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315" r:id="rId3"/>
    <p:sldId id="296" r:id="rId4"/>
    <p:sldId id="318" r:id="rId5"/>
    <p:sldId id="317" r:id="rId6"/>
    <p:sldId id="301" r:id="rId7"/>
    <p:sldId id="297" r:id="rId8"/>
    <p:sldId id="309" r:id="rId9"/>
    <p:sldId id="310" r:id="rId10"/>
    <p:sldId id="302" r:id="rId11"/>
    <p:sldId id="259" r:id="rId12"/>
    <p:sldId id="260" r:id="rId13"/>
    <p:sldId id="308" r:id="rId14"/>
    <p:sldId id="269" r:id="rId15"/>
    <p:sldId id="311" r:id="rId16"/>
    <p:sldId id="312" r:id="rId17"/>
    <p:sldId id="313" r:id="rId18"/>
    <p:sldId id="319" r:id="rId19"/>
    <p:sldId id="316" r:id="rId20"/>
    <p:sldId id="320" r:id="rId21"/>
    <p:sldId id="265" r:id="rId22"/>
    <p:sldId id="276" r:id="rId23"/>
    <p:sldId id="279" r:id="rId24"/>
    <p:sldId id="324" r:id="rId25"/>
    <p:sldId id="325" r:id="rId26"/>
    <p:sldId id="323" r:id="rId27"/>
    <p:sldId id="306" r:id="rId28"/>
    <p:sldId id="32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9CCB"/>
    <a:srgbClr val="F3745F"/>
    <a:srgbClr val="CDE0EF"/>
    <a:srgbClr val="D5EFFF"/>
    <a:srgbClr val="CCECFF"/>
    <a:srgbClr val="D9E7F3"/>
    <a:srgbClr val="FFFFFF"/>
    <a:srgbClr val="F6EB0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289" autoAdjust="0"/>
  </p:normalViewPr>
  <p:slideViewPr>
    <p:cSldViewPr snapToGrid="0">
      <p:cViewPr>
        <p:scale>
          <a:sx n="87" d="100"/>
          <a:sy n="87" d="100"/>
        </p:scale>
        <p:origin x="684" y="6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02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Delaware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44456036745407"/>
          <c:y val="0.14856481481481501"/>
          <c:w val="0.74287904636920399"/>
          <c:h val="0.64586431904345298"/>
        </c:manualLayout>
      </c:layout>
      <c:areaChart>
        <c:grouping val="standard"/>
        <c:varyColors val="0"/>
        <c:ser>
          <c:idx val="0"/>
          <c:order val="1"/>
          <c:tx>
            <c:v>Periods</c:v>
          </c:tx>
          <c:spPr>
            <a:solidFill>
              <a:schemeClr val="tx1">
                <a:lumMod val="75000"/>
              </a:schemeClr>
            </a:solidFill>
            <a:ln>
              <a:noFill/>
            </a:ln>
            <a:effectLst/>
          </c:spPr>
          <c:cat>
            <c:numRef>
              <c:f>'COUNTY POP'!$B$13:$V$13</c:f>
              <c:numCache>
                <c:formatCode>General</c:formatCode>
                <c:ptCount val="2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numCache>
            </c:numRef>
          </c:cat>
          <c:val>
            <c:numRef>
              <c:f>'COUNTY POP'!$F$14:$N$14</c:f>
              <c:numCache>
                <c:formatCode>General</c:formatCode>
                <c:ptCount val="9"/>
                <c:pt idx="2">
                  <c:v>250000</c:v>
                </c:pt>
                <c:pt idx="3">
                  <c:v>250000</c:v>
                </c:pt>
                <c:pt idx="4">
                  <c:v>250000</c:v>
                </c:pt>
                <c:pt idx="5">
                  <c:v>250000</c:v>
                </c:pt>
                <c:pt idx="6">
                  <c:v>250000</c:v>
                </c:pt>
                <c:pt idx="7">
                  <c:v>250000</c:v>
                </c:pt>
              </c:numCache>
            </c:numRef>
          </c:val>
          <c:extLst>
            <c:ext xmlns:c16="http://schemas.microsoft.com/office/drawing/2014/chart" uri="{C3380CC4-5D6E-409C-BE32-E72D297353CC}">
              <c16:uniqueId val="{00000000-D30D-43EE-9917-D9E0B308B7EB}"/>
            </c:ext>
          </c:extLst>
        </c:ser>
        <c:dLbls>
          <c:showLegendKey val="0"/>
          <c:showVal val="0"/>
          <c:showCatName val="0"/>
          <c:showSerName val="0"/>
          <c:showPercent val="0"/>
          <c:showBubbleSize val="0"/>
        </c:dLbls>
        <c:axId val="283842992"/>
        <c:axId val="283845736"/>
      </c:areaChart>
      <c:scatterChart>
        <c:scatterStyle val="smoothMarker"/>
        <c:varyColors val="0"/>
        <c:ser>
          <c:idx val="1"/>
          <c:order val="0"/>
          <c:tx>
            <c:v>Employment</c:v>
          </c:tx>
          <c:spPr>
            <a:ln w="12700" cap="rnd">
              <a:solidFill>
                <a:schemeClr val="bg1"/>
              </a:solidFill>
              <a:round/>
            </a:ln>
            <a:effectLst/>
          </c:spPr>
          <c:marker>
            <c:symbol val="square"/>
            <c:size val="5"/>
            <c:spPr>
              <a:solidFill>
                <a:schemeClr val="bg1"/>
              </a:solidFill>
              <a:ln w="9525">
                <a:solidFill>
                  <a:schemeClr val="tx1"/>
                </a:solidFill>
                <a:prstDash val="dashDot"/>
              </a:ln>
              <a:effectLst/>
            </c:spPr>
          </c:marker>
          <c:xVal>
            <c:numRef>
              <c:f>'COUNTY POP'!$E$13:$O$13</c:f>
              <c:numCache>
                <c:formatCode>General</c:formatCode>
                <c:ptCount val="11"/>
                <c:pt idx="0">
                  <c:v>1993</c:v>
                </c:pt>
                <c:pt idx="1">
                  <c:v>1994</c:v>
                </c:pt>
                <c:pt idx="2">
                  <c:v>1995</c:v>
                </c:pt>
                <c:pt idx="3">
                  <c:v>1996</c:v>
                </c:pt>
                <c:pt idx="4">
                  <c:v>1997</c:v>
                </c:pt>
                <c:pt idx="5">
                  <c:v>1998</c:v>
                </c:pt>
                <c:pt idx="6">
                  <c:v>1999</c:v>
                </c:pt>
                <c:pt idx="7">
                  <c:v>2000</c:v>
                </c:pt>
                <c:pt idx="8">
                  <c:v>2001</c:v>
                </c:pt>
                <c:pt idx="9">
                  <c:v>2002</c:v>
                </c:pt>
                <c:pt idx="10">
                  <c:v>2003</c:v>
                </c:pt>
              </c:numCache>
            </c:numRef>
          </c:xVal>
          <c:yVal>
            <c:numRef>
              <c:f>'COUNTY EMP'!$D$9:$N$9</c:f>
              <c:numCache>
                <c:formatCode>General</c:formatCode>
                <c:ptCount val="11"/>
                <c:pt idx="0">
                  <c:v>202226</c:v>
                </c:pt>
                <c:pt idx="1">
                  <c:v>204401</c:v>
                </c:pt>
                <c:pt idx="2">
                  <c:v>204651</c:v>
                </c:pt>
                <c:pt idx="3">
                  <c:v>202408</c:v>
                </c:pt>
                <c:pt idx="4">
                  <c:v>207534</c:v>
                </c:pt>
                <c:pt idx="5">
                  <c:v>211391</c:v>
                </c:pt>
                <c:pt idx="6">
                  <c:v>216591</c:v>
                </c:pt>
                <c:pt idx="7">
                  <c:v>216841</c:v>
                </c:pt>
                <c:pt idx="8">
                  <c:v>213974</c:v>
                </c:pt>
                <c:pt idx="9">
                  <c:v>210508</c:v>
                </c:pt>
                <c:pt idx="10">
                  <c:v>212967</c:v>
                </c:pt>
              </c:numCache>
            </c:numRef>
          </c:yVal>
          <c:smooth val="1"/>
          <c:extLst>
            <c:ext xmlns:c16="http://schemas.microsoft.com/office/drawing/2014/chart" uri="{C3380CC4-5D6E-409C-BE32-E72D297353CC}">
              <c16:uniqueId val="{00000001-D30D-43EE-9917-D9E0B308B7EB}"/>
            </c:ext>
          </c:extLst>
        </c:ser>
        <c:dLbls>
          <c:showLegendKey val="0"/>
          <c:showVal val="0"/>
          <c:showCatName val="0"/>
          <c:showSerName val="0"/>
          <c:showPercent val="0"/>
          <c:showBubbleSize val="0"/>
        </c:dLbls>
        <c:axId val="283844952"/>
        <c:axId val="283845344"/>
      </c:scatterChart>
      <c:valAx>
        <c:axId val="283844952"/>
        <c:scaling>
          <c:orientation val="minMax"/>
          <c:max val="2002"/>
          <c:min val="1994"/>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bg1">
                <a:lumMod val="50000"/>
                <a:alpha val="92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83845344"/>
        <c:crossesAt val="0"/>
        <c:crossBetween val="midCat"/>
        <c:majorUnit val="1"/>
        <c:minorUnit val="1"/>
      </c:valAx>
      <c:valAx>
        <c:axId val="283845344"/>
        <c:scaling>
          <c:orientation val="minMax"/>
          <c:max val="220000"/>
          <c:min val="200000"/>
        </c:scaling>
        <c:delete val="0"/>
        <c:axPos val="l"/>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Employment  (Thousands)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0" sourceLinked="0"/>
        <c:majorTickMark val="cross"/>
        <c:minorTickMark val="out"/>
        <c:tickLblPos val="nextTo"/>
        <c:spPr>
          <a:noFill/>
          <a:ln>
            <a:solidFill>
              <a:schemeClr val="bg1"/>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83844952"/>
        <c:crosses val="autoZero"/>
        <c:crossBetween val="midCat"/>
        <c:majorUnit val="5000"/>
        <c:minorUnit val="1000"/>
        <c:dispUnits>
          <c:builtInUnit val="thousands"/>
        </c:dispUnits>
      </c:valAx>
      <c:valAx>
        <c:axId val="283845736"/>
        <c:scaling>
          <c:orientation val="minMax"/>
        </c:scaling>
        <c:delete val="1"/>
        <c:axPos val="r"/>
        <c:numFmt formatCode="General" sourceLinked="1"/>
        <c:majorTickMark val="out"/>
        <c:minorTickMark val="none"/>
        <c:tickLblPos val="nextTo"/>
        <c:crossAx val="283842992"/>
        <c:crosses val="max"/>
        <c:crossBetween val="between"/>
      </c:valAx>
      <c:catAx>
        <c:axId val="283842992"/>
        <c:scaling>
          <c:orientation val="minMax"/>
        </c:scaling>
        <c:delete val="1"/>
        <c:axPos val="b"/>
        <c:numFmt formatCode="General" sourceLinked="1"/>
        <c:majorTickMark val="out"/>
        <c:minorTickMark val="none"/>
        <c:tickLblPos val="nextTo"/>
        <c:crossAx val="283845736"/>
        <c:crosses val="autoZero"/>
        <c:auto val="1"/>
        <c:lblAlgn val="ctr"/>
        <c:lblOffset val="100"/>
        <c:noMultiLvlLbl val="0"/>
      </c:catAx>
      <c:spPr>
        <a:noFill/>
        <a:ln>
          <a:solidFill>
            <a:schemeClr val="bg1"/>
          </a:solidFill>
        </a:ln>
        <a:effectLst/>
      </c:spPr>
    </c:plotArea>
    <c:plotVisOnly val="1"/>
    <c:dispBlanksAs val="gap"/>
    <c:showDLblsOverMax val="0"/>
  </c:chart>
  <c:spPr>
    <a:solidFill>
      <a:schemeClr val="tx1"/>
    </a:solid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1557E-4126-402E-A802-34F4D1B04634}" type="doc">
      <dgm:prSet loTypeId="urn:microsoft.com/office/officeart/2005/8/layout/process2" loCatId="process" qsTypeId="urn:microsoft.com/office/officeart/2005/8/quickstyle/simple1" qsCatId="simple" csTypeId="urn:microsoft.com/office/officeart/2005/8/colors/accent1_2" csCatId="accent1" phldr="1"/>
      <dgm:spPr/>
    </dgm:pt>
    <dgm:pt modelId="{DC199940-BCA9-4DF6-88ED-F69AFB6CA697}">
      <dgm:prSet phldrT="[Text]" custT="1"/>
      <dgm:spPr/>
      <dgm:t>
        <a:bodyPr/>
        <a:lstStyle/>
        <a:p>
          <a:pPr>
            <a:spcAft>
              <a:spcPts val="0"/>
            </a:spcAft>
          </a:pPr>
          <a:r>
            <a:rPr lang="en-US" sz="1400" b="1" dirty="0">
              <a:solidFill>
                <a:schemeClr val="bg1"/>
              </a:solidFill>
            </a:rPr>
            <a:t>Population </a:t>
          </a:r>
        </a:p>
        <a:p>
          <a:pPr>
            <a:spcAft>
              <a:spcPts val="0"/>
            </a:spcAft>
          </a:pPr>
          <a:r>
            <a:rPr lang="en-US" sz="1400" b="1" dirty="0">
              <a:solidFill>
                <a:schemeClr val="bg1"/>
              </a:solidFill>
            </a:rPr>
            <a:t>Employment</a:t>
          </a:r>
        </a:p>
        <a:p>
          <a:pPr>
            <a:spcAft>
              <a:spcPts val="0"/>
            </a:spcAft>
          </a:pPr>
          <a:r>
            <a:rPr lang="en-US" sz="1400" b="1" dirty="0">
              <a:solidFill>
                <a:schemeClr val="bg1"/>
              </a:solidFill>
            </a:rPr>
            <a:t>&amp;</a:t>
          </a:r>
        </a:p>
        <a:p>
          <a:pPr>
            <a:spcAft>
              <a:spcPts val="0"/>
            </a:spcAft>
          </a:pPr>
          <a:r>
            <a:rPr lang="en-US" sz="1400" b="1" dirty="0">
              <a:solidFill>
                <a:schemeClr val="bg1"/>
              </a:solidFill>
            </a:rPr>
            <a:t>Growth</a:t>
          </a:r>
        </a:p>
      </dgm:t>
    </dgm:pt>
    <dgm:pt modelId="{9FD60C68-CF1A-48A4-845E-3CADBCCF9FAB}" type="parTrans" cxnId="{1CA4259A-988C-421D-ABB2-B7B0967F8568}">
      <dgm:prSet/>
      <dgm:spPr/>
      <dgm:t>
        <a:bodyPr/>
        <a:lstStyle/>
        <a:p>
          <a:endParaRPr lang="en-US"/>
        </a:p>
      </dgm:t>
    </dgm:pt>
    <dgm:pt modelId="{F20658C0-BCAF-4B5C-B4F7-8AE6A65210D6}" type="sibTrans" cxnId="{1CA4259A-988C-421D-ABB2-B7B0967F8568}">
      <dgm:prSet/>
      <dgm:spPr/>
      <dgm:t>
        <a:bodyPr/>
        <a:lstStyle/>
        <a:p>
          <a:endParaRPr lang="en-US"/>
        </a:p>
      </dgm:t>
    </dgm:pt>
    <dgm:pt modelId="{E5895205-A048-4A6A-8603-B46075A39CEB}">
      <dgm:prSet phldrT="[Text]" custT="1"/>
      <dgm:spPr>
        <a:solidFill>
          <a:schemeClr val="accent4">
            <a:lumMod val="60000"/>
            <a:lumOff val="40000"/>
          </a:schemeClr>
        </a:solidFill>
      </dgm:spPr>
      <dgm:t>
        <a:bodyPr/>
        <a:lstStyle/>
        <a:p>
          <a:r>
            <a:rPr lang="en-US" sz="2400" b="1" dirty="0">
              <a:solidFill>
                <a:schemeClr val="bg1"/>
              </a:solidFill>
            </a:rPr>
            <a:t>GWR</a:t>
          </a:r>
        </a:p>
      </dgm:t>
    </dgm:pt>
    <dgm:pt modelId="{44B12B0D-C886-4F01-9E08-B8563AB81302}" type="parTrans" cxnId="{A31CB040-759E-4C85-BCE0-5FD26DB65744}">
      <dgm:prSet/>
      <dgm:spPr/>
      <dgm:t>
        <a:bodyPr/>
        <a:lstStyle/>
        <a:p>
          <a:endParaRPr lang="en-US"/>
        </a:p>
      </dgm:t>
    </dgm:pt>
    <dgm:pt modelId="{CFD246B9-FD62-4377-9AC3-7A3AB0E77FAD}" type="sibTrans" cxnId="{A31CB040-759E-4C85-BCE0-5FD26DB65744}">
      <dgm:prSet/>
      <dgm:spPr/>
      <dgm:t>
        <a:bodyPr/>
        <a:lstStyle/>
        <a:p>
          <a:endParaRPr lang="en-US"/>
        </a:p>
      </dgm:t>
    </dgm:pt>
    <dgm:pt modelId="{92F3F248-92EF-4E48-B39C-00BB2641960B}">
      <dgm:prSet phldrT="[Text]" custT="1"/>
      <dgm:spPr>
        <a:solidFill>
          <a:schemeClr val="accent6">
            <a:lumMod val="40000"/>
            <a:lumOff val="60000"/>
            <a:alpha val="95000"/>
          </a:schemeClr>
        </a:solidFill>
        <a:ln>
          <a:solidFill>
            <a:schemeClr val="lt1">
              <a:hueOff val="0"/>
              <a:satOff val="0"/>
              <a:lumOff val="0"/>
            </a:schemeClr>
          </a:solidFill>
        </a:ln>
        <a:effectLst/>
      </dgm:spPr>
      <dgm:t>
        <a:bodyPr/>
        <a:lstStyle/>
        <a:p>
          <a:r>
            <a:rPr lang="en-US" sz="2400" b="1" i="1" dirty="0">
              <a:solidFill>
                <a:schemeClr val="bg1"/>
              </a:solidFill>
              <a:latin typeface="Cambria Math" panose="02040503050406030204" pitchFamily="18" charset="0"/>
              <a:ea typeface="Cambria Math" panose="02040503050406030204" pitchFamily="18" charset="0"/>
            </a:rPr>
            <a:t>G = f(p, e)</a:t>
          </a:r>
        </a:p>
      </dgm:t>
    </dgm:pt>
    <dgm:pt modelId="{5505E1FB-BFC7-473E-A6B3-AFD7959E4C8B}" type="parTrans" cxnId="{14848B0C-E50A-4B6C-A8D3-3B137ACB34C7}">
      <dgm:prSet/>
      <dgm:spPr/>
      <dgm:t>
        <a:bodyPr/>
        <a:lstStyle/>
        <a:p>
          <a:endParaRPr lang="en-US"/>
        </a:p>
      </dgm:t>
    </dgm:pt>
    <dgm:pt modelId="{A111EC6F-856A-4E75-8FFF-6387CB6E669B}" type="sibTrans" cxnId="{14848B0C-E50A-4B6C-A8D3-3B137ACB34C7}">
      <dgm:prSet/>
      <dgm:spPr/>
      <dgm:t>
        <a:bodyPr/>
        <a:lstStyle/>
        <a:p>
          <a:endParaRPr lang="en-US"/>
        </a:p>
      </dgm:t>
    </dgm:pt>
    <dgm:pt modelId="{AD6AC529-4CAC-401D-993F-F12F8B16ED0A}" type="pres">
      <dgm:prSet presAssocID="{FCB1557E-4126-402E-A802-34F4D1B04634}" presName="linearFlow" presStyleCnt="0">
        <dgm:presLayoutVars>
          <dgm:resizeHandles val="exact"/>
        </dgm:presLayoutVars>
      </dgm:prSet>
      <dgm:spPr/>
    </dgm:pt>
    <dgm:pt modelId="{5DED01E4-B879-4741-A7CB-9C3627CE4F51}" type="pres">
      <dgm:prSet presAssocID="{DC199940-BCA9-4DF6-88ED-F69AFB6CA697}" presName="node" presStyleLbl="node1" presStyleIdx="0" presStyleCnt="3">
        <dgm:presLayoutVars>
          <dgm:bulletEnabled val="1"/>
        </dgm:presLayoutVars>
      </dgm:prSet>
      <dgm:spPr/>
    </dgm:pt>
    <dgm:pt modelId="{D8875E30-5DC2-4719-9ED6-BEAB939CC1FA}" type="pres">
      <dgm:prSet presAssocID="{F20658C0-BCAF-4B5C-B4F7-8AE6A65210D6}" presName="sibTrans" presStyleLbl="sibTrans2D1" presStyleIdx="0" presStyleCnt="2"/>
      <dgm:spPr/>
    </dgm:pt>
    <dgm:pt modelId="{6C78D580-E2D0-48B7-A2C1-D806B493EDC8}" type="pres">
      <dgm:prSet presAssocID="{F20658C0-BCAF-4B5C-B4F7-8AE6A65210D6}" presName="connectorText" presStyleLbl="sibTrans2D1" presStyleIdx="0" presStyleCnt="2"/>
      <dgm:spPr/>
    </dgm:pt>
    <dgm:pt modelId="{DEF70E98-D9B9-4E7F-B882-F1236647B538}" type="pres">
      <dgm:prSet presAssocID="{E5895205-A048-4A6A-8603-B46075A39CEB}" presName="node" presStyleLbl="node1" presStyleIdx="1" presStyleCnt="3">
        <dgm:presLayoutVars>
          <dgm:bulletEnabled val="1"/>
        </dgm:presLayoutVars>
      </dgm:prSet>
      <dgm:spPr/>
    </dgm:pt>
    <dgm:pt modelId="{D94712AA-92A3-451E-9EB7-1CD01FC0E988}" type="pres">
      <dgm:prSet presAssocID="{CFD246B9-FD62-4377-9AC3-7A3AB0E77FAD}" presName="sibTrans" presStyleLbl="sibTrans2D1" presStyleIdx="1" presStyleCnt="2"/>
      <dgm:spPr/>
    </dgm:pt>
    <dgm:pt modelId="{75F09905-3B4B-40C9-95FE-12A22BD93A83}" type="pres">
      <dgm:prSet presAssocID="{CFD246B9-FD62-4377-9AC3-7A3AB0E77FAD}" presName="connectorText" presStyleLbl="sibTrans2D1" presStyleIdx="1" presStyleCnt="2"/>
      <dgm:spPr/>
    </dgm:pt>
    <dgm:pt modelId="{8190FAF7-F2CB-4F69-987C-AE2A19770712}" type="pres">
      <dgm:prSet presAssocID="{92F3F248-92EF-4E48-B39C-00BB2641960B}" presName="node" presStyleLbl="node1" presStyleIdx="2" presStyleCnt="3">
        <dgm:presLayoutVars>
          <dgm:bulletEnabled val="1"/>
        </dgm:presLayoutVars>
      </dgm:prSet>
      <dgm:spPr/>
    </dgm:pt>
  </dgm:ptLst>
  <dgm:cxnLst>
    <dgm:cxn modelId="{EE25C203-DAD9-4A3E-8795-AE15E2D6883F}" type="presOf" srcId="{F20658C0-BCAF-4B5C-B4F7-8AE6A65210D6}" destId="{6C78D580-E2D0-48B7-A2C1-D806B493EDC8}" srcOrd="1" destOrd="0" presId="urn:microsoft.com/office/officeart/2005/8/layout/process2"/>
    <dgm:cxn modelId="{14848B0C-E50A-4B6C-A8D3-3B137ACB34C7}" srcId="{FCB1557E-4126-402E-A802-34F4D1B04634}" destId="{92F3F248-92EF-4E48-B39C-00BB2641960B}" srcOrd="2" destOrd="0" parTransId="{5505E1FB-BFC7-473E-A6B3-AFD7959E4C8B}" sibTransId="{A111EC6F-856A-4E75-8FFF-6387CB6E669B}"/>
    <dgm:cxn modelId="{96564D0E-EA57-44D0-A87E-2E6ECF239EF6}" type="presOf" srcId="{F20658C0-BCAF-4B5C-B4F7-8AE6A65210D6}" destId="{D8875E30-5DC2-4719-9ED6-BEAB939CC1FA}" srcOrd="0" destOrd="0" presId="urn:microsoft.com/office/officeart/2005/8/layout/process2"/>
    <dgm:cxn modelId="{6FFEAC15-D105-4928-8A68-02942FE749CF}" type="presOf" srcId="{CFD246B9-FD62-4377-9AC3-7A3AB0E77FAD}" destId="{75F09905-3B4B-40C9-95FE-12A22BD93A83}" srcOrd="1" destOrd="0" presId="urn:microsoft.com/office/officeart/2005/8/layout/process2"/>
    <dgm:cxn modelId="{B871EE19-1E28-4F16-BB47-B4DF17570A2E}" type="presOf" srcId="{92F3F248-92EF-4E48-B39C-00BB2641960B}" destId="{8190FAF7-F2CB-4F69-987C-AE2A19770712}" srcOrd="0" destOrd="0" presId="urn:microsoft.com/office/officeart/2005/8/layout/process2"/>
    <dgm:cxn modelId="{A31CB040-759E-4C85-BCE0-5FD26DB65744}" srcId="{FCB1557E-4126-402E-A802-34F4D1B04634}" destId="{E5895205-A048-4A6A-8603-B46075A39CEB}" srcOrd="1" destOrd="0" parTransId="{44B12B0D-C886-4F01-9E08-B8563AB81302}" sibTransId="{CFD246B9-FD62-4377-9AC3-7A3AB0E77FAD}"/>
    <dgm:cxn modelId="{09F7E160-2AF2-4142-9EE9-01F8E0DAF0F9}" type="presOf" srcId="{CFD246B9-FD62-4377-9AC3-7A3AB0E77FAD}" destId="{D94712AA-92A3-451E-9EB7-1CD01FC0E988}" srcOrd="0" destOrd="0" presId="urn:microsoft.com/office/officeart/2005/8/layout/process2"/>
    <dgm:cxn modelId="{B8E19188-4217-4D3F-8A84-30F29FB4C2C6}" type="presOf" srcId="{DC199940-BCA9-4DF6-88ED-F69AFB6CA697}" destId="{5DED01E4-B879-4741-A7CB-9C3627CE4F51}" srcOrd="0" destOrd="0" presId="urn:microsoft.com/office/officeart/2005/8/layout/process2"/>
    <dgm:cxn modelId="{1CA4259A-988C-421D-ABB2-B7B0967F8568}" srcId="{FCB1557E-4126-402E-A802-34F4D1B04634}" destId="{DC199940-BCA9-4DF6-88ED-F69AFB6CA697}" srcOrd="0" destOrd="0" parTransId="{9FD60C68-CF1A-48A4-845E-3CADBCCF9FAB}" sibTransId="{F20658C0-BCAF-4B5C-B4F7-8AE6A65210D6}"/>
    <dgm:cxn modelId="{48DCE6B0-26DF-45C4-9C5F-471A7674BF7E}" type="presOf" srcId="{E5895205-A048-4A6A-8603-B46075A39CEB}" destId="{DEF70E98-D9B9-4E7F-B882-F1236647B538}" srcOrd="0" destOrd="0" presId="urn:microsoft.com/office/officeart/2005/8/layout/process2"/>
    <dgm:cxn modelId="{815E33DF-BFEE-4C8A-BF7D-9EA735A24CA7}" type="presOf" srcId="{FCB1557E-4126-402E-A802-34F4D1B04634}" destId="{AD6AC529-4CAC-401D-993F-F12F8B16ED0A}" srcOrd="0" destOrd="0" presId="urn:microsoft.com/office/officeart/2005/8/layout/process2"/>
    <dgm:cxn modelId="{79F9CC7F-8547-47A3-BCE5-56C8E41E4FEB}" type="presParOf" srcId="{AD6AC529-4CAC-401D-993F-F12F8B16ED0A}" destId="{5DED01E4-B879-4741-A7CB-9C3627CE4F51}" srcOrd="0" destOrd="0" presId="urn:microsoft.com/office/officeart/2005/8/layout/process2"/>
    <dgm:cxn modelId="{28B74692-DC3E-4F4B-BB71-A530677B5899}" type="presParOf" srcId="{AD6AC529-4CAC-401D-993F-F12F8B16ED0A}" destId="{D8875E30-5DC2-4719-9ED6-BEAB939CC1FA}" srcOrd="1" destOrd="0" presId="urn:microsoft.com/office/officeart/2005/8/layout/process2"/>
    <dgm:cxn modelId="{E603662F-1202-47A2-B461-8B46A64B07C1}" type="presParOf" srcId="{D8875E30-5DC2-4719-9ED6-BEAB939CC1FA}" destId="{6C78D580-E2D0-48B7-A2C1-D806B493EDC8}" srcOrd="0" destOrd="0" presId="urn:microsoft.com/office/officeart/2005/8/layout/process2"/>
    <dgm:cxn modelId="{02BDD2F5-567D-416A-8ED8-18DD15092FD3}" type="presParOf" srcId="{AD6AC529-4CAC-401D-993F-F12F8B16ED0A}" destId="{DEF70E98-D9B9-4E7F-B882-F1236647B538}" srcOrd="2" destOrd="0" presId="urn:microsoft.com/office/officeart/2005/8/layout/process2"/>
    <dgm:cxn modelId="{0460D204-5F21-47DA-A0D9-F8B8B9E4D83E}" type="presParOf" srcId="{AD6AC529-4CAC-401D-993F-F12F8B16ED0A}" destId="{D94712AA-92A3-451E-9EB7-1CD01FC0E988}" srcOrd="3" destOrd="0" presId="urn:microsoft.com/office/officeart/2005/8/layout/process2"/>
    <dgm:cxn modelId="{32581E0E-D808-4E85-A7A9-EA857CC38ABD}" type="presParOf" srcId="{D94712AA-92A3-451E-9EB7-1CD01FC0E988}" destId="{75F09905-3B4B-40C9-95FE-12A22BD93A83}" srcOrd="0" destOrd="0" presId="urn:microsoft.com/office/officeart/2005/8/layout/process2"/>
    <dgm:cxn modelId="{036ACD4E-C7D8-45B7-A6C0-315FAD01AE3F}" type="presParOf" srcId="{AD6AC529-4CAC-401D-993F-F12F8B16ED0A}" destId="{8190FAF7-F2CB-4F69-987C-AE2A19770712}"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D01E4-B879-4741-A7CB-9C3627CE4F51}">
      <dsp:nvSpPr>
        <dsp:cNvPr id="0" name=""/>
        <dsp:cNvSpPr/>
      </dsp:nvSpPr>
      <dsp:spPr>
        <a:xfrm>
          <a:off x="2510758" y="0"/>
          <a:ext cx="2045215" cy="113623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b="1" kern="1200" dirty="0">
              <a:solidFill>
                <a:schemeClr val="bg1"/>
              </a:solidFill>
            </a:rPr>
            <a:t>Population </a:t>
          </a:r>
        </a:p>
        <a:p>
          <a:pPr marL="0" lvl="0" indent="0" algn="ctr" defTabSz="622300">
            <a:lnSpc>
              <a:spcPct val="90000"/>
            </a:lnSpc>
            <a:spcBef>
              <a:spcPct val="0"/>
            </a:spcBef>
            <a:spcAft>
              <a:spcPts val="0"/>
            </a:spcAft>
            <a:buNone/>
          </a:pPr>
          <a:r>
            <a:rPr lang="en-US" sz="1400" b="1" kern="1200" dirty="0">
              <a:solidFill>
                <a:schemeClr val="bg1"/>
              </a:solidFill>
            </a:rPr>
            <a:t>Employment</a:t>
          </a:r>
        </a:p>
        <a:p>
          <a:pPr marL="0" lvl="0" indent="0" algn="ctr" defTabSz="622300">
            <a:lnSpc>
              <a:spcPct val="90000"/>
            </a:lnSpc>
            <a:spcBef>
              <a:spcPct val="0"/>
            </a:spcBef>
            <a:spcAft>
              <a:spcPts val="0"/>
            </a:spcAft>
            <a:buNone/>
          </a:pPr>
          <a:r>
            <a:rPr lang="en-US" sz="1400" b="1" kern="1200" dirty="0">
              <a:solidFill>
                <a:schemeClr val="bg1"/>
              </a:solidFill>
            </a:rPr>
            <a:t>&amp;</a:t>
          </a:r>
        </a:p>
        <a:p>
          <a:pPr marL="0" lvl="0" indent="0" algn="ctr" defTabSz="622300">
            <a:lnSpc>
              <a:spcPct val="90000"/>
            </a:lnSpc>
            <a:spcBef>
              <a:spcPct val="0"/>
            </a:spcBef>
            <a:spcAft>
              <a:spcPts val="0"/>
            </a:spcAft>
            <a:buNone/>
          </a:pPr>
          <a:r>
            <a:rPr lang="en-US" sz="1400" b="1" kern="1200" dirty="0">
              <a:solidFill>
                <a:schemeClr val="bg1"/>
              </a:solidFill>
            </a:rPr>
            <a:t>Growth</a:t>
          </a:r>
        </a:p>
      </dsp:txBody>
      <dsp:txXfrm>
        <a:off x="2544037" y="33279"/>
        <a:ext cx="1978657" cy="1069672"/>
      </dsp:txXfrm>
    </dsp:sp>
    <dsp:sp modelId="{D8875E30-5DC2-4719-9ED6-BEAB939CC1FA}">
      <dsp:nvSpPr>
        <dsp:cNvPr id="0" name=""/>
        <dsp:cNvSpPr/>
      </dsp:nvSpPr>
      <dsp:spPr>
        <a:xfrm rot="5400000">
          <a:off x="3320323" y="1164636"/>
          <a:ext cx="426086" cy="5113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3379976" y="1207244"/>
        <a:ext cx="306781" cy="298260"/>
      </dsp:txXfrm>
    </dsp:sp>
    <dsp:sp modelId="{DEF70E98-D9B9-4E7F-B882-F1236647B538}">
      <dsp:nvSpPr>
        <dsp:cNvPr id="0" name=""/>
        <dsp:cNvSpPr/>
      </dsp:nvSpPr>
      <dsp:spPr>
        <a:xfrm>
          <a:off x="2510758" y="1704346"/>
          <a:ext cx="2045215" cy="1136230"/>
        </a:xfrm>
        <a:prstGeom prst="roundRect">
          <a:avLst>
            <a:gd name="adj" fmla="val 10000"/>
          </a:avLst>
        </a:prstGeom>
        <a:solidFill>
          <a:schemeClr val="accent4">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GWR</a:t>
          </a:r>
        </a:p>
      </dsp:txBody>
      <dsp:txXfrm>
        <a:off x="2544037" y="1737625"/>
        <a:ext cx="1978657" cy="1069672"/>
      </dsp:txXfrm>
    </dsp:sp>
    <dsp:sp modelId="{D94712AA-92A3-451E-9EB7-1CD01FC0E988}">
      <dsp:nvSpPr>
        <dsp:cNvPr id="0" name=""/>
        <dsp:cNvSpPr/>
      </dsp:nvSpPr>
      <dsp:spPr>
        <a:xfrm rot="5400000">
          <a:off x="3320323" y="2868982"/>
          <a:ext cx="426086" cy="5113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3379976" y="2911590"/>
        <a:ext cx="306781" cy="298260"/>
      </dsp:txXfrm>
    </dsp:sp>
    <dsp:sp modelId="{8190FAF7-F2CB-4F69-987C-AE2A19770712}">
      <dsp:nvSpPr>
        <dsp:cNvPr id="0" name=""/>
        <dsp:cNvSpPr/>
      </dsp:nvSpPr>
      <dsp:spPr>
        <a:xfrm>
          <a:off x="2510758" y="3408692"/>
          <a:ext cx="2045215" cy="1136230"/>
        </a:xfrm>
        <a:prstGeom prst="roundRect">
          <a:avLst>
            <a:gd name="adj" fmla="val 10000"/>
          </a:avLst>
        </a:prstGeom>
        <a:solidFill>
          <a:schemeClr val="accent6">
            <a:lumMod val="40000"/>
            <a:lumOff val="60000"/>
            <a:alpha val="95000"/>
          </a:schemeClr>
        </a:solidFill>
        <a:ln w="19050" cap="rnd"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bg1"/>
              </a:solidFill>
              <a:latin typeface="Cambria Math" panose="02040503050406030204" pitchFamily="18" charset="0"/>
              <a:ea typeface="Cambria Math" panose="02040503050406030204" pitchFamily="18" charset="0"/>
            </a:rPr>
            <a:t>G = f(p, e)</a:t>
          </a:r>
        </a:p>
      </dsp:txBody>
      <dsp:txXfrm>
        <a:off x="2544037" y="3441971"/>
        <a:ext cx="1978657" cy="10696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E4720-8386-447C-A57F-AE13A04EB567}" type="datetimeFigureOut">
              <a:rPr lang="en-US" smtClean="0"/>
              <a:t>5/8/2017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D8DD1-4A78-4593-9E99-40BAFBC20E99}" type="slidenum">
              <a:rPr lang="en-US" smtClean="0"/>
              <a:t>‹#›</a:t>
            </a:fld>
            <a:endParaRPr lang="en-US"/>
          </a:p>
        </p:txBody>
      </p:sp>
    </p:spTree>
    <p:extLst>
      <p:ext uri="{BB962C8B-B14F-4D97-AF65-F5344CB8AC3E}">
        <p14:creationId xmlns:p14="http://schemas.microsoft.com/office/powerpoint/2010/main" val="1369482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117381"/>
          </a:xfrm>
        </p:spPr>
        <p:txBody>
          <a:bodyPr/>
          <a:lstStyle/>
          <a:p>
            <a:r>
              <a:rPr lang="en-US" sz="1200" kern="1200" dirty="0">
                <a:solidFill>
                  <a:schemeClr val="tx1"/>
                </a:solidFill>
                <a:effectLst/>
                <a:latin typeface="+mn-lt"/>
                <a:ea typeface="+mn-ea"/>
                <a:cs typeface="+mn-cs"/>
              </a:rPr>
              <a:t>First, I’d like to thank in advance the presence of all of you 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presentation is going to show a part of a bigger project that aims to generate an urban development forecast for the Delaware River Basin up to 2070.</a:t>
            </a:r>
          </a:p>
        </p:txBody>
      </p:sp>
      <p:sp>
        <p:nvSpPr>
          <p:cNvPr id="4" name="Slide Number Placeholder 3"/>
          <p:cNvSpPr>
            <a:spLocks noGrp="1"/>
          </p:cNvSpPr>
          <p:nvPr>
            <p:ph type="sldNum" sz="quarter" idx="10"/>
          </p:nvPr>
        </p:nvSpPr>
        <p:spPr/>
        <p:txBody>
          <a:bodyPr/>
          <a:lstStyle/>
          <a:p>
            <a:fld id="{8A4D8DD1-4A78-4593-9E99-40BAFBC20E99}" type="slidenum">
              <a:rPr lang="en-US" smtClean="0"/>
              <a:t>1</a:t>
            </a:fld>
            <a:endParaRPr lang="en-US"/>
          </a:p>
        </p:txBody>
      </p:sp>
    </p:spTree>
    <p:extLst>
      <p:ext uri="{BB962C8B-B14F-4D97-AF65-F5344CB8AC3E}">
        <p14:creationId xmlns:p14="http://schemas.microsoft.com/office/powerpoint/2010/main" val="429336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last sub-model is the socioeconomic sub-model, the most important of all sub-models that make up our approach.</a:t>
            </a:r>
          </a:p>
        </p:txBody>
      </p:sp>
      <p:sp>
        <p:nvSpPr>
          <p:cNvPr id="4" name="Slide Number Placeholder 3"/>
          <p:cNvSpPr>
            <a:spLocks noGrp="1"/>
          </p:cNvSpPr>
          <p:nvPr>
            <p:ph type="sldNum" sz="quarter" idx="10"/>
          </p:nvPr>
        </p:nvSpPr>
        <p:spPr/>
        <p:txBody>
          <a:bodyPr/>
          <a:lstStyle/>
          <a:p>
            <a:fld id="{8A4D8DD1-4A78-4593-9E99-40BAFBC20E99}" type="slidenum">
              <a:rPr lang="en-US" smtClean="0"/>
              <a:t>10</a:t>
            </a:fld>
            <a:endParaRPr lang="en-US"/>
          </a:p>
        </p:txBody>
      </p:sp>
    </p:spTree>
    <p:extLst>
      <p:ext uri="{BB962C8B-B14F-4D97-AF65-F5344CB8AC3E}">
        <p14:creationId xmlns:p14="http://schemas.microsoft.com/office/powerpoint/2010/main" val="1941626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people move every year, and almost half of them do so because of house-related reasons: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need a bigger house, quieter neighborhood, etc.…</a:t>
            </a:r>
          </a:p>
        </p:txBody>
      </p:sp>
      <p:sp>
        <p:nvSpPr>
          <p:cNvPr id="4" name="Slide Number Placeholder 3"/>
          <p:cNvSpPr>
            <a:spLocks noGrp="1"/>
          </p:cNvSpPr>
          <p:nvPr>
            <p:ph type="sldNum" sz="quarter" idx="10"/>
          </p:nvPr>
        </p:nvSpPr>
        <p:spPr/>
        <p:txBody>
          <a:bodyPr/>
          <a:lstStyle/>
          <a:p>
            <a:fld id="{8A4D8DD1-4A78-4593-9E99-40BAFBC20E99}" type="slidenum">
              <a:rPr lang="en-US" smtClean="0"/>
              <a:t>11</a:t>
            </a:fld>
            <a:endParaRPr lang="en-US"/>
          </a:p>
        </p:txBody>
      </p:sp>
    </p:spTree>
    <p:extLst>
      <p:ext uri="{BB962C8B-B14F-4D97-AF65-F5344CB8AC3E}">
        <p14:creationId xmlns:p14="http://schemas.microsoft.com/office/powerpoint/2010/main" val="3663176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Distance plays also an important role, so the great majority of moves are inside the county, but when the distance increases, the job becomes more important in the decision.</a:t>
            </a:r>
          </a:p>
        </p:txBody>
      </p:sp>
      <p:sp>
        <p:nvSpPr>
          <p:cNvPr id="4" name="Slide Number Placeholder 3"/>
          <p:cNvSpPr>
            <a:spLocks noGrp="1"/>
          </p:cNvSpPr>
          <p:nvPr>
            <p:ph type="sldNum" sz="quarter" idx="10"/>
          </p:nvPr>
        </p:nvSpPr>
        <p:spPr/>
        <p:txBody>
          <a:bodyPr/>
          <a:lstStyle/>
          <a:p>
            <a:fld id="{8A4D8DD1-4A78-4593-9E99-40BAFBC20E99}" type="slidenum">
              <a:rPr lang="en-US" smtClean="0"/>
              <a:t>12</a:t>
            </a:fld>
            <a:endParaRPr lang="en-US"/>
          </a:p>
        </p:txBody>
      </p:sp>
    </p:spTree>
    <p:extLst>
      <p:ext uri="{BB962C8B-B14F-4D97-AF65-F5344CB8AC3E}">
        <p14:creationId xmlns:p14="http://schemas.microsoft.com/office/powerpoint/2010/main" val="3264941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must also note that the monocentric model of the city has changed into a reality where the city’s core lives together with multiple local centers.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these aspects led us to develop a conceptual model; we have designed the analysis around it.</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13</a:t>
            </a:fld>
            <a:endParaRPr lang="en-US"/>
          </a:p>
        </p:txBody>
      </p:sp>
    </p:spTree>
    <p:extLst>
      <p:ext uri="{BB962C8B-B14F-4D97-AF65-F5344CB8AC3E}">
        <p14:creationId xmlns:p14="http://schemas.microsoft.com/office/powerpoint/2010/main" val="3940208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started with a spatial unit, for example, a census tract. The tract has developed a fraction of its surface.</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14</a:t>
            </a:fld>
            <a:endParaRPr lang="en-US"/>
          </a:p>
        </p:txBody>
      </p:sp>
    </p:spTree>
    <p:extLst>
      <p:ext uri="{BB962C8B-B14F-4D97-AF65-F5344CB8AC3E}">
        <p14:creationId xmlns:p14="http://schemas.microsoft.com/office/powerpoint/2010/main" val="1572323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first place, we can assume that the developed extension is a consequence of its demographical evolution and activities in it. Therefore, changes in population and employment will bring changes to the developed area.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said before that people move, so there should be a pool of people interested in moving there.</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15</a:t>
            </a:fld>
            <a:endParaRPr lang="en-US"/>
          </a:p>
        </p:txBody>
      </p:sp>
    </p:spTree>
    <p:extLst>
      <p:ext uri="{BB962C8B-B14F-4D97-AF65-F5344CB8AC3E}">
        <p14:creationId xmlns:p14="http://schemas.microsoft.com/office/powerpoint/2010/main" val="2038033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and we also mentioned that most of the moves are inside the county.</a:t>
            </a:r>
          </a:p>
          <a:p>
            <a:r>
              <a:rPr lang="en-US" sz="1200" kern="1200" dirty="0">
                <a:solidFill>
                  <a:schemeClr val="tx1"/>
                </a:solidFill>
                <a:effectLst/>
                <a:latin typeface="+mn-lt"/>
                <a:ea typeface="+mn-ea"/>
                <a:cs typeface="+mn-cs"/>
              </a:rPr>
              <a:t>On the other hand, it is well documented that one of the factors that in the last 60 years has contributed to urban sprawl is migration from the city core to the suburbs.</a:t>
            </a:r>
          </a:p>
          <a:p>
            <a:pPr>
              <a:spcBef>
                <a:spcPts val="600"/>
              </a:spcBef>
            </a:pPr>
            <a:r>
              <a:rPr lang="en-US" sz="1200" kern="1200" dirty="0">
                <a:solidFill>
                  <a:schemeClr val="tx1"/>
                </a:solidFill>
                <a:effectLst/>
                <a:latin typeface="+mn-lt"/>
                <a:ea typeface="+mn-ea"/>
                <a:cs typeface="+mn-cs"/>
              </a:rPr>
              <a:t>There are three important metropolitan cities that influence our study area: Philadelphia, which is part of the area, and New York City and Baltimore, both outside of it.</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16</a:t>
            </a:fld>
            <a:endParaRPr lang="en-US"/>
          </a:p>
        </p:txBody>
      </p:sp>
    </p:spTree>
    <p:extLst>
      <p:ext uri="{BB962C8B-B14F-4D97-AF65-F5344CB8AC3E}">
        <p14:creationId xmlns:p14="http://schemas.microsoft.com/office/powerpoint/2010/main" val="245691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and lastly, metropolis and regional and local centers play a role revitalizing and catalyzing economic elements in their influence zones. This economic development is watched from the tract perspective as a series of opportunities and expectations that can drive employment creation and/or attract more people.</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17</a:t>
            </a:fld>
            <a:endParaRPr lang="en-US"/>
          </a:p>
        </p:txBody>
      </p:sp>
    </p:spTree>
    <p:extLst>
      <p:ext uri="{BB962C8B-B14F-4D97-AF65-F5344CB8AC3E}">
        <p14:creationId xmlns:p14="http://schemas.microsoft.com/office/powerpoint/2010/main" val="443326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kern="1200" dirty="0">
                <a:solidFill>
                  <a:schemeClr val="tx1"/>
                </a:solidFill>
                <a:effectLst/>
                <a:latin typeface="+mn-lt"/>
                <a:ea typeface="+mn-ea"/>
                <a:cs typeface="+mn-cs"/>
              </a:rPr>
              <a:t>Is there a simple relationship between changes in urban development, population, and employment?</a:t>
            </a:r>
          </a:p>
          <a:p>
            <a:pPr>
              <a:spcBef>
                <a:spcPts val="600"/>
              </a:spcBef>
            </a:pPr>
            <a:r>
              <a:rPr lang="en-US" sz="1200" kern="1200" dirty="0">
                <a:solidFill>
                  <a:schemeClr val="tx1"/>
                </a:solidFill>
                <a:effectLst/>
                <a:latin typeface="+mn-lt"/>
                <a:ea typeface="+mn-ea"/>
                <a:cs typeface="+mn-cs"/>
              </a:rPr>
              <a:t>The answer is probably negative.</a:t>
            </a:r>
          </a:p>
          <a:p>
            <a:pPr>
              <a:spcBef>
                <a:spcPts val="600"/>
              </a:spcBef>
            </a:pPr>
            <a:r>
              <a:rPr lang="en-US" sz="1200" kern="1200" dirty="0">
                <a:solidFill>
                  <a:schemeClr val="tx1"/>
                </a:solidFill>
                <a:effectLst/>
                <a:latin typeface="+mn-lt"/>
                <a:ea typeface="+mn-ea"/>
                <a:cs typeface="+mn-cs"/>
              </a:rPr>
              <a:t>It´s not easy to find a simple and unique relationship between urban growth and population and employment. </a:t>
            </a:r>
          </a:p>
          <a:p>
            <a:pPr>
              <a:spcBef>
                <a:spcPts val="600"/>
              </a:spcBef>
            </a:pPr>
            <a:r>
              <a:rPr lang="en-US" sz="1200" kern="1200" dirty="0">
                <a:solidFill>
                  <a:schemeClr val="tx1"/>
                </a:solidFill>
                <a:effectLst/>
                <a:latin typeface="+mn-lt"/>
                <a:ea typeface="+mn-ea"/>
                <a:cs typeface="+mn-cs"/>
              </a:rPr>
              <a:t>In these two charts, we can observe the evolution of growth, population and employment in two counties, Chester and Montgomery. </a:t>
            </a:r>
          </a:p>
          <a:p>
            <a:pPr>
              <a:spcBef>
                <a:spcPts val="600"/>
              </a:spcBef>
            </a:pPr>
            <a:r>
              <a:rPr lang="en-US" sz="1200" kern="1200" dirty="0">
                <a:solidFill>
                  <a:schemeClr val="tx1"/>
                </a:solidFill>
                <a:effectLst/>
                <a:latin typeface="+mn-lt"/>
                <a:ea typeface="+mn-ea"/>
                <a:cs typeface="+mn-cs"/>
              </a:rPr>
              <a:t>In Chester, we can easily see that the population curve matches the shape of the growth curve. </a:t>
            </a:r>
          </a:p>
          <a:p>
            <a:pPr>
              <a:spcBef>
                <a:spcPts val="600"/>
              </a:spcBef>
            </a:pPr>
            <a:r>
              <a:rPr lang="en-US" sz="1200" kern="1200" dirty="0">
                <a:solidFill>
                  <a:schemeClr val="tx1"/>
                </a:solidFill>
                <a:effectLst/>
                <a:latin typeface="+mn-lt"/>
                <a:ea typeface="+mn-ea"/>
                <a:cs typeface="+mn-cs"/>
              </a:rPr>
              <a:t>In Montgomery, neither the population nor the employment correlate to the evolution of growth.</a:t>
            </a:r>
          </a:p>
          <a:p>
            <a:pPr>
              <a:spcBef>
                <a:spcPts val="600"/>
              </a:spcBef>
            </a:pPr>
            <a:r>
              <a:rPr lang="en-US" sz="1200" kern="1200" dirty="0">
                <a:solidFill>
                  <a:schemeClr val="tx1"/>
                </a:solidFill>
                <a:effectLst/>
                <a:latin typeface="+mn-lt"/>
                <a:ea typeface="+mn-ea"/>
                <a:cs typeface="+mn-cs"/>
              </a:rPr>
              <a:t>This is an example of an issue we faced - the lack of a unique pattern of development drivers.</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18</a:t>
            </a:fld>
            <a:endParaRPr lang="en-US"/>
          </a:p>
        </p:txBody>
      </p:sp>
    </p:spTree>
    <p:extLst>
      <p:ext uri="{BB962C8B-B14F-4D97-AF65-F5344CB8AC3E}">
        <p14:creationId xmlns:p14="http://schemas.microsoft.com/office/powerpoint/2010/main" val="1476691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kern="1200" dirty="0">
                <a:solidFill>
                  <a:schemeClr val="tx1"/>
                </a:solidFill>
                <a:effectLst/>
                <a:latin typeface="+mn-lt"/>
                <a:ea typeface="+mn-ea"/>
                <a:cs typeface="+mn-cs"/>
              </a:rPr>
              <a:t>If the physical sub-model shows the suitability of the land, and the accessibility sub-model shows its likelihood to be chosen, the socioeconomic sub-model determines the intensity of the development.</a:t>
            </a:r>
          </a:p>
          <a:p>
            <a:pPr>
              <a:spcBef>
                <a:spcPts val="600"/>
              </a:spcBef>
            </a:pPr>
            <a:r>
              <a:rPr lang="en-US" sz="1200" kern="1200" dirty="0">
                <a:solidFill>
                  <a:schemeClr val="tx1"/>
                </a:solidFill>
                <a:effectLst/>
                <a:latin typeface="+mn-lt"/>
                <a:ea typeface="+mn-ea"/>
                <a:cs typeface="+mn-cs"/>
              </a:rPr>
              <a:t>As a first step, we divided the study area into XXXX polygons based on the census tracts and the accessibility index, and after that, the location of each polygon was assigned to the coordinates of its centroid. </a:t>
            </a:r>
          </a:p>
          <a:p>
            <a:pPr>
              <a:spcBef>
                <a:spcPts val="600"/>
              </a:spcBef>
            </a:pPr>
            <a:r>
              <a:rPr lang="en-US" sz="1200" kern="1200" dirty="0">
                <a:solidFill>
                  <a:schemeClr val="tx1"/>
                </a:solidFill>
                <a:effectLst/>
                <a:latin typeface="+mn-lt"/>
                <a:ea typeface="+mn-ea"/>
                <a:cs typeface="+mn-cs"/>
              </a:rPr>
              <a:t>Next, we organized the population and employment data in a hierarchical structure of tract, center, county, and city.</a:t>
            </a:r>
          </a:p>
          <a:p>
            <a:pPr>
              <a:spcBef>
                <a:spcPts val="600"/>
              </a:spcBef>
            </a:pPr>
            <a:r>
              <a:rPr lang="en-US" sz="1200" kern="1200" dirty="0">
                <a:solidFill>
                  <a:schemeClr val="tx1"/>
                </a:solidFill>
                <a:effectLst/>
                <a:latin typeface="+mn-lt"/>
                <a:ea typeface="+mn-ea"/>
                <a:cs typeface="+mn-cs"/>
              </a:rPr>
              <a:t>Since the relationship of growth with population and employment is very specific to the location, as we see previously, we used a Geographical Weighted Regression analysis to obtain a way to translate future population projection into an expected future growth scenario.</a:t>
            </a:r>
          </a:p>
          <a:p>
            <a:pPr>
              <a:spcBef>
                <a:spcPts val="600"/>
              </a:spcBef>
            </a:pPr>
            <a:r>
              <a:rPr lang="en-US" sz="1200" kern="1200" dirty="0">
                <a:solidFill>
                  <a:schemeClr val="tx1"/>
                </a:solidFill>
                <a:effectLst/>
                <a:latin typeface="+mn-lt"/>
                <a:ea typeface="+mn-ea"/>
                <a:cs typeface="+mn-cs"/>
              </a:rPr>
              <a:t>The GWR performs a local regression fitted with the neighborhood values at each location. </a:t>
            </a:r>
          </a:p>
          <a:p>
            <a:pPr>
              <a:spcBef>
                <a:spcPts val="600"/>
              </a:spcBef>
            </a:pPr>
            <a:r>
              <a:rPr lang="en-US" sz="1200" kern="1200" dirty="0">
                <a:solidFill>
                  <a:schemeClr val="tx1"/>
                </a:solidFill>
                <a:effectLst/>
                <a:latin typeface="+mn-lt"/>
                <a:ea typeface="+mn-ea"/>
                <a:cs typeface="+mn-cs"/>
              </a:rPr>
              <a:t>And lastly, we used state population projections up to 2030 and an adjustment of the EPA´s ICLUS projections up to 2070 to generate a future growth scenario. </a:t>
            </a:r>
          </a:p>
          <a:p>
            <a:pPr>
              <a:spcBef>
                <a:spcPts val="600"/>
              </a:spcBef>
            </a:pPr>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19</a:t>
            </a:fld>
            <a:endParaRPr lang="en-US"/>
          </a:p>
        </p:txBody>
      </p:sp>
    </p:spTree>
    <p:extLst>
      <p:ext uri="{BB962C8B-B14F-4D97-AF65-F5344CB8AC3E}">
        <p14:creationId xmlns:p14="http://schemas.microsoft.com/office/powerpoint/2010/main" val="330098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22733"/>
          </a:xfrm>
        </p:spPr>
        <p:txBody>
          <a:bodyPr/>
          <a:lstStyle/>
          <a:p>
            <a:pPr>
              <a:spcBef>
                <a:spcPts val="600"/>
              </a:spcBef>
            </a:pPr>
            <a:r>
              <a:rPr lang="en-US" sz="1200" kern="1200" dirty="0">
                <a:solidFill>
                  <a:schemeClr val="tx1"/>
                </a:solidFill>
                <a:effectLst/>
                <a:latin typeface="+mn-lt"/>
                <a:ea typeface="+mn-ea"/>
                <a:cs typeface="+mn-cs"/>
              </a:rPr>
              <a:t>Cellular Automata </a:t>
            </a:r>
            <a:r>
              <a:rPr lang="en-US" sz="1200" b="1" kern="1200" dirty="0">
                <a:solidFill>
                  <a:schemeClr val="tx1"/>
                </a:solidFill>
                <a:effectLst/>
                <a:latin typeface="+mn-lt"/>
                <a:ea typeface="+mn-ea"/>
                <a:cs typeface="+mn-cs"/>
              </a:rPr>
              <a:t>are</a:t>
            </a:r>
            <a:r>
              <a:rPr lang="en-US" sz="1200" kern="1200" dirty="0">
                <a:solidFill>
                  <a:schemeClr val="tx1"/>
                </a:solidFill>
                <a:effectLst/>
                <a:latin typeface="+mn-lt"/>
                <a:ea typeface="+mn-ea"/>
                <a:cs typeface="+mn-cs"/>
              </a:rPr>
              <a:t> broadly used to model city growth. </a:t>
            </a:r>
          </a:p>
          <a:p>
            <a:pPr>
              <a:spcBef>
                <a:spcPts val="600"/>
              </a:spcBef>
            </a:pPr>
            <a:r>
              <a:rPr lang="en-US" sz="1200" kern="1200" dirty="0">
                <a:solidFill>
                  <a:schemeClr val="tx1"/>
                </a:solidFill>
                <a:effectLst/>
                <a:latin typeface="+mn-lt"/>
                <a:ea typeface="+mn-ea"/>
                <a:cs typeface="+mn-cs"/>
              </a:rPr>
              <a:t>In our project, </a:t>
            </a:r>
            <a:r>
              <a:rPr lang="en-US" sz="1200" b="1" kern="1200" dirty="0">
                <a:solidFill>
                  <a:schemeClr val="tx1"/>
                </a:solidFill>
                <a:effectLst/>
                <a:latin typeface="+mn-lt"/>
                <a:ea typeface="+mn-ea"/>
                <a:cs typeface="+mn-cs"/>
              </a:rPr>
              <a:t>we are using SLEUTH</a:t>
            </a:r>
            <a:r>
              <a:rPr lang="en-US" sz="1200" kern="1200" dirty="0">
                <a:solidFill>
                  <a:schemeClr val="tx1"/>
                </a:solidFill>
                <a:effectLst/>
                <a:latin typeface="+mn-lt"/>
                <a:ea typeface="+mn-ea"/>
                <a:cs typeface="+mn-cs"/>
              </a:rPr>
              <a:t>, one of the most known and widespread models.</a:t>
            </a:r>
          </a:p>
          <a:p>
            <a:pPr>
              <a:spcBef>
                <a:spcPts val="600"/>
              </a:spcBef>
            </a:pPr>
            <a:r>
              <a:rPr lang="en-US" sz="1200" b="1" kern="1200" dirty="0">
                <a:solidFill>
                  <a:schemeClr val="tx1"/>
                </a:solidFill>
                <a:effectLst/>
                <a:latin typeface="+mn-lt"/>
                <a:ea typeface="+mn-ea"/>
                <a:cs typeface="+mn-cs"/>
              </a:rPr>
              <a:t>SLEUTH, like other Cellular Automata, uses a suitability map, that becomes a critical key for improving forecasts</a:t>
            </a:r>
            <a:r>
              <a:rPr lang="en-US" sz="1200" kern="1200" dirty="0">
                <a:solidFill>
                  <a:schemeClr val="tx1"/>
                </a:solidFill>
                <a:effectLst/>
                <a:latin typeface="+mn-lt"/>
                <a:ea typeface="+mn-ea"/>
                <a:cs typeface="+mn-cs"/>
              </a:rPr>
              <a:t>.</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There are a different approaches for making that map. </a:t>
            </a:r>
          </a:p>
          <a:p>
            <a:pPr>
              <a:spcBef>
                <a:spcPts val="600"/>
              </a:spcBef>
            </a:pPr>
            <a:r>
              <a:rPr lang="en-US" sz="1200" kern="1200" dirty="0">
                <a:solidFill>
                  <a:schemeClr val="tx1"/>
                </a:solidFill>
                <a:effectLst/>
                <a:latin typeface="+mn-lt"/>
                <a:ea typeface="+mn-ea"/>
                <a:cs typeface="+mn-cs"/>
              </a:rPr>
              <a:t>The simplest one is to treat all available land as having equal value, </a:t>
            </a:r>
          </a:p>
          <a:p>
            <a:pPr>
              <a:spcBef>
                <a:spcPts val="600"/>
              </a:spcBef>
            </a:pPr>
            <a:r>
              <a:rPr lang="en-US" sz="1200" kern="1200" dirty="0">
                <a:solidFill>
                  <a:schemeClr val="tx1"/>
                </a:solidFill>
                <a:effectLst/>
                <a:latin typeface="+mn-lt"/>
                <a:ea typeface="+mn-ea"/>
                <a:cs typeface="+mn-cs"/>
              </a:rPr>
              <a:t>or we can apply more sophisticated methods that use a large number of different factors.</a:t>
            </a:r>
          </a:p>
          <a:p>
            <a:pPr>
              <a:spcBef>
                <a:spcPts val="600"/>
              </a:spcBef>
            </a:pPr>
            <a:r>
              <a:rPr lang="en-US" sz="1200" kern="1200" dirty="0">
                <a:solidFill>
                  <a:schemeClr val="tx1"/>
                </a:solidFill>
                <a:effectLst/>
                <a:latin typeface="+mn-lt"/>
                <a:ea typeface="+mn-ea"/>
                <a:cs typeface="+mn-cs"/>
              </a:rPr>
              <a:t>……</a:t>
            </a:r>
          </a:p>
          <a:p>
            <a:pPr>
              <a:spcBef>
                <a:spcPts val="600"/>
              </a:spcBef>
            </a:pPr>
            <a:r>
              <a:rPr lang="en-US" sz="1200" b="1" kern="1200" dirty="0">
                <a:solidFill>
                  <a:schemeClr val="tx1"/>
                </a:solidFill>
                <a:effectLst/>
                <a:latin typeface="+mn-lt"/>
                <a:ea typeface="+mn-ea"/>
                <a:cs typeface="+mn-cs"/>
              </a:rPr>
              <a:t>Here on the left, we have a map of the study are</a:t>
            </a:r>
            <a:r>
              <a:rPr lang="en-US" sz="1200" kern="1200" dirty="0">
                <a:solidFill>
                  <a:schemeClr val="tx1"/>
                </a:solidFill>
                <a:effectLst/>
                <a:latin typeface="+mn-lt"/>
                <a:ea typeface="+mn-ea"/>
                <a:cs typeface="+mn-cs"/>
              </a:rPr>
              <a:t>. </a:t>
            </a:r>
            <a:r>
              <a:rPr lang="en-US" sz="1200" kern="1200" dirty="0">
                <a:solidFill>
                  <a:srgbClr val="FF0000"/>
                </a:solidFill>
                <a:effectLst/>
                <a:latin typeface="+mn-lt"/>
                <a:ea typeface="+mn-ea"/>
                <a:cs typeface="+mn-cs"/>
              </a:rPr>
              <a:t>(click)</a:t>
            </a:r>
          </a:p>
          <a:p>
            <a:pPr>
              <a:spcBef>
                <a:spcPts val="600"/>
              </a:spcBef>
            </a:pPr>
            <a:r>
              <a:rPr lang="en-US" sz="1200" b="1" kern="1200" dirty="0">
                <a:solidFill>
                  <a:schemeClr val="tx1"/>
                </a:solidFill>
                <a:effectLst/>
                <a:latin typeface="+mn-lt"/>
                <a:ea typeface="+mn-ea"/>
                <a:cs typeface="+mn-cs"/>
              </a:rPr>
              <a:t>It is a large extension and well populated</a:t>
            </a:r>
            <a:r>
              <a:rPr lang="en-US" sz="1200" kern="1200" dirty="0">
                <a:solidFill>
                  <a:schemeClr val="tx1"/>
                </a:solidFill>
                <a:effectLst/>
                <a:latin typeface="+mn-lt"/>
                <a:ea typeface="+mn-ea"/>
                <a:cs typeface="+mn-cs"/>
              </a:rPr>
              <a:t>. </a:t>
            </a:r>
            <a:r>
              <a:rPr lang="en-US" sz="1200" kern="1200" dirty="0">
                <a:solidFill>
                  <a:srgbClr val="FF0000"/>
                </a:solidFill>
                <a:effectLst/>
                <a:latin typeface="+mn-lt"/>
                <a:ea typeface="+mn-ea"/>
                <a:cs typeface="+mn-cs"/>
              </a:rPr>
              <a:t>(click)</a:t>
            </a:r>
          </a:p>
          <a:p>
            <a:pPr>
              <a:spcBef>
                <a:spcPts val="600"/>
              </a:spcBef>
            </a:pPr>
            <a:r>
              <a:rPr lang="en-US" sz="900" kern="1200" dirty="0">
                <a:solidFill>
                  <a:schemeClr val="tx1"/>
                </a:solidFill>
                <a:effectLst/>
                <a:latin typeface="+mn-lt"/>
                <a:ea typeface="+mn-ea"/>
                <a:cs typeface="+mn-cs"/>
              </a:rPr>
              <a:t>The North and in the South is more rural…</a:t>
            </a:r>
          </a:p>
          <a:p>
            <a:pPr>
              <a:spcBef>
                <a:spcPts val="600"/>
              </a:spcBef>
            </a:pPr>
            <a:r>
              <a:rPr lang="en-US" sz="900" kern="1200" dirty="0">
                <a:solidFill>
                  <a:schemeClr val="tx1"/>
                </a:solidFill>
                <a:effectLst/>
                <a:latin typeface="+mn-lt"/>
                <a:ea typeface="+mn-ea"/>
                <a:cs typeface="+mn-cs"/>
              </a:rPr>
              <a:t>The north is forestall, the central region is agricultural…</a:t>
            </a:r>
          </a:p>
          <a:p>
            <a:pPr>
              <a:spcBef>
                <a:spcPts val="600"/>
              </a:spcBef>
            </a:pPr>
            <a:r>
              <a:rPr lang="en-US" sz="900" kern="1200" dirty="0">
                <a:solidFill>
                  <a:schemeClr val="tx1"/>
                </a:solidFill>
                <a:effectLst/>
                <a:latin typeface="+mn-lt"/>
                <a:ea typeface="+mn-ea"/>
                <a:cs typeface="+mn-cs"/>
              </a:rPr>
              <a:t>There are cities, towns and suburbs….</a:t>
            </a:r>
          </a:p>
          <a:p>
            <a:pPr>
              <a:spcBef>
                <a:spcPts val="600"/>
              </a:spcBef>
            </a:pPr>
            <a:r>
              <a:rPr lang="en-US" sz="900" kern="1200" dirty="0">
                <a:solidFill>
                  <a:schemeClr val="tx1"/>
                </a:solidFill>
                <a:effectLst/>
                <a:latin typeface="+mn-lt"/>
                <a:ea typeface="+mn-ea"/>
                <a:cs typeface="+mn-cs"/>
              </a:rPr>
              <a:t>Roads are not evenly distributed….</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b="1" kern="1200" dirty="0">
                <a:solidFill>
                  <a:schemeClr val="tx1"/>
                </a:solidFill>
                <a:effectLst/>
                <a:latin typeface="+mn-lt"/>
                <a:ea typeface="+mn-ea"/>
                <a:cs typeface="+mn-cs"/>
              </a:rPr>
              <a:t>That complex reality has to be summarized in only one suitability matrix</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A4D8DD1-4A78-4593-9E99-40BAFBC20E99}" type="slidenum">
              <a:rPr lang="en-US" smtClean="0"/>
              <a:t>2</a:t>
            </a:fld>
            <a:endParaRPr lang="en-US"/>
          </a:p>
        </p:txBody>
      </p:sp>
    </p:spTree>
    <p:extLst>
      <p:ext uri="{BB962C8B-B14F-4D97-AF65-F5344CB8AC3E}">
        <p14:creationId xmlns:p14="http://schemas.microsoft.com/office/powerpoint/2010/main" val="1694632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kern="1200" dirty="0">
                <a:solidFill>
                  <a:schemeClr val="tx1"/>
                </a:solidFill>
                <a:effectLst/>
                <a:latin typeface="+mn-lt"/>
                <a:ea typeface="+mn-ea"/>
                <a:cs typeface="+mn-cs"/>
              </a:rPr>
              <a:t>To identify local and regional centers we use CTPP’s commuting flows from tract to tract. (click)</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That lets us to represent the links between a pair of tracts, the direction of the flow, and the intensity of the relationship. (click)</a:t>
            </a:r>
          </a:p>
          <a:p>
            <a:pPr>
              <a:spcBef>
                <a:spcPts val="600"/>
              </a:spcBef>
            </a:pPr>
            <a:r>
              <a:rPr lang="en-US" sz="1200" kern="1200" dirty="0">
                <a:solidFill>
                  <a:schemeClr val="tx1"/>
                </a:solidFill>
                <a:effectLst/>
                <a:latin typeface="+mn-lt"/>
                <a:ea typeface="+mn-ea"/>
                <a:cs typeface="+mn-cs"/>
              </a:rPr>
              <a:t>So, if we select the most frequent commute from each tract (click), we obtain something like this...</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We can now note that some tracts accumulate significantly more flows than others (click), and sometimes they are very close together and belonging to the same urban entity.</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Using county subdivisions (click) as a criterion to group those attraction poles, and selecting again the most frequent commute, we can simplify the commuting patterns to this (click).</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With this method, we identified XXX local and regional centers in and around our study area.</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20</a:t>
            </a:fld>
            <a:endParaRPr lang="en-US"/>
          </a:p>
        </p:txBody>
      </p:sp>
    </p:spTree>
    <p:extLst>
      <p:ext uri="{BB962C8B-B14F-4D97-AF65-F5344CB8AC3E}">
        <p14:creationId xmlns:p14="http://schemas.microsoft.com/office/powerpoint/2010/main" val="788795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kern="1200" dirty="0">
                <a:solidFill>
                  <a:schemeClr val="tx1"/>
                </a:solidFill>
                <a:effectLst/>
                <a:latin typeface="+mn-lt"/>
                <a:ea typeface="+mn-ea"/>
                <a:cs typeface="+mn-cs"/>
              </a:rPr>
              <a:t>Summarizing our regression model, the dependent variable is urban growth calculated from the C-CAP Land cover impervious classes for the years: 1996, 2001, 2006, and 2010; </a:t>
            </a:r>
          </a:p>
          <a:p>
            <a:pPr>
              <a:spcBef>
                <a:spcPts val="600"/>
              </a:spcBef>
            </a:pPr>
            <a:r>
              <a:rPr lang="en-US" sz="1200" kern="1200" dirty="0">
                <a:solidFill>
                  <a:schemeClr val="tx1"/>
                </a:solidFill>
                <a:effectLst/>
                <a:latin typeface="+mn-lt"/>
                <a:ea typeface="+mn-ea"/>
                <a:cs typeface="+mn-cs"/>
              </a:rPr>
              <a:t>The independent variables are population and employment from census and department of labor datasets. </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For practical reasons, we consider that only positive increments in population and employment have an effect on growth. With that, we try to avoid negative correlations where the loss of population and employment can take place with urban growth. A change of the conditions, with an increase in population and employment, would drop growth estimations, which is not reliable.</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21</a:t>
            </a:fld>
            <a:endParaRPr lang="en-US"/>
          </a:p>
        </p:txBody>
      </p:sp>
    </p:spTree>
    <p:extLst>
      <p:ext uri="{BB962C8B-B14F-4D97-AF65-F5344CB8AC3E}">
        <p14:creationId xmlns:p14="http://schemas.microsoft.com/office/powerpoint/2010/main" val="830333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kern="1200" dirty="0">
                <a:solidFill>
                  <a:schemeClr val="tx1"/>
                </a:solidFill>
                <a:effectLst/>
                <a:latin typeface="+mn-lt"/>
                <a:ea typeface="+mn-ea"/>
                <a:cs typeface="+mn-cs"/>
              </a:rPr>
              <a:t>However, limiting the data to only the positive increases in the independent variables that have a relevant effect on growth is not enough.</a:t>
            </a:r>
          </a:p>
          <a:p>
            <a:pPr>
              <a:spcBef>
                <a:spcPts val="600"/>
              </a:spcBef>
            </a:pPr>
            <a:r>
              <a:rPr lang="en-US" sz="1200" kern="1200" dirty="0">
                <a:solidFill>
                  <a:schemeClr val="tx1"/>
                </a:solidFill>
                <a:effectLst/>
                <a:latin typeface="+mn-lt"/>
                <a:ea typeface="+mn-ea"/>
                <a:cs typeface="+mn-cs"/>
              </a:rPr>
              <a:t>The combination of recessions and the construction bubble might be behind the fact that in large areas there is a generalized opposite trend between growth and the independent variables, as we show with the blue tones in these maps.</a:t>
            </a:r>
          </a:p>
          <a:p>
            <a:pPr>
              <a:spcBef>
                <a:spcPts val="600"/>
              </a:spcBef>
            </a:pPr>
            <a:r>
              <a:rPr lang="en-US" sz="1200" kern="1200" dirty="0">
                <a:solidFill>
                  <a:schemeClr val="tx1"/>
                </a:solidFill>
                <a:effectLst/>
                <a:latin typeface="+mn-lt"/>
                <a:ea typeface="+mn-ea"/>
                <a:cs typeface="+mn-cs"/>
              </a:rPr>
              <a:t>To avoid those anomalous negative correlations, we decided to combine some factors into one, accounting for the fact that tract, county, or city population sources may have different influences on local urban development.</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22</a:t>
            </a:fld>
            <a:endParaRPr lang="en-US"/>
          </a:p>
        </p:txBody>
      </p:sp>
    </p:spTree>
    <p:extLst>
      <p:ext uri="{BB962C8B-B14F-4D97-AF65-F5344CB8AC3E}">
        <p14:creationId xmlns:p14="http://schemas.microsoft.com/office/powerpoint/2010/main" val="1942764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compare the model</a:t>
            </a:r>
            <a:r>
              <a:rPr lang="en-US" baseline="0" dirty="0"/>
              <a:t> results with the urban growth observed.</a:t>
            </a:r>
          </a:p>
          <a:p>
            <a:endParaRPr lang="en-US" baseline="0" dirty="0"/>
          </a:p>
          <a:p>
            <a:r>
              <a:rPr lang="en-US" baseline="0" dirty="0"/>
              <a:t>In general the model behave well, showing the highest scores in the areas where growth was more intense</a:t>
            </a:r>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23</a:t>
            </a:fld>
            <a:endParaRPr lang="en-US"/>
          </a:p>
        </p:txBody>
      </p:sp>
    </p:spTree>
    <p:extLst>
      <p:ext uri="{BB962C8B-B14F-4D97-AF65-F5344CB8AC3E}">
        <p14:creationId xmlns:p14="http://schemas.microsoft.com/office/powerpoint/2010/main" val="628757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25</a:t>
            </a:fld>
            <a:endParaRPr lang="en-US"/>
          </a:p>
        </p:txBody>
      </p:sp>
    </p:spTree>
    <p:extLst>
      <p:ext uri="{BB962C8B-B14F-4D97-AF65-F5344CB8AC3E}">
        <p14:creationId xmlns:p14="http://schemas.microsoft.com/office/powerpoint/2010/main" val="2981519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kern="1200" dirty="0">
                <a:solidFill>
                  <a:schemeClr val="tx1"/>
                </a:solidFill>
                <a:effectLst/>
                <a:latin typeface="+mn-lt"/>
                <a:ea typeface="+mn-ea"/>
                <a:cs typeface="+mn-cs"/>
              </a:rPr>
              <a:t>A number of models were run using several combinations of the variables.</a:t>
            </a:r>
          </a:p>
          <a:p>
            <a:pPr>
              <a:spcBef>
                <a:spcPts val="600"/>
              </a:spcBef>
            </a:pPr>
            <a:r>
              <a:rPr lang="en-US" sz="1200" kern="1200" dirty="0">
                <a:solidFill>
                  <a:schemeClr val="tx1"/>
                </a:solidFill>
                <a:effectLst/>
                <a:latin typeface="+mn-lt"/>
                <a:ea typeface="+mn-ea"/>
                <a:cs typeface="+mn-cs"/>
              </a:rPr>
              <a:t>From the figures on the table, we can note that the GWR obtains a much better adjustment than the global regression, indicating a clear non-stationary of the data. </a:t>
            </a:r>
          </a:p>
          <a:p>
            <a:pPr>
              <a:spcBef>
                <a:spcPts val="600"/>
              </a:spcBef>
            </a:pPr>
            <a:r>
              <a:rPr lang="en-US" sz="1200" kern="1200" dirty="0">
                <a:solidFill>
                  <a:schemeClr val="tx1"/>
                </a:solidFill>
                <a:effectLst/>
                <a:latin typeface="+mn-lt"/>
                <a:ea typeface="+mn-ea"/>
                <a:cs typeface="+mn-cs"/>
              </a:rPr>
              <a:t>The models with better adjustment are in yellow. </a:t>
            </a:r>
          </a:p>
          <a:p>
            <a:pPr>
              <a:spcBef>
                <a:spcPts val="600"/>
              </a:spcBef>
            </a:pPr>
            <a:r>
              <a:rPr lang="en-US" sz="1200" kern="1200" dirty="0">
                <a:solidFill>
                  <a:schemeClr val="tx1"/>
                </a:solidFill>
                <a:effectLst/>
                <a:latin typeface="+mn-lt"/>
                <a:ea typeface="+mn-ea"/>
                <a:cs typeface="+mn-cs"/>
              </a:rPr>
              <a:t>To select the final model, we compared its predictions obtained from the ICLUS data to assess whether the model creates anomalous estimations.</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Model 01b has a location with a growth of more than 25,000 cells, a completely irrational value. That issue would mean not only that this individual location would rise to the top of the index range, but also that it would significantly reduce the rest of the locations, especially if there are more cases like that one.</a:t>
            </a:r>
          </a:p>
          <a:p>
            <a:pPr>
              <a:spcBef>
                <a:spcPts val="600"/>
              </a:spcBef>
            </a:pPr>
            <a:r>
              <a:rPr lang="en-US" sz="1200" kern="1200" dirty="0">
                <a:solidFill>
                  <a:schemeClr val="tx1"/>
                </a:solidFill>
                <a:effectLst/>
                <a:latin typeface="+mn-lt"/>
                <a:ea typeface="+mn-ea"/>
                <a:cs typeface="+mn-cs"/>
              </a:rPr>
              <a:t>(click)</a:t>
            </a:r>
          </a:p>
          <a:p>
            <a:pPr>
              <a:spcBef>
                <a:spcPts val="600"/>
              </a:spcBef>
            </a:pPr>
            <a:r>
              <a:rPr lang="en-US" sz="1200" kern="1200" dirty="0">
                <a:solidFill>
                  <a:schemeClr val="tx1"/>
                </a:solidFill>
                <a:effectLst/>
                <a:latin typeface="+mn-lt"/>
                <a:ea typeface="+mn-ea"/>
                <a:cs typeface="+mn-cs"/>
              </a:rPr>
              <a:t>Model 02b was selected. It clearly remains very close to the limits of twice of the maximum input growth. </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26</a:t>
            </a:fld>
            <a:endParaRPr lang="en-US"/>
          </a:p>
        </p:txBody>
      </p:sp>
    </p:spTree>
    <p:extLst>
      <p:ext uri="{BB962C8B-B14F-4D97-AF65-F5344CB8AC3E}">
        <p14:creationId xmlns:p14="http://schemas.microsoft.com/office/powerpoint/2010/main" val="1683793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kern="1200" dirty="0">
                <a:solidFill>
                  <a:schemeClr val="tx1"/>
                </a:solidFill>
                <a:effectLst/>
                <a:latin typeface="+mn-lt"/>
                <a:ea typeface="+mn-ea"/>
                <a:cs typeface="+mn-cs"/>
              </a:rPr>
              <a:t>Once we have all the pieces ready, we can combine them in the final output.</a:t>
            </a:r>
          </a:p>
          <a:p>
            <a:pPr>
              <a:spcBef>
                <a:spcPts val="600"/>
              </a:spcBef>
            </a:pPr>
            <a:r>
              <a:rPr lang="en-US" sz="1200" kern="1200" dirty="0">
                <a:solidFill>
                  <a:schemeClr val="tx1"/>
                </a:solidFill>
                <a:effectLst/>
                <a:latin typeface="+mn-lt"/>
                <a:ea typeface="+mn-ea"/>
                <a:cs typeface="+mn-cs"/>
              </a:rPr>
              <a:t>Here, you can observe that the socioeconomic sub-model has a different range than the rest, and it’s equivalent to the range that SLEUTH uses.</a:t>
            </a:r>
          </a:p>
          <a:p>
            <a:pPr>
              <a:spcBef>
                <a:spcPts val="600"/>
              </a:spcBef>
            </a:pPr>
            <a:r>
              <a:rPr lang="en-US" sz="1200" kern="1200" dirty="0">
                <a:solidFill>
                  <a:schemeClr val="tx1"/>
                </a:solidFill>
                <a:effectLst/>
                <a:latin typeface="+mn-lt"/>
                <a:ea typeface="+mn-ea"/>
                <a:cs typeface="+mn-cs"/>
              </a:rPr>
              <a:t>That’s because of what I commented at the beginning of the presentation. Economy has priority over the rest of the factors in the decision process of choice.</a:t>
            </a:r>
          </a:p>
          <a:p>
            <a:pPr>
              <a:spcBef>
                <a:spcPts val="600"/>
              </a:spcBef>
            </a:pPr>
            <a:r>
              <a:rPr lang="en-US" sz="1200" kern="1200" dirty="0">
                <a:solidFill>
                  <a:schemeClr val="tx1"/>
                </a:solidFill>
                <a:effectLst/>
                <a:latin typeface="+mn-lt"/>
                <a:ea typeface="+mn-ea"/>
                <a:cs typeface="+mn-cs"/>
              </a:rPr>
              <a:t>Not all cells in the study area are allowed to be developed. We can see the exclusions here, with different colors than the gradient has. Exclusions include military land, water bodies, or areas designated for conservation purposes.</a:t>
            </a:r>
          </a:p>
          <a:p>
            <a:pPr>
              <a:spcBef>
                <a:spcPts val="600"/>
              </a:spcBef>
            </a:pPr>
            <a:r>
              <a:rPr lang="en-US" sz="1200" kern="1200" dirty="0">
                <a:solidFill>
                  <a:schemeClr val="tx1"/>
                </a:solidFill>
                <a:effectLst/>
                <a:latin typeface="+mn-lt"/>
                <a:ea typeface="+mn-ea"/>
                <a:cs typeface="+mn-cs"/>
              </a:rPr>
              <a:t>Logically, current developed cells are also removed from new development.</a:t>
            </a:r>
          </a:p>
          <a:p>
            <a:pPr>
              <a:spcBef>
                <a:spcPts val="600"/>
              </a:spcBef>
            </a:pPr>
            <a:r>
              <a:rPr lang="en-US" sz="1200" kern="1200" dirty="0">
                <a:solidFill>
                  <a:schemeClr val="tx1"/>
                </a:solidFill>
                <a:effectLst/>
                <a:latin typeface="+mn-lt"/>
                <a:ea typeface="+mn-ea"/>
                <a:cs typeface="+mn-cs"/>
              </a:rPr>
              <a:t>(click)</a:t>
            </a:r>
          </a:p>
          <a:p>
            <a:pPr>
              <a:spcBef>
                <a:spcPts val="600"/>
              </a:spcBef>
            </a:pPr>
            <a:r>
              <a:rPr lang="en-US" sz="1200" kern="1200" dirty="0">
                <a:solidFill>
                  <a:schemeClr val="tx1"/>
                </a:solidFill>
                <a:effectLst/>
                <a:latin typeface="+mn-lt"/>
                <a:ea typeface="+mn-ea"/>
                <a:cs typeface="+mn-cs"/>
              </a:rPr>
              <a:t>Here we can see in more detail how the suitability layer looks like. </a:t>
            </a:r>
          </a:p>
          <a:p>
            <a:pPr>
              <a:spcBef>
                <a:spcPts val="600"/>
              </a:spcBef>
            </a:pPr>
            <a:r>
              <a:rPr lang="en-US" sz="1200" kern="1200" dirty="0">
                <a:solidFill>
                  <a:schemeClr val="tx1"/>
                </a:solidFill>
                <a:effectLst/>
                <a:latin typeface="+mn-lt"/>
                <a:ea typeface="+mn-ea"/>
                <a:cs typeface="+mn-cs"/>
              </a:rPr>
              <a:t>The concentration of red tones surrounding towns indicates the strong influence of the urban areas. </a:t>
            </a:r>
          </a:p>
          <a:p>
            <a:pPr>
              <a:spcBef>
                <a:spcPts val="600"/>
              </a:spcBef>
            </a:pPr>
            <a:r>
              <a:rPr lang="en-US" sz="1200" kern="1200" dirty="0">
                <a:solidFill>
                  <a:schemeClr val="tx1"/>
                </a:solidFill>
                <a:effectLst/>
                <a:latin typeface="+mn-lt"/>
                <a:ea typeface="+mn-ea"/>
                <a:cs typeface="+mn-cs"/>
              </a:rPr>
              <a:t>It is also possible to distinguish corridors and the effect of some roads.</a:t>
            </a:r>
          </a:p>
          <a:p>
            <a:pPr>
              <a:spcBef>
                <a:spcPts val="600"/>
              </a:spcBef>
            </a:pPr>
            <a:r>
              <a:rPr lang="en-US" sz="1200" kern="1200" dirty="0">
                <a:solidFill>
                  <a:schemeClr val="tx1"/>
                </a:solidFill>
                <a:effectLst/>
                <a:latin typeface="+mn-lt"/>
                <a:ea typeface="+mn-ea"/>
                <a:cs typeface="+mn-cs"/>
              </a:rPr>
              <a:t>So, finally, the exclusion-attraction layer for SLEUTH is ready for begin the forecast process.</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And….. that’s it.</a:t>
            </a:r>
          </a:p>
        </p:txBody>
      </p:sp>
      <p:sp>
        <p:nvSpPr>
          <p:cNvPr id="4" name="Slide Number Placeholder 3"/>
          <p:cNvSpPr>
            <a:spLocks noGrp="1"/>
          </p:cNvSpPr>
          <p:nvPr>
            <p:ph type="sldNum" sz="quarter" idx="10"/>
          </p:nvPr>
        </p:nvSpPr>
        <p:spPr/>
        <p:txBody>
          <a:bodyPr/>
          <a:lstStyle/>
          <a:p>
            <a:fld id="{8A4D8DD1-4A78-4593-9E99-40BAFBC20E99}" type="slidenum">
              <a:rPr lang="en-US" smtClean="0"/>
              <a:t>27</a:t>
            </a:fld>
            <a:endParaRPr lang="en-US"/>
          </a:p>
        </p:txBody>
      </p:sp>
    </p:spTree>
    <p:extLst>
      <p:ext uri="{BB962C8B-B14F-4D97-AF65-F5344CB8AC3E}">
        <p14:creationId xmlns:p14="http://schemas.microsoft.com/office/powerpoint/2010/main" val="3716684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28</a:t>
            </a:fld>
            <a:endParaRPr lang="en-US"/>
          </a:p>
        </p:txBody>
      </p:sp>
    </p:spTree>
    <p:extLst>
      <p:ext uri="{BB962C8B-B14F-4D97-AF65-F5344CB8AC3E}">
        <p14:creationId xmlns:p14="http://schemas.microsoft.com/office/powerpoint/2010/main" val="422195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b="1" kern="1200" dirty="0">
                <a:solidFill>
                  <a:schemeClr val="tx1"/>
                </a:solidFill>
                <a:effectLst/>
                <a:latin typeface="+mn-lt"/>
                <a:ea typeface="+mn-ea"/>
                <a:cs typeface="+mn-cs"/>
              </a:rPr>
              <a:t>So, in order to build that suitability matrix, we have to ask ourselves about the causes that lead to develop a portion of land.</a:t>
            </a:r>
          </a:p>
          <a:p>
            <a:pPr>
              <a:spcBef>
                <a:spcPts val="600"/>
              </a:spcBef>
            </a:pPr>
            <a:r>
              <a:rPr lang="en-US" sz="1200" b="1" kern="1200" dirty="0">
                <a:solidFill>
                  <a:schemeClr val="tx1"/>
                </a:solidFill>
                <a:effectLst/>
                <a:latin typeface="+mn-lt"/>
                <a:ea typeface="+mn-ea"/>
                <a:cs typeface="+mn-cs"/>
              </a:rPr>
              <a:t>The most common factors to address are: </a:t>
            </a:r>
            <a:r>
              <a:rPr lang="en-US" sz="1200" kern="1200" dirty="0">
                <a:solidFill>
                  <a:schemeClr val="tx1"/>
                </a:solidFill>
                <a:effectLst/>
                <a:latin typeface="+mn-lt"/>
                <a:ea typeface="+mn-ea"/>
                <a:cs typeface="+mn-cs"/>
              </a:rPr>
              <a:t>physical factors, those related to the access to resources, population and economy.</a:t>
            </a:r>
          </a:p>
          <a:p>
            <a:pPr>
              <a:spcBef>
                <a:spcPts val="600"/>
              </a:spcBef>
            </a:pPr>
            <a:r>
              <a:rPr lang="en-US" sz="1200" b="0" kern="1200" dirty="0">
                <a:solidFill>
                  <a:schemeClr val="tx1"/>
                </a:solidFill>
                <a:effectLst/>
                <a:latin typeface="+mn-lt"/>
                <a:ea typeface="+mn-ea"/>
                <a:cs typeface="+mn-cs"/>
              </a:rPr>
              <a:t>We must also add limitations that restrict or impede development</a:t>
            </a:r>
            <a:r>
              <a:rPr lang="en-US" sz="1200" kern="1200" dirty="0">
                <a:solidFill>
                  <a:schemeClr val="tx1"/>
                </a:solidFill>
                <a:effectLst/>
                <a:latin typeface="+mn-lt"/>
                <a:ea typeface="+mn-ea"/>
                <a:cs typeface="+mn-cs"/>
              </a:rPr>
              <a:t>, like those derived from planning processes.</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b="1" kern="1200" dirty="0">
                <a:solidFill>
                  <a:schemeClr val="tx1"/>
                </a:solidFill>
                <a:effectLst/>
                <a:latin typeface="+mn-lt"/>
                <a:ea typeface="+mn-ea"/>
                <a:cs typeface="+mn-cs"/>
              </a:rPr>
              <a:t>However, we should highlight some aspects of the data. </a:t>
            </a:r>
          </a:p>
          <a:p>
            <a:pPr>
              <a:spcBef>
                <a:spcPts val="600"/>
              </a:spcBef>
            </a:pPr>
            <a:r>
              <a:rPr lang="en-US" sz="1200" kern="1200" dirty="0">
                <a:solidFill>
                  <a:schemeClr val="tx1"/>
                </a:solidFill>
                <a:effectLst/>
                <a:latin typeface="+mn-lt"/>
                <a:ea typeface="+mn-ea"/>
                <a:cs typeface="+mn-cs"/>
              </a:rPr>
              <a:t>Not all factors operate at the same scale. </a:t>
            </a:r>
          </a:p>
          <a:p>
            <a:pPr>
              <a:spcBef>
                <a:spcPts val="600"/>
              </a:spcBef>
            </a:pPr>
            <a:r>
              <a:rPr lang="en-US" sz="1200" kern="1200" dirty="0">
                <a:solidFill>
                  <a:schemeClr val="tx1"/>
                </a:solidFill>
                <a:effectLst/>
                <a:latin typeface="+mn-lt"/>
                <a:ea typeface="+mn-ea"/>
                <a:cs typeface="+mn-cs"/>
              </a:rPr>
              <a:t>Neither they have the same relevance. </a:t>
            </a:r>
          </a:p>
          <a:p>
            <a:pPr>
              <a:spcBef>
                <a:spcPts val="600"/>
              </a:spcBef>
            </a:pPr>
            <a:r>
              <a:rPr lang="en-US" sz="1200" kern="1200" dirty="0">
                <a:solidFill>
                  <a:schemeClr val="tx1"/>
                </a:solidFill>
                <a:effectLst/>
                <a:latin typeface="+mn-lt"/>
                <a:ea typeface="+mn-ea"/>
                <a:cs typeface="+mn-cs"/>
              </a:rPr>
              <a:t>We also should expect a different reaction to the same stimulus from one place to another. </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b="1" kern="1200" dirty="0">
                <a:solidFill>
                  <a:schemeClr val="tx1"/>
                </a:solidFill>
                <a:effectLst/>
                <a:latin typeface="+mn-lt"/>
                <a:ea typeface="+mn-ea"/>
                <a:cs typeface="+mn-cs"/>
              </a:rPr>
              <a:t>All of that makes more reasonable to follow a hierarchical approach.</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3</a:t>
            </a:fld>
            <a:endParaRPr lang="en-US"/>
          </a:p>
        </p:txBody>
      </p:sp>
    </p:spTree>
    <p:extLst>
      <p:ext uri="{BB962C8B-B14F-4D97-AF65-F5344CB8AC3E}">
        <p14:creationId xmlns:p14="http://schemas.microsoft.com/office/powerpoint/2010/main" val="4079270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 the city growth theory, the rise and decline of cities depends on their ability to attract Human Capital.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two schools depending on what is the cause for that attraction: amenities or economy.  </a:t>
            </a:r>
          </a:p>
          <a:p>
            <a:r>
              <a:rPr lang="en-US" sz="1200" b="1" kern="1200" dirty="0">
                <a:solidFill>
                  <a:schemeClr val="tx1"/>
                </a:solidFill>
                <a:effectLst/>
                <a:latin typeface="+mn-lt"/>
                <a:ea typeface="+mn-ea"/>
                <a:cs typeface="+mn-cs"/>
              </a:rPr>
              <a:t>The arrows towards the left indicates that is city who offers, giving an active role to the city.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a:t>
            </a:r>
            <a:r>
              <a:rPr lang="en-US" sz="1200" b="1" kern="1200" dirty="0">
                <a:solidFill>
                  <a:schemeClr val="tx1"/>
                </a:solidFill>
                <a:effectLst/>
                <a:latin typeface="+mn-lt"/>
                <a:ea typeface="+mn-ea"/>
                <a:cs typeface="+mn-cs"/>
              </a:rPr>
              <a:t>shifting the perspective, we can say that the action lays on the people, specifically in our ability to choose a destination</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4</a:t>
            </a:fld>
            <a:endParaRPr lang="en-US"/>
          </a:p>
        </p:txBody>
      </p:sp>
    </p:spTree>
    <p:extLst>
      <p:ext uri="{BB962C8B-B14F-4D97-AF65-F5344CB8AC3E}">
        <p14:creationId xmlns:p14="http://schemas.microsoft.com/office/powerpoint/2010/main" val="405439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that perspective, </a:t>
            </a:r>
            <a:r>
              <a:rPr lang="en-US" sz="1200" b="1" kern="1200" dirty="0">
                <a:solidFill>
                  <a:schemeClr val="tx1"/>
                </a:solidFill>
                <a:effectLst/>
                <a:latin typeface="+mn-lt"/>
                <a:ea typeface="+mn-ea"/>
                <a:cs typeface="+mn-cs"/>
              </a:rPr>
              <a:t>we consider in our model that both divers play a role, but the process of election is carried out sequentially</a:t>
            </a:r>
            <a:r>
              <a:rPr lang="en-US" sz="1200" kern="1200" dirty="0">
                <a:solidFill>
                  <a:schemeClr val="tx1"/>
                </a:solidFill>
                <a:effectLst/>
                <a:latin typeface="+mn-lt"/>
                <a:ea typeface="+mn-ea"/>
                <a:cs typeface="+mn-cs"/>
              </a:rPr>
              <a:t>, first driven by economy and later by amenities.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accounts first to find opportunities, and then the election is narrowed down looking for a place that provides a better quality of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a:t>
            </a:r>
            <a:r>
              <a:rPr lang="en-US" sz="1200" b="1" kern="1200" dirty="0">
                <a:solidFill>
                  <a:schemeClr val="tx1"/>
                </a:solidFill>
                <a:effectLst/>
                <a:latin typeface="+mn-lt"/>
                <a:ea typeface="+mn-ea"/>
                <a:cs typeface="+mn-cs"/>
              </a:rPr>
              <a:t>translating what economy and amenities means in relation with our factors</a:t>
            </a:r>
            <a:r>
              <a:rPr lang="en-US" sz="1200" kern="1200" dirty="0">
                <a:solidFill>
                  <a:schemeClr val="tx1"/>
                </a:solidFill>
                <a:effectLst/>
                <a:latin typeface="+mn-lt"/>
                <a:ea typeface="+mn-ea"/>
                <a:cs typeface="+mn-cs"/>
              </a:rPr>
              <a:t>…. (click)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Growth depends in firstly on the conditions given by population and employment and then is specified by the accessibility to services.</a:t>
            </a:r>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5</a:t>
            </a:fld>
            <a:endParaRPr lang="en-US"/>
          </a:p>
        </p:txBody>
      </p:sp>
    </p:spTree>
    <p:extLst>
      <p:ext uri="{BB962C8B-B14F-4D97-AF65-F5344CB8AC3E}">
        <p14:creationId xmlns:p14="http://schemas.microsoft.com/office/powerpoint/2010/main" val="2248676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going to treat group of factors in separate sub-models, and the order goes from those operating at smaller scales to a wider scales.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start first with the physical factors.</a:t>
            </a:r>
          </a:p>
        </p:txBody>
      </p:sp>
      <p:sp>
        <p:nvSpPr>
          <p:cNvPr id="4" name="Slide Number Placeholder 3"/>
          <p:cNvSpPr>
            <a:spLocks noGrp="1"/>
          </p:cNvSpPr>
          <p:nvPr>
            <p:ph type="sldNum" sz="quarter" idx="10"/>
          </p:nvPr>
        </p:nvSpPr>
        <p:spPr/>
        <p:txBody>
          <a:bodyPr/>
          <a:lstStyle/>
          <a:p>
            <a:fld id="{8A4D8DD1-4A78-4593-9E99-40BAFBC20E99}" type="slidenum">
              <a:rPr lang="en-US" smtClean="0"/>
              <a:t>6</a:t>
            </a:fld>
            <a:endParaRPr lang="en-US"/>
          </a:p>
        </p:txBody>
      </p:sp>
    </p:spTree>
    <p:extLst>
      <p:ext uri="{BB962C8B-B14F-4D97-AF65-F5344CB8AC3E}">
        <p14:creationId xmlns:p14="http://schemas.microsoft.com/office/powerpoint/2010/main" val="343327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b="1" kern="1200" dirty="0">
                <a:solidFill>
                  <a:schemeClr val="tx1"/>
                </a:solidFill>
                <a:effectLst/>
                <a:latin typeface="+mn-lt"/>
                <a:ea typeface="+mn-ea"/>
                <a:cs typeface="+mn-cs"/>
              </a:rPr>
              <a:t>The physical sub-model aims to classify the landscape based on the land’s suitability for building on it</a:t>
            </a:r>
            <a:r>
              <a:rPr lang="en-US" sz="1200" kern="1200" dirty="0">
                <a:solidFill>
                  <a:schemeClr val="tx1"/>
                </a:solidFill>
                <a:effectLst/>
                <a:latin typeface="+mn-lt"/>
                <a:ea typeface="+mn-ea"/>
                <a:cs typeface="+mn-cs"/>
              </a:rPr>
              <a:t>.</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From the DEM and soil data, we obtained maps of slope, roughness, soil quality for building, and solar radiation and duration. </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b="1" kern="1200" dirty="0">
                <a:solidFill>
                  <a:schemeClr val="tx1"/>
                </a:solidFill>
                <a:effectLst/>
                <a:latin typeface="+mn-lt"/>
                <a:ea typeface="+mn-ea"/>
                <a:cs typeface="+mn-cs"/>
              </a:rPr>
              <a:t>…And from those, an ENFA analysis was carried out in five physiographic regions. </a:t>
            </a:r>
          </a:p>
          <a:p>
            <a:pPr>
              <a:spcBef>
                <a:spcPts val="600"/>
              </a:spcBef>
            </a:pPr>
            <a:r>
              <a:rPr lang="en-US" sz="1200" kern="1200" dirty="0">
                <a:solidFill>
                  <a:schemeClr val="tx1"/>
                </a:solidFill>
                <a:effectLst/>
                <a:latin typeface="+mn-lt"/>
                <a:ea typeface="+mn-ea"/>
                <a:cs typeface="+mn-cs"/>
              </a:rPr>
              <a:t>ENFA is a methodology used to determine the potential distribution of species from their actual distribution. So, we treat development as a species and we try to identify its habitat.</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Similar to multivariate analyses, like PCA, ENFA summarizes the variation of a number of factors into a smaller number which are subsequently combined in a unique index. </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The graph shows that both, </a:t>
            </a:r>
            <a:r>
              <a:rPr lang="en-US" sz="1200" b="1" kern="1200" dirty="0">
                <a:solidFill>
                  <a:schemeClr val="tx1"/>
                </a:solidFill>
                <a:effectLst/>
                <a:latin typeface="+mn-lt"/>
                <a:ea typeface="+mn-ea"/>
                <a:cs typeface="+mn-cs"/>
              </a:rPr>
              <a:t>growth and all landscape cells</a:t>
            </a:r>
            <a:r>
              <a:rPr lang="en-US" sz="1200" kern="1200" dirty="0">
                <a:solidFill>
                  <a:schemeClr val="tx1"/>
                </a:solidFill>
                <a:effectLst/>
                <a:latin typeface="+mn-lt"/>
                <a:ea typeface="+mn-ea"/>
                <a:cs typeface="+mn-cs"/>
              </a:rPr>
              <a:t>, are distributed towards the high index scores. </a:t>
            </a:r>
          </a:p>
          <a:p>
            <a:pPr>
              <a:spcBef>
                <a:spcPts val="600"/>
              </a:spcBef>
            </a:pPr>
            <a:r>
              <a:rPr lang="en-US" sz="1200" kern="1200" dirty="0">
                <a:solidFill>
                  <a:schemeClr val="tx1"/>
                </a:solidFill>
                <a:effectLst/>
                <a:latin typeface="+mn-lt"/>
                <a:ea typeface="+mn-ea"/>
                <a:cs typeface="+mn-cs"/>
              </a:rPr>
              <a:t>That confirms, on one side, that the niche is well constructed and that, on the other hand, the landscape is mostly suitable for construction.</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Using the ratio of the frequencies gives us a criterion to classify all landscape cells.</a:t>
            </a:r>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7</a:t>
            </a:fld>
            <a:endParaRPr lang="en-US"/>
          </a:p>
        </p:txBody>
      </p:sp>
    </p:spTree>
    <p:extLst>
      <p:ext uri="{BB962C8B-B14F-4D97-AF65-F5344CB8AC3E}">
        <p14:creationId xmlns:p14="http://schemas.microsoft.com/office/powerpoint/2010/main" val="68285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t>
            </a:r>
            <a:r>
              <a:rPr lang="en-US" b="1" dirty="0"/>
              <a:t>Accessibility</a:t>
            </a:r>
            <a:r>
              <a:rPr lang="en-US" dirty="0"/>
              <a:t> which operates in medium-range scale.</a:t>
            </a:r>
          </a:p>
        </p:txBody>
      </p:sp>
      <p:sp>
        <p:nvSpPr>
          <p:cNvPr id="4" name="Slide Number Placeholder 3"/>
          <p:cNvSpPr>
            <a:spLocks noGrp="1"/>
          </p:cNvSpPr>
          <p:nvPr>
            <p:ph type="sldNum" sz="quarter" idx="10"/>
          </p:nvPr>
        </p:nvSpPr>
        <p:spPr/>
        <p:txBody>
          <a:bodyPr/>
          <a:lstStyle/>
          <a:p>
            <a:fld id="{8A4D8DD1-4A78-4593-9E99-40BAFBC20E99}" type="slidenum">
              <a:rPr lang="en-US" smtClean="0"/>
              <a:t>8</a:t>
            </a:fld>
            <a:endParaRPr lang="en-US"/>
          </a:p>
        </p:txBody>
      </p:sp>
    </p:spTree>
    <p:extLst>
      <p:ext uri="{BB962C8B-B14F-4D97-AF65-F5344CB8AC3E}">
        <p14:creationId xmlns:p14="http://schemas.microsoft.com/office/powerpoint/2010/main" val="283643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kern="1200" dirty="0">
                <a:solidFill>
                  <a:schemeClr val="tx1"/>
                </a:solidFill>
                <a:effectLst/>
                <a:latin typeface="+mn-lt"/>
                <a:ea typeface="+mn-ea"/>
                <a:cs typeface="+mn-cs"/>
              </a:rPr>
              <a:t>The accessibility sub-model tries to reflect the fact, that the decision-making process for choosing a place </a:t>
            </a:r>
            <a:r>
              <a:rPr lang="en-US" sz="1200" b="1" kern="1200" dirty="0">
                <a:solidFill>
                  <a:schemeClr val="tx1"/>
                </a:solidFill>
                <a:effectLst/>
                <a:latin typeface="+mn-lt"/>
                <a:ea typeface="+mn-ea"/>
                <a:cs typeface="+mn-cs"/>
              </a:rPr>
              <a:t>tends</a:t>
            </a:r>
            <a:r>
              <a:rPr lang="en-US" sz="1200" kern="1200" dirty="0">
                <a:solidFill>
                  <a:schemeClr val="tx1"/>
                </a:solidFill>
                <a:effectLst/>
                <a:latin typeface="+mn-lt"/>
                <a:ea typeface="+mn-ea"/>
                <a:cs typeface="+mn-cs"/>
              </a:rPr>
              <a:t> to value the places where there is easier access to a wider variety of amenities and entertainment.</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Considering that the distance you can reach driving in them, and that many services are concentrated around them, </a:t>
            </a:r>
          </a:p>
          <a:p>
            <a:pPr>
              <a:spcBef>
                <a:spcPts val="600"/>
              </a:spcBef>
            </a:pPr>
            <a:r>
              <a:rPr lang="en-US" sz="1200" b="1" kern="1200" dirty="0">
                <a:solidFill>
                  <a:schemeClr val="tx1"/>
                </a:solidFill>
                <a:effectLst/>
                <a:latin typeface="+mn-lt"/>
                <a:ea typeface="+mn-ea"/>
                <a:cs typeface="+mn-cs"/>
              </a:rPr>
              <a:t>distance to the main transportation network </a:t>
            </a:r>
            <a:r>
              <a:rPr lang="en-US" sz="1200" kern="1200" dirty="0">
                <a:solidFill>
                  <a:schemeClr val="tx1"/>
                </a:solidFill>
                <a:effectLst/>
                <a:latin typeface="+mn-lt"/>
                <a:ea typeface="+mn-ea"/>
                <a:cs typeface="+mn-cs"/>
              </a:rPr>
              <a:t>is one of the most influential accessibility factors. </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Because most of the services are in actual developed areas, we also can determine that, </a:t>
            </a:r>
            <a:r>
              <a:rPr lang="en-US" sz="1200" b="1" kern="1200" dirty="0">
                <a:solidFill>
                  <a:schemeClr val="tx1"/>
                </a:solidFill>
                <a:effectLst/>
                <a:latin typeface="+mn-lt"/>
                <a:ea typeface="+mn-ea"/>
                <a:cs typeface="+mn-cs"/>
              </a:rPr>
              <a:t>the more urban areas we have nearby a location</a:t>
            </a:r>
            <a:r>
              <a:rPr lang="en-US" sz="1200" kern="1200" dirty="0">
                <a:solidFill>
                  <a:schemeClr val="tx1"/>
                </a:solidFill>
                <a:effectLst/>
                <a:latin typeface="+mn-lt"/>
                <a:ea typeface="+mn-ea"/>
                <a:cs typeface="+mn-cs"/>
              </a:rPr>
              <a:t>, the greater probability of having more services.</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And because </a:t>
            </a:r>
            <a:r>
              <a:rPr lang="en-US" sz="1200" b="1" kern="1200" dirty="0">
                <a:solidFill>
                  <a:schemeClr val="tx1"/>
                </a:solidFill>
                <a:effectLst/>
                <a:latin typeface="+mn-lt"/>
                <a:ea typeface="+mn-ea"/>
                <a:cs typeface="+mn-cs"/>
              </a:rPr>
              <a:t>tourism</a:t>
            </a:r>
            <a:r>
              <a:rPr lang="en-US" sz="1200" kern="1200" dirty="0">
                <a:solidFill>
                  <a:schemeClr val="tx1"/>
                </a:solidFill>
                <a:effectLst/>
                <a:latin typeface="+mn-lt"/>
                <a:ea typeface="+mn-ea"/>
                <a:cs typeface="+mn-cs"/>
              </a:rPr>
              <a:t> is an important activity in some regions, we incorporated accessibility to water and forest recreation resources as possible attractors.</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logistic regression was applied to obtain a probability map</a:t>
            </a:r>
            <a:r>
              <a:rPr lang="en-US" sz="1200" kern="1200" dirty="0">
                <a:solidFill>
                  <a:schemeClr val="tx1"/>
                </a:solidFill>
                <a:effectLst/>
                <a:latin typeface="+mn-lt"/>
                <a:ea typeface="+mn-ea"/>
                <a:cs typeface="+mn-cs"/>
              </a:rPr>
              <a:t>, where the chance of one cell to be developed depends on its situation respect of different sources.  </a:t>
            </a:r>
          </a:p>
          <a:p>
            <a:pPr>
              <a:spcBef>
                <a:spcPts val="600"/>
              </a:spcBef>
            </a:pPr>
            <a:endParaRPr lang="en-US" sz="1200" kern="1200" dirty="0">
              <a:solidFill>
                <a:schemeClr val="tx1"/>
              </a:solidFill>
              <a:effectLst/>
              <a:latin typeface="+mn-lt"/>
              <a:ea typeface="+mn-ea"/>
              <a:cs typeface="+mn-cs"/>
            </a:endParaRPr>
          </a:p>
          <a:p>
            <a:pPr>
              <a:spcBef>
                <a:spcPts val="600"/>
              </a:spcBef>
            </a:pPr>
            <a:r>
              <a:rPr lang="en-US" sz="1200" kern="1200" dirty="0">
                <a:solidFill>
                  <a:schemeClr val="tx1"/>
                </a:solidFill>
                <a:effectLst/>
                <a:latin typeface="+mn-lt"/>
                <a:ea typeface="+mn-ea"/>
                <a:cs typeface="+mn-cs"/>
              </a:rPr>
              <a:t>As we can see in this map, the accessibility sub-model gives us a preference to areas surrounding actual urban centers and transportation corridors.</a:t>
            </a:r>
          </a:p>
          <a:p>
            <a:endParaRPr lang="en-US" dirty="0"/>
          </a:p>
        </p:txBody>
      </p:sp>
      <p:sp>
        <p:nvSpPr>
          <p:cNvPr id="4" name="Slide Number Placeholder 3"/>
          <p:cNvSpPr>
            <a:spLocks noGrp="1"/>
          </p:cNvSpPr>
          <p:nvPr>
            <p:ph type="sldNum" sz="quarter" idx="10"/>
          </p:nvPr>
        </p:nvSpPr>
        <p:spPr/>
        <p:txBody>
          <a:bodyPr/>
          <a:lstStyle/>
          <a:p>
            <a:fld id="{8A4D8DD1-4A78-4593-9E99-40BAFBC20E99}" type="slidenum">
              <a:rPr lang="en-US" smtClean="0"/>
              <a:t>9</a:t>
            </a:fld>
            <a:endParaRPr lang="en-US"/>
          </a:p>
        </p:txBody>
      </p:sp>
    </p:spTree>
    <p:extLst>
      <p:ext uri="{BB962C8B-B14F-4D97-AF65-F5344CB8AC3E}">
        <p14:creationId xmlns:p14="http://schemas.microsoft.com/office/powerpoint/2010/main" val="1666898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5/8/2017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5/8/2017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jpg"/><Relationship Id="rId4" Type="http://schemas.openxmlformats.org/officeDocument/2006/relationships/image" Target="../media/image51.emf"/></Relationships>
</file>

<file path=ppt/slides/_rels/slide2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gif"/><Relationship Id="rId12"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wmf"/><Relationship Id="rId5" Type="http://schemas.openxmlformats.org/officeDocument/2006/relationships/image" Target="../media/image14.jpg"/><Relationship Id="rId10" Type="http://schemas.openxmlformats.org/officeDocument/2006/relationships/image" Target="../media/image19.wmf"/><Relationship Id="rId4" Type="http://schemas.openxmlformats.org/officeDocument/2006/relationships/image" Target="../media/image13.jp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519" t="987" r="1223" b="18772"/>
          <a:stretch/>
        </p:blipFill>
        <p:spPr>
          <a:xfrm>
            <a:off x="6866407" y="414248"/>
            <a:ext cx="5134724" cy="5288097"/>
          </a:xfrm>
          <a:prstGeom prst="rect">
            <a:avLst/>
          </a:prstGeom>
          <a:ln>
            <a:noFill/>
          </a:ln>
          <a:effectLst>
            <a:softEdge rad="112500"/>
          </a:effectLst>
        </p:spPr>
      </p:pic>
      <p:sp>
        <p:nvSpPr>
          <p:cNvPr id="2" name="Title 1"/>
          <p:cNvSpPr>
            <a:spLocks noGrp="1"/>
          </p:cNvSpPr>
          <p:nvPr>
            <p:ph type="ctrTitle"/>
          </p:nvPr>
        </p:nvSpPr>
        <p:spPr>
          <a:xfrm>
            <a:off x="572207" y="579993"/>
            <a:ext cx="8676222" cy="2515736"/>
          </a:xfrm>
          <a:effectLst>
            <a:outerShdw blurRad="50800" dist="38100" dir="2700000" algn="tl" rotWithShape="0">
              <a:prstClr val="black">
                <a:alpha val="40000"/>
              </a:prstClr>
            </a:outerShdw>
          </a:effectLst>
        </p:spPr>
        <p:txBody>
          <a:bodyPr/>
          <a:lstStyle/>
          <a:p>
            <a:r>
              <a:rPr lang="en-US" b="1" i="1" dirty="0">
                <a:gradFill flip="none" rotWithShape="1">
                  <a:gsLst>
                    <a:gs pos="0">
                      <a:srgbClr val="F6EB0E"/>
                    </a:gs>
                    <a:gs pos="86000">
                      <a:srgbClr val="FFC000"/>
                    </a:gs>
                  </a:gsLst>
                  <a:lin ang="0" scaled="1"/>
                  <a:tileRect/>
                </a:gradFill>
                <a:effectLst>
                  <a:outerShdw blurRad="38100" dist="38100" dir="2700000" algn="tl">
                    <a:srgbClr val="000000">
                      <a:alpha val="71000"/>
                    </a:srgbClr>
                  </a:outerShdw>
                </a:effectLst>
              </a:rPr>
              <a:t>Modeling suitability for urban development in the Delaware River Basin</a:t>
            </a:r>
          </a:p>
        </p:txBody>
      </p:sp>
      <p:graphicFrame>
        <p:nvGraphicFramePr>
          <p:cNvPr id="5" name="Table 4"/>
          <p:cNvGraphicFramePr>
            <a:graphicFrameLocks noGrp="1"/>
          </p:cNvGraphicFramePr>
          <p:nvPr>
            <p:extLst>
              <p:ext uri="{D42A27DB-BD31-4B8C-83A1-F6EECF244321}">
                <p14:modId xmlns:p14="http://schemas.microsoft.com/office/powerpoint/2010/main" val="1088451113"/>
              </p:ext>
            </p:extLst>
          </p:nvPr>
        </p:nvGraphicFramePr>
        <p:xfrm>
          <a:off x="2989472" y="3843040"/>
          <a:ext cx="5435600" cy="1828800"/>
        </p:xfrm>
        <a:graphic>
          <a:graphicData uri="http://schemas.openxmlformats.org/drawingml/2006/table">
            <a:tbl>
              <a:tblPr firstRow="1" bandRow="1">
                <a:tableStyleId>{5C22544A-7EE6-4342-B048-85BDC9FD1C3A}</a:tableStyleId>
              </a:tblPr>
              <a:tblGrid>
                <a:gridCol w="2672919">
                  <a:extLst>
                    <a:ext uri="{9D8B030D-6E8A-4147-A177-3AD203B41FA5}">
                      <a16:colId xmlns:a16="http://schemas.microsoft.com/office/drawing/2014/main" val="20000"/>
                    </a:ext>
                  </a:extLst>
                </a:gridCol>
                <a:gridCol w="2762681">
                  <a:extLst>
                    <a:ext uri="{9D8B030D-6E8A-4147-A177-3AD203B41FA5}">
                      <a16:colId xmlns:a16="http://schemas.microsoft.com/office/drawing/2014/main" val="20001"/>
                    </a:ext>
                  </a:extLst>
                </a:gridCol>
              </a:tblGrid>
              <a:tr h="370840">
                <a:tc gridSpan="2">
                  <a:txBody>
                    <a:bodyPr/>
                    <a:lstStyle/>
                    <a:p>
                      <a:pPr marL="117475" indent="0" algn="ctr"/>
                      <a:r>
                        <a:rPr lang="en-US" sz="2400" b="0" dirty="0">
                          <a:solidFill>
                            <a:schemeClr val="accent3">
                              <a:lumMod val="50000"/>
                            </a:schemeClr>
                          </a:solidFill>
                          <a:latin typeface="Candara"/>
                          <a:cs typeface="Candara"/>
                        </a:rPr>
                        <a:t>Mr. Alfonso </a:t>
                      </a:r>
                      <a:r>
                        <a:rPr lang="en-US" sz="2400" b="0" dirty="0" err="1">
                          <a:solidFill>
                            <a:schemeClr val="accent3">
                              <a:lumMod val="50000"/>
                            </a:schemeClr>
                          </a:solidFill>
                          <a:latin typeface="Candara"/>
                          <a:cs typeface="Candara"/>
                        </a:rPr>
                        <a:t>Yáñez</a:t>
                      </a:r>
                      <a:endParaRPr lang="en-US" sz="2400" b="0" dirty="0">
                        <a:solidFill>
                          <a:schemeClr val="accent3">
                            <a:lumMod val="50000"/>
                          </a:schemeClr>
                        </a:solidFill>
                        <a:latin typeface="Candara"/>
                        <a:cs typeface="Candara"/>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alpha val="84000"/>
                      </a:schemeClr>
                    </a:solidFill>
                  </a:tcPr>
                </a:tc>
                <a:tc hMerge="1">
                  <a:txBody>
                    <a:bodyPr/>
                    <a:lstStyle/>
                    <a:p>
                      <a:pPr algn="l"/>
                      <a:endParaRPr lang="en-US" sz="2400" b="0" dirty="0">
                        <a:solidFill>
                          <a:schemeClr val="tx2"/>
                        </a:solidFill>
                        <a:latin typeface="Candara"/>
                        <a:cs typeface="Candara"/>
                      </a:endParaRPr>
                    </a:p>
                  </a:txBody>
                  <a:tcPr>
                    <a:lnL w="127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l"/>
                      <a:r>
                        <a:rPr lang="en-US" sz="2400" b="0" dirty="0">
                          <a:solidFill>
                            <a:schemeClr val="accent3">
                              <a:lumMod val="50000"/>
                            </a:schemeClr>
                          </a:solidFill>
                          <a:latin typeface="Candara"/>
                          <a:cs typeface="Candara"/>
                        </a:rPr>
                        <a:t>Dr. </a:t>
                      </a:r>
                      <a:r>
                        <a:rPr lang="en-US" sz="2400" b="0" kern="1200" dirty="0">
                          <a:solidFill>
                            <a:schemeClr val="accent3">
                              <a:lumMod val="50000"/>
                            </a:schemeClr>
                          </a:solidFill>
                          <a:latin typeface="Candara"/>
                          <a:ea typeface="+mn-ea"/>
                          <a:cs typeface="Candara"/>
                        </a:rPr>
                        <a:t>Claire</a:t>
                      </a:r>
                      <a:r>
                        <a:rPr lang="en-US" sz="2400" b="0" dirty="0">
                          <a:solidFill>
                            <a:schemeClr val="accent3">
                              <a:lumMod val="50000"/>
                            </a:schemeClr>
                          </a:solidFill>
                          <a:latin typeface="Candara"/>
                          <a:cs typeface="Candara"/>
                        </a:rPr>
                        <a:t> A. </a:t>
                      </a:r>
                      <a:r>
                        <a:rPr lang="en-US" sz="2400" b="0" dirty="0" err="1">
                          <a:solidFill>
                            <a:schemeClr val="accent3">
                              <a:lumMod val="50000"/>
                            </a:schemeClr>
                          </a:solidFill>
                          <a:latin typeface="Candara"/>
                          <a:cs typeface="Candara"/>
                        </a:rPr>
                        <a:t>Jantz</a:t>
                      </a:r>
                      <a:r>
                        <a:rPr lang="en-US" sz="2400" b="0" dirty="0">
                          <a:solidFill>
                            <a:schemeClr val="accent3">
                              <a:lumMod val="50000"/>
                            </a:schemeClr>
                          </a:solidFill>
                          <a:latin typeface="Candara"/>
                          <a:cs typeface="Candara"/>
                        </a:rPr>
                        <a:t> </a:t>
                      </a:r>
                    </a:p>
                  </a:txBody>
                  <a:tcPr>
                    <a:lnL w="12700" cmpd="sng">
                      <a:noFill/>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alpha val="84000"/>
                      </a:schemeClr>
                    </a:solidFill>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chemeClr val="accent3">
                              <a:lumMod val="50000"/>
                            </a:schemeClr>
                          </a:solidFill>
                          <a:latin typeface="Candara"/>
                          <a:cs typeface="Candara"/>
                        </a:rPr>
                        <a:t>Ms. Antonia Price</a:t>
                      </a:r>
                    </a:p>
                  </a:txBody>
                  <a:tcPr>
                    <a:lnL w="127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alpha val="84000"/>
                      </a:schemeClr>
                    </a:solidFill>
                  </a:tcPr>
                </a:tc>
                <a:extLst>
                  <a:ext uri="{0D108BD9-81ED-4DB2-BD59-A6C34878D82A}">
                    <a16:rowId xmlns:a16="http://schemas.microsoft.com/office/drawing/2014/main" val="10001"/>
                  </a:ext>
                </a:extLst>
              </a:tr>
              <a:tr h="370840">
                <a:tc>
                  <a:txBody>
                    <a:bodyPr/>
                    <a:lstStyle/>
                    <a:p>
                      <a:pPr algn="l"/>
                      <a:r>
                        <a:rPr lang="en-US" sz="2400" b="0" dirty="0">
                          <a:solidFill>
                            <a:schemeClr val="accent3">
                              <a:lumMod val="50000"/>
                            </a:schemeClr>
                          </a:solidFill>
                          <a:latin typeface="Candara"/>
                          <a:cs typeface="Candara"/>
                        </a:rPr>
                        <a:t>Dr. Scott </a:t>
                      </a:r>
                      <a:r>
                        <a:rPr lang="en-US" sz="2400" b="0" dirty="0" err="1">
                          <a:solidFill>
                            <a:schemeClr val="accent3">
                              <a:lumMod val="50000"/>
                            </a:schemeClr>
                          </a:solidFill>
                          <a:latin typeface="Candara"/>
                          <a:cs typeface="Candara"/>
                        </a:rPr>
                        <a:t>Drzyzga</a:t>
                      </a:r>
                      <a:endParaRPr lang="en-US" sz="2400" b="0" dirty="0">
                        <a:solidFill>
                          <a:schemeClr val="accent3">
                            <a:lumMod val="50000"/>
                          </a:schemeClr>
                        </a:solidFill>
                        <a:latin typeface="Candara"/>
                        <a:cs typeface="Candara"/>
                      </a:endParaRPr>
                    </a:p>
                  </a:txBody>
                  <a:tcPr>
                    <a:lnL w="12700" cmpd="sng">
                      <a:noFill/>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alpha val="84000"/>
                      </a:schemeClr>
                    </a:solidFill>
                  </a:tcPr>
                </a:tc>
                <a:tc>
                  <a:txBody>
                    <a:bodyPr/>
                    <a:lstStyle/>
                    <a:p>
                      <a:pPr marL="117475" marR="0" lvl="0" indent="0" algn="l" defTabSz="914400" rtl="0" eaLnBrk="1" fontAlgn="auto" latinLnBrk="0" hangingPunct="1">
                        <a:lnSpc>
                          <a:spcPct val="100000"/>
                        </a:lnSpc>
                        <a:spcBef>
                          <a:spcPts val="0"/>
                        </a:spcBef>
                        <a:spcAft>
                          <a:spcPts val="0"/>
                        </a:spcAft>
                        <a:buClrTx/>
                        <a:buSzTx/>
                        <a:buFontTx/>
                        <a:buNone/>
                        <a:tabLst>
                          <a:tab pos="117475" algn="l"/>
                        </a:tabLst>
                        <a:defRPr/>
                      </a:pPr>
                      <a:r>
                        <a:rPr lang="en-US" sz="2400" b="0" dirty="0">
                          <a:solidFill>
                            <a:schemeClr val="accent3">
                              <a:lumMod val="50000"/>
                            </a:schemeClr>
                          </a:solidFill>
                          <a:latin typeface="Candara"/>
                          <a:cs typeface="Candara"/>
                        </a:rPr>
                        <a:t>Mr. </a:t>
                      </a:r>
                      <a:r>
                        <a:rPr lang="en-US" sz="2400" b="0" kern="1200" dirty="0">
                          <a:solidFill>
                            <a:schemeClr val="accent3">
                              <a:lumMod val="50000"/>
                            </a:schemeClr>
                          </a:solidFill>
                          <a:latin typeface="Candara"/>
                          <a:ea typeface="+mn-ea"/>
                          <a:cs typeface="Candara"/>
                        </a:rPr>
                        <a:t>Joshua</a:t>
                      </a:r>
                      <a:r>
                        <a:rPr lang="en-US" sz="2400" b="0" dirty="0">
                          <a:solidFill>
                            <a:schemeClr val="accent3">
                              <a:lumMod val="50000"/>
                            </a:schemeClr>
                          </a:solidFill>
                          <a:latin typeface="Candara"/>
                          <a:cs typeface="Candara"/>
                        </a:rPr>
                        <a:t> Barth</a:t>
                      </a:r>
                    </a:p>
                  </a:txBody>
                  <a:tcPr>
                    <a:lnL w="127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alpha val="84000"/>
                      </a:schemeClr>
                    </a:solidFill>
                  </a:tcPr>
                </a:tc>
                <a:extLst>
                  <a:ext uri="{0D108BD9-81ED-4DB2-BD59-A6C34878D82A}">
                    <a16:rowId xmlns:a16="http://schemas.microsoft.com/office/drawing/2014/main" val="10002"/>
                  </a:ext>
                </a:extLst>
              </a:tr>
              <a:tr h="370840">
                <a:tc>
                  <a:txBody>
                    <a:bodyPr/>
                    <a:lstStyle/>
                    <a:p>
                      <a:pPr algn="l"/>
                      <a:r>
                        <a:rPr lang="en-US" sz="2400" dirty="0">
                          <a:solidFill>
                            <a:schemeClr val="accent3">
                              <a:lumMod val="50000"/>
                            </a:schemeClr>
                          </a:solidFill>
                          <a:latin typeface="Candara"/>
                          <a:cs typeface="Candara"/>
                        </a:rPr>
                        <a:t>Dr. </a:t>
                      </a:r>
                      <a:r>
                        <a:rPr lang="en-US" sz="2400" dirty="0" err="1">
                          <a:solidFill>
                            <a:schemeClr val="accent3">
                              <a:lumMod val="50000"/>
                            </a:schemeClr>
                          </a:solidFill>
                          <a:latin typeface="Candara"/>
                          <a:cs typeface="Candara"/>
                        </a:rPr>
                        <a:t>Dorlisa</a:t>
                      </a:r>
                      <a:r>
                        <a:rPr lang="en-US" sz="2400" dirty="0">
                          <a:solidFill>
                            <a:schemeClr val="accent3">
                              <a:lumMod val="50000"/>
                            </a:schemeClr>
                          </a:solidFill>
                          <a:latin typeface="Candara"/>
                          <a:cs typeface="Candara"/>
                        </a:rPr>
                        <a:t> Minnick</a:t>
                      </a:r>
                    </a:p>
                  </a:txBody>
                  <a:tcPr>
                    <a:lnL w="12700" cmpd="sng">
                      <a:noFill/>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alpha val="84000"/>
                      </a:schemeClr>
                    </a:solidFill>
                  </a:tcPr>
                </a:tc>
                <a:tc>
                  <a:txBody>
                    <a:bodyPr/>
                    <a:lstStyle/>
                    <a:p>
                      <a:pPr marL="117475"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accent3">
                              <a:lumMod val="50000"/>
                            </a:schemeClr>
                          </a:solidFill>
                          <a:latin typeface="Candara"/>
                          <a:cs typeface="Candara"/>
                        </a:rPr>
                        <a:t>Ms. Caitlin Lucas</a:t>
                      </a:r>
                    </a:p>
                  </a:txBody>
                  <a:tcPr>
                    <a:lnL w="127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alpha val="84000"/>
                      </a:schemeClr>
                    </a:solidFill>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36" y="5959421"/>
            <a:ext cx="2886036" cy="7612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8785" y="4344655"/>
            <a:ext cx="1641534" cy="758952"/>
          </a:xfrm>
          <a:prstGeom prst="rect">
            <a:avLst/>
          </a:prstGeom>
          <a:solidFill>
            <a:srgbClr val="FFFFFF"/>
          </a:solidFill>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876" y="5179471"/>
            <a:ext cx="1802530" cy="67595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t="11386" b="15560"/>
          <a:stretch/>
        </p:blipFill>
        <p:spPr>
          <a:xfrm>
            <a:off x="75300" y="4342503"/>
            <a:ext cx="1038895" cy="758952"/>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00" y="3294541"/>
            <a:ext cx="2886036" cy="997170"/>
          </a:xfrm>
          <a:prstGeom prst="rect">
            <a:avLst/>
          </a:prstGeom>
        </p:spPr>
      </p:pic>
      <p:pic>
        <p:nvPicPr>
          <p:cNvPr id="14" name="Picture 13"/>
          <p:cNvPicPr>
            <a:picLocks noChangeAspect="1"/>
          </p:cNvPicPr>
          <p:nvPr/>
        </p:nvPicPr>
        <p:blipFill>
          <a:blip r:embed="rId9"/>
          <a:stretch>
            <a:fillRect/>
          </a:stretch>
        </p:blipFill>
        <p:spPr>
          <a:xfrm>
            <a:off x="8949013" y="3704077"/>
            <a:ext cx="3242987" cy="2993109"/>
          </a:xfrm>
          <a:prstGeom prst="rect">
            <a:avLst/>
          </a:prstGeom>
          <a:ln>
            <a:noFill/>
          </a:ln>
          <a:effectLst>
            <a:softEdge rad="112500"/>
          </a:effectLst>
        </p:spPr>
      </p:pic>
    </p:spTree>
    <p:extLst>
      <p:ext uri="{BB962C8B-B14F-4D97-AF65-F5344CB8AC3E}">
        <p14:creationId xmlns:p14="http://schemas.microsoft.com/office/powerpoint/2010/main" val="306556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163" y="1724025"/>
            <a:ext cx="9905998" cy="1905000"/>
          </a:xfrm>
        </p:spPr>
        <p:txBody>
          <a:bodyPr>
            <a:normAutofit/>
          </a:bodyPr>
          <a:lstStyle/>
          <a:p>
            <a:pPr algn="ctr"/>
            <a:r>
              <a:rPr lang="en-US" b="1" dirty="0">
                <a:solidFill>
                  <a:srgbClr val="92D050"/>
                </a:solidFill>
              </a:rPr>
              <a:t>Demography &amp; economy</a:t>
            </a:r>
          </a:p>
        </p:txBody>
      </p:sp>
    </p:spTree>
    <p:extLst>
      <p:ext uri="{BB962C8B-B14F-4D97-AF65-F5344CB8AC3E}">
        <p14:creationId xmlns:p14="http://schemas.microsoft.com/office/powerpoint/2010/main" val="2847121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08" y="228600"/>
            <a:ext cx="9905998" cy="547561"/>
          </a:xfrm>
        </p:spPr>
        <p:txBody>
          <a:bodyPr vert="horz" lIns="91440" tIns="45720" rIns="91440" bIns="45720" rtlCol="0" anchor="ctr">
            <a:normAutofit fontScale="90000"/>
          </a:bodyPr>
          <a:lstStyle/>
          <a:p>
            <a:pPr algn="r"/>
            <a:r>
              <a:rPr lang="en-US" dirty="0"/>
              <a:t>Individual perspective</a:t>
            </a:r>
          </a:p>
        </p:txBody>
      </p:sp>
      <p:sp>
        <p:nvSpPr>
          <p:cNvPr id="3" name="Content Placeholder 2"/>
          <p:cNvSpPr>
            <a:spLocks noGrp="1"/>
          </p:cNvSpPr>
          <p:nvPr>
            <p:ph idx="1"/>
          </p:nvPr>
        </p:nvSpPr>
        <p:spPr>
          <a:xfrm>
            <a:off x="1141413" y="1229989"/>
            <a:ext cx="5316031" cy="4561211"/>
          </a:xfrm>
        </p:spPr>
        <p:txBody>
          <a:bodyPr anchor="t"/>
          <a:lstStyle/>
          <a:p>
            <a:pPr marL="0" indent="0">
              <a:buNone/>
            </a:pPr>
            <a:r>
              <a:rPr lang="en-US" cap="none" dirty="0"/>
              <a:t>Reasons for moving</a:t>
            </a:r>
          </a:p>
          <a:p>
            <a:r>
              <a:rPr lang="en-US" cap="none" dirty="0"/>
              <a:t>11.7% of the US population changes residence in a year</a:t>
            </a:r>
          </a:p>
          <a:p>
            <a:pPr marL="0" indent="0">
              <a:buNone/>
            </a:pPr>
            <a:r>
              <a:rPr lang="en-US" cap="none" dirty="0"/>
              <a:t>Of them:</a:t>
            </a:r>
          </a:p>
          <a:p>
            <a:r>
              <a:rPr lang="en-US" cap="none" dirty="0"/>
              <a:t>48.0% report house-related reasons</a:t>
            </a:r>
          </a:p>
          <a:p>
            <a:r>
              <a:rPr lang="en-US" cap="none" dirty="0"/>
              <a:t>30.3% for family causes</a:t>
            </a:r>
          </a:p>
          <a:p>
            <a:r>
              <a:rPr lang="en-US" cap="none" dirty="0"/>
              <a:t>19.4% for employment</a:t>
            </a:r>
          </a:p>
          <a:p>
            <a:r>
              <a:rPr lang="en-US" cap="none" dirty="0"/>
              <a:t>23% other causes</a:t>
            </a:r>
          </a:p>
          <a:p>
            <a:pPr marL="0" indent="0">
              <a:buNone/>
            </a:pPr>
            <a:endParaRPr lang="en-US" cap="none" dirty="0"/>
          </a:p>
          <a:p>
            <a:pPr marL="0" indent="0">
              <a:buNone/>
            </a:pPr>
            <a:endParaRPr lang="en-US" cap="none" dirty="0"/>
          </a:p>
        </p:txBody>
      </p:sp>
      <p:sp>
        <p:nvSpPr>
          <p:cNvPr id="4" name="Rectangle 3"/>
          <p:cNvSpPr/>
          <p:nvPr/>
        </p:nvSpPr>
        <p:spPr>
          <a:xfrm>
            <a:off x="5588179" y="6294015"/>
            <a:ext cx="6087242" cy="307777"/>
          </a:xfrm>
          <a:prstGeom prst="rect">
            <a:avLst/>
          </a:prstGeom>
        </p:spPr>
        <p:txBody>
          <a:bodyPr wrap="square">
            <a:spAutoFit/>
          </a:bodyPr>
          <a:lstStyle/>
          <a:p>
            <a:r>
              <a:rPr lang="en-US" sz="1400" dirty="0"/>
              <a:t>D. </a:t>
            </a:r>
            <a:r>
              <a:rPr lang="en-US" sz="1400" dirty="0" err="1"/>
              <a:t>Ihrle</a:t>
            </a:r>
            <a:r>
              <a:rPr lang="en-US" sz="1400" dirty="0"/>
              <a:t>. 2014, Annual Social &amp; Economic Supplement. Census Bureau</a:t>
            </a:r>
          </a:p>
        </p:txBody>
      </p:sp>
      <p:pic>
        <p:nvPicPr>
          <p:cNvPr id="6" name="Picture 5"/>
          <p:cNvPicPr>
            <a:picLocks noChangeAspect="1"/>
          </p:cNvPicPr>
          <p:nvPr/>
        </p:nvPicPr>
        <p:blipFill>
          <a:blip r:embed="rId3"/>
          <a:stretch>
            <a:fillRect/>
          </a:stretch>
        </p:blipFill>
        <p:spPr>
          <a:xfrm>
            <a:off x="6497066" y="1278976"/>
            <a:ext cx="5178355" cy="4745534"/>
          </a:xfrm>
          <a:prstGeom prst="rect">
            <a:avLst/>
          </a:prstGeom>
        </p:spPr>
      </p:pic>
    </p:spTree>
    <p:extLst>
      <p:ext uri="{BB962C8B-B14F-4D97-AF65-F5344CB8AC3E}">
        <p14:creationId xmlns:p14="http://schemas.microsoft.com/office/powerpoint/2010/main" val="279057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08" y="228600"/>
            <a:ext cx="9905998" cy="547561"/>
          </a:xfrm>
        </p:spPr>
        <p:txBody>
          <a:bodyPr vert="horz" lIns="91440" tIns="45720" rIns="91440" bIns="45720" rtlCol="0" anchor="ctr">
            <a:normAutofit fontScale="90000"/>
          </a:bodyPr>
          <a:lstStyle/>
          <a:p>
            <a:pPr algn="r"/>
            <a:r>
              <a:rPr lang="en-US" dirty="0"/>
              <a:t>Individual perspective</a:t>
            </a:r>
          </a:p>
        </p:txBody>
      </p:sp>
      <p:sp>
        <p:nvSpPr>
          <p:cNvPr id="3" name="Content Placeholder 2"/>
          <p:cNvSpPr>
            <a:spLocks noGrp="1"/>
          </p:cNvSpPr>
          <p:nvPr>
            <p:ph idx="1"/>
          </p:nvPr>
        </p:nvSpPr>
        <p:spPr>
          <a:xfrm>
            <a:off x="1141413" y="1270450"/>
            <a:ext cx="9905998" cy="4530275"/>
          </a:xfrm>
        </p:spPr>
        <p:txBody>
          <a:bodyPr anchor="t"/>
          <a:lstStyle/>
          <a:p>
            <a:pPr marL="0" indent="0">
              <a:buNone/>
            </a:pPr>
            <a:r>
              <a:rPr lang="en-US" cap="none" dirty="0"/>
              <a:t>Job related reasons increase with educational level</a:t>
            </a:r>
          </a:p>
          <a:p>
            <a:r>
              <a:rPr lang="en-US" sz="1800" cap="none" dirty="0"/>
              <a:t>Bachelor: 28.3%		Graduate: 35.2%</a:t>
            </a:r>
          </a:p>
          <a:p>
            <a:pPr marL="0" indent="0">
              <a:buNone/>
            </a:pPr>
            <a:endParaRPr lang="en-US" cap="none" dirty="0"/>
          </a:p>
          <a:p>
            <a:pPr marL="0" indent="0">
              <a:buNone/>
            </a:pPr>
            <a:r>
              <a:rPr lang="en-US" cap="none" dirty="0"/>
              <a:t>And with the distance</a:t>
            </a:r>
          </a:p>
          <a:p>
            <a:endParaRPr lang="en-US" cap="none" dirty="0"/>
          </a:p>
        </p:txBody>
      </p:sp>
      <p:graphicFrame>
        <p:nvGraphicFramePr>
          <p:cNvPr id="4" name="Table 3"/>
          <p:cNvGraphicFramePr>
            <a:graphicFrameLocks noGrp="1"/>
          </p:cNvGraphicFramePr>
          <p:nvPr>
            <p:extLst>
              <p:ext uri="{D42A27DB-BD31-4B8C-83A1-F6EECF244321}">
                <p14:modId xmlns:p14="http://schemas.microsoft.com/office/powerpoint/2010/main" val="3088713556"/>
              </p:ext>
            </p:extLst>
          </p:nvPr>
        </p:nvGraphicFramePr>
        <p:xfrm>
          <a:off x="1444980" y="3112840"/>
          <a:ext cx="9602430" cy="2363670"/>
        </p:xfrm>
        <a:graphic>
          <a:graphicData uri="http://schemas.openxmlformats.org/drawingml/2006/table">
            <a:tbl>
              <a:tblPr firstRow="1" bandRow="1">
                <a:tableStyleId>{5C22544A-7EE6-4342-B048-85BDC9FD1C3A}</a:tableStyleId>
              </a:tblPr>
              <a:tblGrid>
                <a:gridCol w="1920486">
                  <a:extLst>
                    <a:ext uri="{9D8B030D-6E8A-4147-A177-3AD203B41FA5}">
                      <a16:colId xmlns:a16="http://schemas.microsoft.com/office/drawing/2014/main" val="20000"/>
                    </a:ext>
                  </a:extLst>
                </a:gridCol>
                <a:gridCol w="1920486">
                  <a:extLst>
                    <a:ext uri="{9D8B030D-6E8A-4147-A177-3AD203B41FA5}">
                      <a16:colId xmlns:a16="http://schemas.microsoft.com/office/drawing/2014/main" val="20001"/>
                    </a:ext>
                  </a:extLst>
                </a:gridCol>
                <a:gridCol w="1920486">
                  <a:extLst>
                    <a:ext uri="{9D8B030D-6E8A-4147-A177-3AD203B41FA5}">
                      <a16:colId xmlns:a16="http://schemas.microsoft.com/office/drawing/2014/main" val="20002"/>
                    </a:ext>
                  </a:extLst>
                </a:gridCol>
                <a:gridCol w="1920486">
                  <a:extLst>
                    <a:ext uri="{9D8B030D-6E8A-4147-A177-3AD203B41FA5}">
                      <a16:colId xmlns:a16="http://schemas.microsoft.com/office/drawing/2014/main" val="20003"/>
                    </a:ext>
                  </a:extLst>
                </a:gridCol>
                <a:gridCol w="1920486">
                  <a:extLst>
                    <a:ext uri="{9D8B030D-6E8A-4147-A177-3AD203B41FA5}">
                      <a16:colId xmlns:a16="http://schemas.microsoft.com/office/drawing/2014/main" val="20004"/>
                    </a:ext>
                  </a:extLst>
                </a:gridCol>
              </a:tblGrid>
              <a:tr h="472734">
                <a:tc>
                  <a:txBody>
                    <a:bodyPr/>
                    <a:lstStyle/>
                    <a:p>
                      <a:endParaRPr lang="en-US" sz="2400" dirty="0"/>
                    </a:p>
                  </a:txBody>
                  <a:tcPr/>
                </a:tc>
                <a:tc>
                  <a:txBody>
                    <a:bodyPr/>
                    <a:lstStyle/>
                    <a:p>
                      <a:pPr algn="ctr"/>
                      <a:r>
                        <a:rPr lang="en-US" sz="2400" dirty="0">
                          <a:solidFill>
                            <a:schemeClr val="accent1">
                              <a:lumMod val="50000"/>
                            </a:schemeClr>
                          </a:solidFill>
                        </a:rPr>
                        <a:t>Family</a:t>
                      </a:r>
                    </a:p>
                  </a:txBody>
                  <a:tcPr/>
                </a:tc>
                <a:tc>
                  <a:txBody>
                    <a:bodyPr/>
                    <a:lstStyle/>
                    <a:p>
                      <a:pPr algn="ctr"/>
                      <a:r>
                        <a:rPr lang="en-US" sz="2400" dirty="0">
                          <a:solidFill>
                            <a:schemeClr val="accent1">
                              <a:lumMod val="50000"/>
                            </a:schemeClr>
                          </a:solidFill>
                        </a:rPr>
                        <a:t>Job</a:t>
                      </a:r>
                    </a:p>
                  </a:txBody>
                  <a:tcPr/>
                </a:tc>
                <a:tc>
                  <a:txBody>
                    <a:bodyPr/>
                    <a:lstStyle/>
                    <a:p>
                      <a:pPr algn="ctr"/>
                      <a:r>
                        <a:rPr lang="en-US" sz="2400" dirty="0">
                          <a:solidFill>
                            <a:schemeClr val="accent1">
                              <a:lumMod val="50000"/>
                            </a:schemeClr>
                          </a:solidFill>
                        </a:rPr>
                        <a:t>Housing</a:t>
                      </a:r>
                    </a:p>
                  </a:txBody>
                  <a:tcPr/>
                </a:tc>
                <a:tc>
                  <a:txBody>
                    <a:bodyPr/>
                    <a:lstStyle/>
                    <a:p>
                      <a:pPr algn="ctr"/>
                      <a:r>
                        <a:rPr lang="en-US" sz="2400" dirty="0">
                          <a:solidFill>
                            <a:schemeClr val="accent1">
                              <a:lumMod val="50000"/>
                            </a:schemeClr>
                          </a:solidFill>
                        </a:rPr>
                        <a:t>Total</a:t>
                      </a:r>
                    </a:p>
                  </a:txBody>
                  <a:tcPr/>
                </a:tc>
                <a:extLst>
                  <a:ext uri="{0D108BD9-81ED-4DB2-BD59-A6C34878D82A}">
                    <a16:rowId xmlns:a16="http://schemas.microsoft.com/office/drawing/2014/main" val="10000"/>
                  </a:ext>
                </a:extLst>
              </a:tr>
              <a:tr h="472734">
                <a:tc>
                  <a:txBody>
                    <a:bodyPr/>
                    <a:lstStyle/>
                    <a:p>
                      <a:r>
                        <a:rPr lang="en-US" sz="2000" dirty="0" err="1"/>
                        <a:t>Intracounty</a:t>
                      </a:r>
                      <a:endParaRPr lang="en-US" sz="2000" dirty="0"/>
                    </a:p>
                  </a:txBody>
                  <a:tcPr/>
                </a:tc>
                <a:tc>
                  <a:txBody>
                    <a:bodyPr/>
                    <a:lstStyle/>
                    <a:p>
                      <a:pPr algn="ctr"/>
                      <a:r>
                        <a:rPr lang="en-US" sz="2000" dirty="0"/>
                        <a:t>29.9</a:t>
                      </a:r>
                    </a:p>
                  </a:txBody>
                  <a:tcPr/>
                </a:tc>
                <a:tc>
                  <a:txBody>
                    <a:bodyPr/>
                    <a:lstStyle/>
                    <a:p>
                      <a:pPr algn="ctr"/>
                      <a:r>
                        <a:rPr lang="en-US" sz="2000" dirty="0"/>
                        <a:t>10.5</a:t>
                      </a:r>
                    </a:p>
                  </a:txBody>
                  <a:tcPr/>
                </a:tc>
                <a:tc>
                  <a:txBody>
                    <a:bodyPr/>
                    <a:lstStyle/>
                    <a:p>
                      <a:pPr algn="ctr"/>
                      <a:r>
                        <a:rPr lang="en-US" sz="2000" dirty="0"/>
                        <a:t>57.6</a:t>
                      </a:r>
                    </a:p>
                  </a:txBody>
                  <a:tcPr/>
                </a:tc>
                <a:tc>
                  <a:txBody>
                    <a:bodyPr/>
                    <a:lstStyle/>
                    <a:p>
                      <a:pPr algn="ctr"/>
                      <a:r>
                        <a:rPr lang="en-US" sz="2000" dirty="0"/>
                        <a:t>64.5%</a:t>
                      </a:r>
                    </a:p>
                  </a:txBody>
                  <a:tcPr/>
                </a:tc>
                <a:extLst>
                  <a:ext uri="{0D108BD9-81ED-4DB2-BD59-A6C34878D82A}">
                    <a16:rowId xmlns:a16="http://schemas.microsoft.com/office/drawing/2014/main" val="10001"/>
                  </a:ext>
                </a:extLst>
              </a:tr>
              <a:tr h="472734">
                <a:tc>
                  <a:txBody>
                    <a:bodyPr/>
                    <a:lstStyle/>
                    <a:p>
                      <a:r>
                        <a:rPr lang="en-US" sz="2000" dirty="0"/>
                        <a:t>Intercounty</a:t>
                      </a:r>
                    </a:p>
                  </a:txBody>
                  <a:tcPr/>
                </a:tc>
                <a:tc>
                  <a:txBody>
                    <a:bodyPr/>
                    <a:lstStyle/>
                    <a:p>
                      <a:pPr algn="ctr"/>
                      <a:r>
                        <a:rPr lang="en-US" sz="2000" dirty="0"/>
                        <a:t>31.0</a:t>
                      </a:r>
                    </a:p>
                  </a:txBody>
                  <a:tcPr/>
                </a:tc>
                <a:tc>
                  <a:txBody>
                    <a:bodyPr/>
                    <a:lstStyle/>
                    <a:p>
                      <a:pPr algn="ctr"/>
                      <a:r>
                        <a:rPr lang="en-US" sz="2000" dirty="0"/>
                        <a:t>34.8</a:t>
                      </a:r>
                    </a:p>
                  </a:txBody>
                  <a:tcPr/>
                </a:tc>
                <a:tc>
                  <a:txBody>
                    <a:bodyPr/>
                    <a:lstStyle/>
                    <a:p>
                      <a:pPr algn="ctr"/>
                      <a:r>
                        <a:rPr lang="en-US" sz="2000" dirty="0"/>
                        <a:t>31.2</a:t>
                      </a:r>
                    </a:p>
                  </a:txBody>
                  <a:tcPr/>
                </a:tc>
                <a:tc>
                  <a:txBody>
                    <a:bodyPr/>
                    <a:lstStyle/>
                    <a:p>
                      <a:pPr algn="ctr"/>
                      <a:r>
                        <a:rPr lang="en-US" sz="2000" dirty="0"/>
                        <a:t>32.7%</a:t>
                      </a:r>
                    </a:p>
                  </a:txBody>
                  <a:tcPr/>
                </a:tc>
                <a:extLst>
                  <a:ext uri="{0D108BD9-81ED-4DB2-BD59-A6C34878D82A}">
                    <a16:rowId xmlns:a16="http://schemas.microsoft.com/office/drawing/2014/main" val="10002"/>
                  </a:ext>
                </a:extLst>
              </a:tr>
              <a:tr h="472734">
                <a:tc>
                  <a:txBody>
                    <a:bodyPr/>
                    <a:lstStyle/>
                    <a:p>
                      <a:pPr algn="r"/>
                      <a:r>
                        <a:rPr lang="en-US" sz="2000" dirty="0"/>
                        <a:t>&lt;50 mi.</a:t>
                      </a:r>
                    </a:p>
                  </a:txBody>
                  <a:tcPr/>
                </a:tc>
                <a:tc>
                  <a:txBody>
                    <a:bodyPr/>
                    <a:lstStyle/>
                    <a:p>
                      <a:pPr algn="ctr"/>
                      <a:r>
                        <a:rPr lang="en-US" sz="2000" dirty="0"/>
                        <a:t>33.4</a:t>
                      </a:r>
                    </a:p>
                  </a:txBody>
                  <a:tcPr/>
                </a:tc>
                <a:tc>
                  <a:txBody>
                    <a:bodyPr/>
                    <a:lstStyle/>
                    <a:p>
                      <a:pPr algn="ctr"/>
                      <a:r>
                        <a:rPr lang="en-US" sz="2000" dirty="0"/>
                        <a:t>22.7</a:t>
                      </a:r>
                    </a:p>
                  </a:txBody>
                  <a:tcPr/>
                </a:tc>
                <a:tc>
                  <a:txBody>
                    <a:bodyPr/>
                    <a:lstStyle/>
                    <a:p>
                      <a:pPr algn="ctr"/>
                      <a:r>
                        <a:rPr lang="en-US" sz="2000" dirty="0"/>
                        <a:t>41.5</a:t>
                      </a:r>
                    </a:p>
                  </a:txBody>
                  <a:tcPr/>
                </a:tc>
                <a:tc>
                  <a:txBody>
                    <a:bodyPr/>
                    <a:lstStyle/>
                    <a:p>
                      <a:pPr algn="ctr"/>
                      <a:r>
                        <a:rPr lang="en-US" sz="2000" dirty="0"/>
                        <a:t>13.1%</a:t>
                      </a:r>
                    </a:p>
                  </a:txBody>
                  <a:tcPr/>
                </a:tc>
                <a:extLst>
                  <a:ext uri="{0D108BD9-81ED-4DB2-BD59-A6C34878D82A}">
                    <a16:rowId xmlns:a16="http://schemas.microsoft.com/office/drawing/2014/main" val="10003"/>
                  </a:ext>
                </a:extLst>
              </a:tr>
              <a:tr h="472734">
                <a:tc>
                  <a:txBody>
                    <a:bodyPr/>
                    <a:lstStyle/>
                    <a:p>
                      <a:pPr algn="r"/>
                      <a:r>
                        <a:rPr lang="en-US" sz="2000" dirty="0"/>
                        <a:t>50-200 mi.</a:t>
                      </a:r>
                    </a:p>
                  </a:txBody>
                  <a:tcPr/>
                </a:tc>
                <a:tc>
                  <a:txBody>
                    <a:bodyPr/>
                    <a:lstStyle/>
                    <a:p>
                      <a:pPr algn="ctr"/>
                      <a:r>
                        <a:rPr lang="en-US" sz="2000" dirty="0"/>
                        <a:t>29.6</a:t>
                      </a:r>
                    </a:p>
                  </a:txBody>
                  <a:tcPr/>
                </a:tc>
                <a:tc>
                  <a:txBody>
                    <a:bodyPr/>
                    <a:lstStyle/>
                    <a:p>
                      <a:pPr algn="ctr"/>
                      <a:r>
                        <a:rPr lang="en-US" sz="2000" dirty="0"/>
                        <a:t>34.3</a:t>
                      </a:r>
                    </a:p>
                  </a:txBody>
                  <a:tcPr/>
                </a:tc>
                <a:tc>
                  <a:txBody>
                    <a:bodyPr/>
                    <a:lstStyle/>
                    <a:p>
                      <a:pPr algn="ctr"/>
                      <a:r>
                        <a:rPr lang="en-US" sz="2000" dirty="0"/>
                        <a:t>32.1</a:t>
                      </a:r>
                    </a:p>
                  </a:txBody>
                  <a:tcPr/>
                </a:tc>
                <a:tc>
                  <a:txBody>
                    <a:bodyPr/>
                    <a:lstStyle/>
                    <a:p>
                      <a:pPr algn="ctr"/>
                      <a:r>
                        <a:rPr lang="en-US" sz="2000" dirty="0"/>
                        <a:t>6.8%</a:t>
                      </a:r>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5588179" y="6294015"/>
            <a:ext cx="6087242" cy="307777"/>
          </a:xfrm>
          <a:prstGeom prst="rect">
            <a:avLst/>
          </a:prstGeom>
        </p:spPr>
        <p:txBody>
          <a:bodyPr wrap="square">
            <a:spAutoFit/>
          </a:bodyPr>
          <a:lstStyle/>
          <a:p>
            <a:r>
              <a:rPr lang="en-US" sz="1400" dirty="0"/>
              <a:t>D. </a:t>
            </a:r>
            <a:r>
              <a:rPr lang="en-US" sz="1400" dirty="0" err="1"/>
              <a:t>Ihrle</a:t>
            </a:r>
            <a:r>
              <a:rPr lang="en-US" sz="1400" dirty="0"/>
              <a:t>. 2014, Annual Social &amp; Economic Supplement. Census Bureau</a:t>
            </a:r>
          </a:p>
        </p:txBody>
      </p:sp>
    </p:spTree>
    <p:extLst>
      <p:ext uri="{BB962C8B-B14F-4D97-AF65-F5344CB8AC3E}">
        <p14:creationId xmlns:p14="http://schemas.microsoft.com/office/powerpoint/2010/main" val="279575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55" y="3331502"/>
            <a:ext cx="5051622" cy="2720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892808" y="228600"/>
            <a:ext cx="9905998" cy="548640"/>
          </a:xfrm>
        </p:spPr>
        <p:txBody>
          <a:bodyPr>
            <a:normAutofit fontScale="90000"/>
          </a:bodyPr>
          <a:lstStyle/>
          <a:p>
            <a:pPr algn="r"/>
            <a:r>
              <a:rPr lang="en-US" dirty="0"/>
              <a:t>Urban Sprawl &amp; local centers</a:t>
            </a:r>
          </a:p>
        </p:txBody>
      </p:sp>
      <p:sp>
        <p:nvSpPr>
          <p:cNvPr id="5" name="Content Placeholder 4"/>
          <p:cNvSpPr>
            <a:spLocks noGrp="1"/>
          </p:cNvSpPr>
          <p:nvPr>
            <p:ph idx="1"/>
          </p:nvPr>
        </p:nvSpPr>
        <p:spPr>
          <a:xfrm>
            <a:off x="399855" y="2689062"/>
            <a:ext cx="5305622" cy="1114426"/>
          </a:xfrm>
        </p:spPr>
        <p:txBody>
          <a:bodyPr anchor="t"/>
          <a:lstStyle/>
          <a:p>
            <a:pPr marL="0" indent="0">
              <a:buNone/>
            </a:pPr>
            <a:r>
              <a:rPr lang="en-US" b="1" cap="none" dirty="0"/>
              <a:t>Idealized landscape; monocentric model</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176" y="777240"/>
            <a:ext cx="3059288" cy="1529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p:cNvGrpSpPr/>
          <p:nvPr/>
        </p:nvGrpSpPr>
        <p:grpSpPr>
          <a:xfrm>
            <a:off x="5898479" y="3296357"/>
            <a:ext cx="5676268" cy="2799400"/>
            <a:chOff x="6180009" y="3833753"/>
            <a:chExt cx="5394737" cy="2262003"/>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009" y="3833753"/>
              <a:ext cx="5391984" cy="2262003"/>
            </a:xfrm>
            <a:prstGeom prst="rect">
              <a:avLst/>
            </a:prstGeom>
          </p:spPr>
        </p:pic>
        <p:sp>
          <p:nvSpPr>
            <p:cNvPr id="7" name="TextBox 6"/>
            <p:cNvSpPr txBox="1"/>
            <p:nvPr/>
          </p:nvSpPr>
          <p:spPr>
            <a:xfrm>
              <a:off x="9896560" y="5788344"/>
              <a:ext cx="1678186" cy="276999"/>
            </a:xfrm>
            <a:prstGeom prst="rect">
              <a:avLst/>
            </a:prstGeom>
            <a:noFill/>
          </p:spPr>
          <p:txBody>
            <a:bodyPr wrap="square" rtlCol="0">
              <a:spAutoFit/>
            </a:bodyPr>
            <a:lstStyle/>
            <a:p>
              <a:r>
                <a:rPr lang="en-US" sz="600" b="1" dirty="0">
                  <a:solidFill>
                    <a:schemeClr val="bg1"/>
                  </a:solidFill>
                </a:rPr>
                <a:t>US MSAs urban vs suburban growth (200-2010). SW Ontario Urbanist (in web). </a:t>
              </a:r>
            </a:p>
          </p:txBody>
        </p:sp>
      </p:grpSp>
      <p:sp>
        <p:nvSpPr>
          <p:cNvPr id="9" name="Content Placeholder 4"/>
          <p:cNvSpPr txBox="1">
            <a:spLocks/>
          </p:cNvSpPr>
          <p:nvPr/>
        </p:nvSpPr>
        <p:spPr>
          <a:xfrm>
            <a:off x="6042699" y="2689062"/>
            <a:ext cx="5305622" cy="111442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b="1" cap="none" dirty="0"/>
              <a:t>Actual landscape; multiple local centers</a:t>
            </a:r>
          </a:p>
        </p:txBody>
      </p:sp>
    </p:spTree>
    <p:extLst>
      <p:ext uri="{BB962C8B-B14F-4D97-AF65-F5344CB8AC3E}">
        <p14:creationId xmlns:p14="http://schemas.microsoft.com/office/powerpoint/2010/main" val="4237935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2842710" y="5743487"/>
            <a:ext cx="723275" cy="369332"/>
          </a:xfrm>
          <a:prstGeom prst="rect">
            <a:avLst/>
          </a:prstGeom>
          <a:noFill/>
        </p:spPr>
        <p:txBody>
          <a:bodyPr wrap="none" rtlCol="0">
            <a:spAutoFit/>
          </a:bodyPr>
          <a:lstStyle/>
          <a:p>
            <a:r>
              <a:rPr lang="en-US" b="1" dirty="0">
                <a:solidFill>
                  <a:srgbClr val="FFFF00"/>
                </a:solidFill>
                <a:effectLst>
                  <a:outerShdw blurRad="50800" dist="38100" dir="2700000" algn="tl" rotWithShape="0">
                    <a:prstClr val="black">
                      <a:alpha val="40000"/>
                    </a:prstClr>
                  </a:outerShdw>
                </a:effectLst>
              </a:rPr>
              <a:t>Tract</a:t>
            </a:r>
          </a:p>
        </p:txBody>
      </p:sp>
      <p:sp>
        <p:nvSpPr>
          <p:cNvPr id="2" name="Title 1"/>
          <p:cNvSpPr>
            <a:spLocks noGrp="1"/>
          </p:cNvSpPr>
          <p:nvPr>
            <p:ph type="title"/>
          </p:nvPr>
        </p:nvSpPr>
        <p:spPr>
          <a:xfrm>
            <a:off x="1892808" y="228600"/>
            <a:ext cx="9902952" cy="547561"/>
          </a:xfrm>
        </p:spPr>
        <p:txBody>
          <a:bodyPr>
            <a:normAutofit fontScale="90000"/>
          </a:bodyPr>
          <a:lstStyle/>
          <a:p>
            <a:pPr algn="r"/>
            <a:r>
              <a:rPr lang="en-US" dirty="0"/>
              <a:t>Conceptual Model</a:t>
            </a:r>
          </a:p>
        </p:txBody>
      </p:sp>
      <p:grpSp>
        <p:nvGrpSpPr>
          <p:cNvPr id="53" name="Group 52"/>
          <p:cNvGrpSpPr/>
          <p:nvPr/>
        </p:nvGrpSpPr>
        <p:grpSpPr>
          <a:xfrm>
            <a:off x="2090892" y="1753869"/>
            <a:ext cx="7173551" cy="4482686"/>
            <a:chOff x="1059759" y="787981"/>
            <a:chExt cx="8079135" cy="6280812"/>
          </a:xfrm>
          <a:effectLst>
            <a:outerShdw blurRad="50800" dist="38100" dir="5400000" algn="t" rotWithShape="0">
              <a:prstClr val="black">
                <a:alpha val="40000"/>
              </a:prstClr>
            </a:outerShdw>
          </a:effectLst>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759" y="4068418"/>
              <a:ext cx="3000375" cy="30003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000000" lon="0" rev="0"/>
              </a:camera>
              <a:lightRig rig="twoPt" dir="t">
                <a:rot lat="0" lon="0" rev="7200000"/>
              </a:lightRig>
            </a:scene3d>
            <a:sp3d prstMaterial="matte">
              <a:bevelT w="22860" h="12700"/>
              <a:contourClr>
                <a:srgbClr val="FFFFFF"/>
              </a:contourClr>
            </a:sp3d>
          </p:spPr>
        </p:pic>
        <p:sp>
          <p:nvSpPr>
            <p:cNvPr id="35" name="Freeform 34"/>
            <p:cNvSpPr/>
            <p:nvPr/>
          </p:nvSpPr>
          <p:spPr>
            <a:xfrm rot="20720156" flipH="1">
              <a:off x="6933729" y="1658077"/>
              <a:ext cx="2205165" cy="759981"/>
            </a:xfrm>
            <a:custGeom>
              <a:avLst/>
              <a:gdLst>
                <a:gd name="connsiteX0" fmla="*/ 0 w 2205397"/>
                <a:gd name="connsiteY0" fmla="*/ 0 h 866986"/>
                <a:gd name="connsiteX1" fmla="*/ 2205397 w 2205397"/>
                <a:gd name="connsiteY1" fmla="*/ 0 h 866986"/>
                <a:gd name="connsiteX2" fmla="*/ 2205397 w 2205397"/>
                <a:gd name="connsiteY2" fmla="*/ 866986 h 866986"/>
                <a:gd name="connsiteX3" fmla="*/ 0 w 2205397"/>
                <a:gd name="connsiteY3" fmla="*/ 866986 h 866986"/>
                <a:gd name="connsiteX4" fmla="*/ 0 w 2205397"/>
                <a:gd name="connsiteY4" fmla="*/ 0 h 86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397" h="866986">
                  <a:moveTo>
                    <a:pt x="0" y="0"/>
                  </a:moveTo>
                  <a:lnTo>
                    <a:pt x="2205397" y="0"/>
                  </a:lnTo>
                  <a:lnTo>
                    <a:pt x="2205397" y="866986"/>
                  </a:lnTo>
                  <a:lnTo>
                    <a:pt x="0" y="866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040" tIns="66040" rIns="66040" bIns="66040" numCol="1" spcCol="1270" anchor="b" anchorCtr="0">
              <a:noAutofit/>
            </a:bodyPr>
            <a:lstStyle/>
            <a:p>
              <a:pPr lvl="0" algn="ctr" defTabSz="2311400">
                <a:lnSpc>
                  <a:spcPct val="90000"/>
                </a:lnSpc>
                <a:spcBef>
                  <a:spcPct val="0"/>
                </a:spcBef>
                <a:spcAft>
                  <a:spcPct val="35000"/>
                </a:spcAft>
              </a:pPr>
              <a:endParaRPr lang="en-US" sz="5200" kern="1200"/>
            </a:p>
          </p:txBody>
        </p:sp>
        <p:sp>
          <p:nvSpPr>
            <p:cNvPr id="43" name="Freeform 42"/>
            <p:cNvSpPr/>
            <p:nvPr/>
          </p:nvSpPr>
          <p:spPr>
            <a:xfrm flipH="1">
              <a:off x="4600322" y="787981"/>
              <a:ext cx="2205397" cy="866987"/>
            </a:xfrm>
            <a:custGeom>
              <a:avLst/>
              <a:gdLst>
                <a:gd name="connsiteX0" fmla="*/ 0 w 2205397"/>
                <a:gd name="connsiteY0" fmla="*/ 0 h 866986"/>
                <a:gd name="connsiteX1" fmla="*/ 2205397 w 2205397"/>
                <a:gd name="connsiteY1" fmla="*/ 0 h 866986"/>
                <a:gd name="connsiteX2" fmla="*/ 2205397 w 2205397"/>
                <a:gd name="connsiteY2" fmla="*/ 866986 h 866986"/>
                <a:gd name="connsiteX3" fmla="*/ 0 w 2205397"/>
                <a:gd name="connsiteY3" fmla="*/ 866986 h 866986"/>
                <a:gd name="connsiteX4" fmla="*/ 0 w 2205397"/>
                <a:gd name="connsiteY4" fmla="*/ 0 h 86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397" h="866986">
                  <a:moveTo>
                    <a:pt x="0" y="0"/>
                  </a:moveTo>
                  <a:lnTo>
                    <a:pt x="2205397" y="0"/>
                  </a:lnTo>
                  <a:lnTo>
                    <a:pt x="2205397" y="866986"/>
                  </a:lnTo>
                  <a:lnTo>
                    <a:pt x="0" y="866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040" tIns="66040" rIns="66040" bIns="66040" numCol="1" spcCol="1270" anchor="b" anchorCtr="0">
              <a:noAutofit/>
            </a:bodyPr>
            <a:lstStyle/>
            <a:p>
              <a:pPr lvl="0" algn="ctr" defTabSz="2311400">
                <a:lnSpc>
                  <a:spcPct val="90000"/>
                </a:lnSpc>
                <a:spcBef>
                  <a:spcPct val="0"/>
                </a:spcBef>
                <a:spcAft>
                  <a:spcPct val="35000"/>
                </a:spcAft>
              </a:pPr>
              <a:endParaRPr lang="en-US" sz="5200" kern="1200"/>
            </a:p>
          </p:txBody>
        </p:sp>
      </p:grpSp>
    </p:spTree>
    <p:extLst>
      <p:ext uri="{BB962C8B-B14F-4D97-AF65-F5344CB8AC3E}">
        <p14:creationId xmlns:p14="http://schemas.microsoft.com/office/powerpoint/2010/main" val="420392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841972" y="2607414"/>
            <a:ext cx="1638678" cy="1526264"/>
          </a:xfrm>
          <a:prstGeom prst="roundRect">
            <a:avLst/>
          </a:prstGeom>
          <a:solidFill>
            <a:schemeClr val="tx2"/>
          </a:solidFill>
          <a:ln>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92808" y="228600"/>
            <a:ext cx="9902952" cy="547561"/>
          </a:xfrm>
        </p:spPr>
        <p:txBody>
          <a:bodyPr>
            <a:normAutofit fontScale="90000"/>
          </a:bodyPr>
          <a:lstStyle/>
          <a:p>
            <a:pPr algn="r"/>
            <a:r>
              <a:rPr lang="en-US" dirty="0"/>
              <a:t>Conceptual Model</a:t>
            </a:r>
          </a:p>
        </p:txBody>
      </p:sp>
      <p:grpSp>
        <p:nvGrpSpPr>
          <p:cNvPr id="53" name="Group 52"/>
          <p:cNvGrpSpPr/>
          <p:nvPr/>
        </p:nvGrpSpPr>
        <p:grpSpPr>
          <a:xfrm>
            <a:off x="2090892" y="1753869"/>
            <a:ext cx="7173551" cy="4482686"/>
            <a:chOff x="1059759" y="787981"/>
            <a:chExt cx="8079135" cy="6280812"/>
          </a:xfrm>
          <a:effectLst>
            <a:outerShdw blurRad="50800" dist="38100" dir="5400000" algn="t" rotWithShape="0">
              <a:prstClr val="black">
                <a:alpha val="40000"/>
              </a:prstClr>
            </a:outerShdw>
          </a:effectLst>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759" y="4068418"/>
              <a:ext cx="3000375" cy="30003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000000" lon="0" rev="0"/>
              </a:camera>
              <a:lightRig rig="twoPt" dir="t">
                <a:rot lat="0" lon="0" rev="7200000"/>
              </a:lightRig>
            </a:scene3d>
            <a:sp3d prstMaterial="matte">
              <a:bevelT w="22860" h="12700"/>
              <a:contourClr>
                <a:srgbClr val="FFFFFF"/>
              </a:contourClr>
            </a:sp3d>
          </p:spPr>
        </p:pic>
        <p:sp>
          <p:nvSpPr>
            <p:cNvPr id="35" name="Freeform 34"/>
            <p:cNvSpPr/>
            <p:nvPr/>
          </p:nvSpPr>
          <p:spPr>
            <a:xfrm rot="20720156" flipH="1">
              <a:off x="6933729" y="1658077"/>
              <a:ext cx="2205165" cy="759981"/>
            </a:xfrm>
            <a:custGeom>
              <a:avLst/>
              <a:gdLst>
                <a:gd name="connsiteX0" fmla="*/ 0 w 2205397"/>
                <a:gd name="connsiteY0" fmla="*/ 0 h 866986"/>
                <a:gd name="connsiteX1" fmla="*/ 2205397 w 2205397"/>
                <a:gd name="connsiteY1" fmla="*/ 0 h 866986"/>
                <a:gd name="connsiteX2" fmla="*/ 2205397 w 2205397"/>
                <a:gd name="connsiteY2" fmla="*/ 866986 h 866986"/>
                <a:gd name="connsiteX3" fmla="*/ 0 w 2205397"/>
                <a:gd name="connsiteY3" fmla="*/ 866986 h 866986"/>
                <a:gd name="connsiteX4" fmla="*/ 0 w 2205397"/>
                <a:gd name="connsiteY4" fmla="*/ 0 h 86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397" h="866986">
                  <a:moveTo>
                    <a:pt x="0" y="0"/>
                  </a:moveTo>
                  <a:lnTo>
                    <a:pt x="2205397" y="0"/>
                  </a:lnTo>
                  <a:lnTo>
                    <a:pt x="2205397" y="866986"/>
                  </a:lnTo>
                  <a:lnTo>
                    <a:pt x="0" y="866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040" tIns="66040" rIns="66040" bIns="66040" numCol="1" spcCol="1270" anchor="b" anchorCtr="0">
              <a:noAutofit/>
            </a:bodyPr>
            <a:lstStyle/>
            <a:p>
              <a:pPr lvl="0" algn="ctr" defTabSz="2311400">
                <a:lnSpc>
                  <a:spcPct val="90000"/>
                </a:lnSpc>
                <a:spcBef>
                  <a:spcPct val="0"/>
                </a:spcBef>
                <a:spcAft>
                  <a:spcPct val="35000"/>
                </a:spcAft>
              </a:pPr>
              <a:endParaRPr lang="en-US" sz="5200" kern="1200"/>
            </a:p>
          </p:txBody>
        </p:sp>
        <p:sp>
          <p:nvSpPr>
            <p:cNvPr id="43" name="Freeform 42"/>
            <p:cNvSpPr/>
            <p:nvPr/>
          </p:nvSpPr>
          <p:spPr>
            <a:xfrm flipH="1">
              <a:off x="4600322" y="787981"/>
              <a:ext cx="2205397" cy="866987"/>
            </a:xfrm>
            <a:custGeom>
              <a:avLst/>
              <a:gdLst>
                <a:gd name="connsiteX0" fmla="*/ 0 w 2205397"/>
                <a:gd name="connsiteY0" fmla="*/ 0 h 866986"/>
                <a:gd name="connsiteX1" fmla="*/ 2205397 w 2205397"/>
                <a:gd name="connsiteY1" fmla="*/ 0 h 866986"/>
                <a:gd name="connsiteX2" fmla="*/ 2205397 w 2205397"/>
                <a:gd name="connsiteY2" fmla="*/ 866986 h 866986"/>
                <a:gd name="connsiteX3" fmla="*/ 0 w 2205397"/>
                <a:gd name="connsiteY3" fmla="*/ 866986 h 866986"/>
                <a:gd name="connsiteX4" fmla="*/ 0 w 2205397"/>
                <a:gd name="connsiteY4" fmla="*/ 0 h 86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397" h="866986">
                  <a:moveTo>
                    <a:pt x="0" y="0"/>
                  </a:moveTo>
                  <a:lnTo>
                    <a:pt x="2205397" y="0"/>
                  </a:lnTo>
                  <a:lnTo>
                    <a:pt x="2205397" y="866986"/>
                  </a:lnTo>
                  <a:lnTo>
                    <a:pt x="0" y="866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040" tIns="66040" rIns="66040" bIns="66040" numCol="1" spcCol="1270" anchor="b" anchorCtr="0">
              <a:noAutofit/>
            </a:bodyPr>
            <a:lstStyle/>
            <a:p>
              <a:pPr lvl="0" algn="ctr" defTabSz="2311400">
                <a:lnSpc>
                  <a:spcPct val="90000"/>
                </a:lnSpc>
                <a:spcBef>
                  <a:spcPct val="0"/>
                </a:spcBef>
                <a:spcAft>
                  <a:spcPct val="35000"/>
                </a:spcAft>
              </a:pPr>
              <a:endParaRPr lang="en-US" sz="5200" kern="1200"/>
            </a:p>
          </p:txBody>
        </p:sp>
      </p:grpSp>
      <p:sp>
        <p:nvSpPr>
          <p:cNvPr id="59" name="Rounded Rectangle 58"/>
          <p:cNvSpPr/>
          <p:nvPr/>
        </p:nvSpPr>
        <p:spPr>
          <a:xfrm>
            <a:off x="962081" y="2695079"/>
            <a:ext cx="1400228" cy="458603"/>
          </a:xfrm>
          <a:prstGeom prst="roundRect">
            <a:avLst/>
          </a:prstGeom>
          <a:solidFill>
            <a:srgbClr val="FFC000"/>
          </a:solidFill>
          <a:ln w="254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Population</a:t>
            </a:r>
          </a:p>
        </p:txBody>
      </p:sp>
      <p:sp>
        <p:nvSpPr>
          <p:cNvPr id="60" name="Rounded Rectangle 59"/>
          <p:cNvSpPr/>
          <p:nvPr/>
        </p:nvSpPr>
        <p:spPr>
          <a:xfrm>
            <a:off x="962081" y="3558371"/>
            <a:ext cx="1400228" cy="458603"/>
          </a:xfrm>
          <a:prstGeom prst="roundRect">
            <a:avLst/>
          </a:prstGeom>
          <a:solidFill>
            <a:schemeClr val="accent2">
              <a:lumMod val="40000"/>
              <a:lumOff val="60000"/>
            </a:schemeClr>
          </a:solidFill>
          <a:ln w="25400">
            <a:solidFill>
              <a:schemeClr val="accent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Employment</a:t>
            </a:r>
          </a:p>
        </p:txBody>
      </p:sp>
      <p:sp>
        <p:nvSpPr>
          <p:cNvPr id="61" name="Plus 60"/>
          <p:cNvSpPr/>
          <p:nvPr/>
        </p:nvSpPr>
        <p:spPr>
          <a:xfrm>
            <a:off x="1501485" y="3194624"/>
            <a:ext cx="321420" cy="322805"/>
          </a:xfrm>
          <a:prstGeom prst="mathPlus">
            <a:avLst>
              <a:gd name="adj1" fmla="val 12118"/>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rot="19400663">
            <a:off x="2439894" y="4079161"/>
            <a:ext cx="457538" cy="846597"/>
          </a:xfrm>
          <a:prstGeom prst="downArrow">
            <a:avLst/>
          </a:prstGeom>
          <a:solidFill>
            <a:schemeClr val="tx2"/>
          </a:solidFill>
          <a:ln>
            <a:solidFill>
              <a:srgbClr val="C0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8622156" y="944279"/>
            <a:ext cx="3185050" cy="907941"/>
          </a:xfrm>
          <a:prstGeom prst="rect">
            <a:avLst/>
          </a:prstGeom>
          <a:noFill/>
        </p:spPr>
        <p:txBody>
          <a:bodyPr wrap="square" rtlCol="0">
            <a:spAutoFit/>
          </a:bodyPr>
          <a:lstStyle/>
          <a:p>
            <a:r>
              <a:rPr lang="en-US" sz="1600" dirty="0">
                <a:solidFill>
                  <a:srgbClr val="FFFF00"/>
                </a:solidFill>
              </a:rPr>
              <a:t>Neighborhood (tract):</a:t>
            </a:r>
          </a:p>
          <a:p>
            <a:pPr marL="285750" indent="-285750">
              <a:buFont typeface="Arial" panose="020B0604020202020204" pitchFamily="34" charset="0"/>
              <a:buChar char="•"/>
            </a:pPr>
            <a:r>
              <a:rPr lang="en-US" sz="1400" dirty="0">
                <a:solidFill>
                  <a:srgbClr val="FFFF00"/>
                </a:solidFill>
              </a:rPr>
              <a:t>Population    →  Residential</a:t>
            </a:r>
          </a:p>
          <a:p>
            <a:pPr marL="285750" indent="-285750">
              <a:buFont typeface="Arial" panose="020B0604020202020204" pitchFamily="34" charset="0"/>
              <a:buChar char="•"/>
            </a:pPr>
            <a:r>
              <a:rPr lang="en-US" sz="1400" dirty="0">
                <a:solidFill>
                  <a:srgbClr val="FFFF00"/>
                </a:solidFill>
              </a:rPr>
              <a:t>Employment →  Commercial</a:t>
            </a:r>
          </a:p>
          <a:p>
            <a:endParaRPr lang="en-US" sz="900" dirty="0"/>
          </a:p>
        </p:txBody>
      </p:sp>
      <p:sp>
        <p:nvSpPr>
          <p:cNvPr id="30" name="TextBox 29"/>
          <p:cNvSpPr txBox="1"/>
          <p:nvPr/>
        </p:nvSpPr>
        <p:spPr>
          <a:xfrm>
            <a:off x="2842710" y="5743487"/>
            <a:ext cx="723275" cy="369332"/>
          </a:xfrm>
          <a:prstGeom prst="rect">
            <a:avLst/>
          </a:prstGeom>
          <a:noFill/>
        </p:spPr>
        <p:txBody>
          <a:bodyPr wrap="none" rtlCol="0">
            <a:spAutoFit/>
          </a:bodyPr>
          <a:lstStyle/>
          <a:p>
            <a:r>
              <a:rPr lang="en-US" b="1" dirty="0">
                <a:solidFill>
                  <a:srgbClr val="FFFF00"/>
                </a:solidFill>
                <a:effectLst>
                  <a:outerShdw blurRad="50800" dist="38100" dir="2700000" algn="tl" rotWithShape="0">
                    <a:prstClr val="black">
                      <a:alpha val="40000"/>
                    </a:prstClr>
                  </a:outerShdw>
                </a:effectLst>
              </a:rPr>
              <a:t>Tract</a:t>
            </a:r>
          </a:p>
        </p:txBody>
      </p:sp>
    </p:spTree>
    <p:extLst>
      <p:ext uri="{BB962C8B-B14F-4D97-AF65-F5344CB8AC3E}">
        <p14:creationId xmlns:p14="http://schemas.microsoft.com/office/powerpoint/2010/main" val="2212918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rotWithShape="1">
          <a:blip r:embed="rId3">
            <a:clrChange>
              <a:clrFrom>
                <a:srgbClr val="F0F0F0"/>
              </a:clrFrom>
              <a:clrTo>
                <a:srgbClr val="F0F0F0">
                  <a:alpha val="0"/>
                </a:srgbClr>
              </a:clrTo>
            </a:clrChange>
            <a:extLst>
              <a:ext uri="{28A0092B-C50C-407E-A947-70E740481C1C}">
                <a14:useLocalDpi xmlns:a14="http://schemas.microsoft.com/office/drawing/2010/main" val="0"/>
              </a:ext>
            </a:extLst>
          </a:blip>
          <a:srcRect l="2296" t="6928" r="1599" b="3962"/>
          <a:stretch/>
        </p:blipFill>
        <p:spPr>
          <a:xfrm>
            <a:off x="3793268" y="949674"/>
            <a:ext cx="1864073" cy="1728406"/>
          </a:xfrm>
          <a:prstGeom prst="rect">
            <a:avLst/>
          </a:prstGeom>
          <a:ln>
            <a:noFill/>
          </a:ln>
          <a:effectLst>
            <a:outerShdw blurRad="190500" algn="tl" rotWithShape="0">
              <a:srgbClr val="000000">
                <a:alpha val="70000"/>
              </a:srgbClr>
            </a:outerShdw>
          </a:effectLst>
        </p:spPr>
      </p:pic>
      <p:sp>
        <p:nvSpPr>
          <p:cNvPr id="68" name="TextBox 67"/>
          <p:cNvSpPr txBox="1"/>
          <p:nvPr/>
        </p:nvSpPr>
        <p:spPr>
          <a:xfrm>
            <a:off x="4771099" y="773135"/>
            <a:ext cx="1007007" cy="369332"/>
          </a:xfrm>
          <a:prstGeom prst="rect">
            <a:avLst/>
          </a:prstGeom>
          <a:noFill/>
        </p:spPr>
        <p:txBody>
          <a:bodyPr wrap="none" rtlCol="0">
            <a:spAutoFit/>
          </a:bodyPr>
          <a:lstStyle/>
          <a:p>
            <a:r>
              <a:rPr lang="en-US" b="1" dirty="0">
                <a:solidFill>
                  <a:srgbClr val="FFFF00"/>
                </a:solidFill>
                <a:effectLst>
                  <a:outerShdw blurRad="50800" dist="38100" dir="2700000" algn="tl" rotWithShape="0">
                    <a:prstClr val="black">
                      <a:alpha val="40000"/>
                    </a:prstClr>
                  </a:outerShdw>
                </a:effectLst>
              </a:rPr>
              <a:t>County</a:t>
            </a:r>
          </a:p>
        </p:txBody>
      </p:sp>
      <p:sp>
        <p:nvSpPr>
          <p:cNvPr id="64" name="Rounded Rectangle 63"/>
          <p:cNvSpPr/>
          <p:nvPr/>
        </p:nvSpPr>
        <p:spPr>
          <a:xfrm>
            <a:off x="841972" y="2607414"/>
            <a:ext cx="1638678" cy="1526264"/>
          </a:xfrm>
          <a:prstGeom prst="roundRect">
            <a:avLst/>
          </a:prstGeom>
          <a:solidFill>
            <a:schemeClr val="tx2"/>
          </a:solidFill>
          <a:ln>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92808" y="228600"/>
            <a:ext cx="9902952" cy="547561"/>
          </a:xfrm>
        </p:spPr>
        <p:txBody>
          <a:bodyPr>
            <a:normAutofit fontScale="90000"/>
          </a:bodyPr>
          <a:lstStyle/>
          <a:p>
            <a:pPr algn="r"/>
            <a:r>
              <a:rPr lang="en-US" dirty="0"/>
              <a:t>Conceptual Model</a:t>
            </a:r>
          </a:p>
        </p:txBody>
      </p:sp>
      <p:grpSp>
        <p:nvGrpSpPr>
          <p:cNvPr id="58" name="Group 57"/>
          <p:cNvGrpSpPr/>
          <p:nvPr/>
        </p:nvGrpSpPr>
        <p:grpSpPr>
          <a:xfrm>
            <a:off x="8658367" y="4276399"/>
            <a:ext cx="2760189" cy="1549294"/>
            <a:chOff x="8587681" y="1902046"/>
            <a:chExt cx="2760189" cy="1549294"/>
          </a:xfrm>
          <a:effectLst>
            <a:outerShdw blurRad="50800" dist="38100" dir="2700000" algn="tl" rotWithShape="0">
              <a:prstClr val="black">
                <a:alpha val="40000"/>
              </a:prstClr>
            </a:outerShdw>
          </a:effectLst>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7681" y="1902046"/>
              <a:ext cx="2760189" cy="1549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5" name="TextBox 54"/>
            <p:cNvSpPr txBox="1"/>
            <p:nvPr/>
          </p:nvSpPr>
          <p:spPr>
            <a:xfrm>
              <a:off x="10619205" y="2003315"/>
              <a:ext cx="623889" cy="369332"/>
            </a:xfrm>
            <a:prstGeom prst="rect">
              <a:avLst/>
            </a:prstGeom>
            <a:noFill/>
            <a:effectLst>
              <a:outerShdw blurRad="25400" dist="25400" dir="2700000" algn="tl" rotWithShape="0">
                <a:prstClr val="black">
                  <a:alpha val="40000"/>
                </a:prstClr>
              </a:outerShdw>
            </a:effectLst>
          </p:spPr>
          <p:txBody>
            <a:bodyPr wrap="none" rtlCol="0">
              <a:spAutoFit/>
            </a:bodyPr>
            <a:lstStyle/>
            <a:p>
              <a:r>
                <a:rPr lang="en-US" b="1" dirty="0">
                  <a:solidFill>
                    <a:srgbClr val="FFFF00"/>
                  </a:solidFill>
                  <a:effectLst>
                    <a:outerShdw blurRad="38100" dist="38100" dir="2700000" algn="tl">
                      <a:srgbClr val="000000">
                        <a:alpha val="43137"/>
                      </a:srgbClr>
                    </a:outerShdw>
                  </a:effectLst>
                </a:rPr>
                <a:t>City</a:t>
              </a:r>
            </a:p>
          </p:txBody>
        </p:sp>
      </p:grpSp>
      <p:grpSp>
        <p:nvGrpSpPr>
          <p:cNvPr id="53" name="Group 52"/>
          <p:cNvGrpSpPr/>
          <p:nvPr/>
        </p:nvGrpSpPr>
        <p:grpSpPr>
          <a:xfrm>
            <a:off x="2090892" y="1753869"/>
            <a:ext cx="7660092" cy="4482686"/>
            <a:chOff x="1059759" y="787981"/>
            <a:chExt cx="8627096" cy="6280812"/>
          </a:xfrm>
          <a:effectLst>
            <a:outerShdw blurRad="50800" dist="38100" dir="5400000" algn="t" rotWithShape="0">
              <a:prstClr val="black">
                <a:alpha val="40000"/>
              </a:prstClr>
            </a:outerShdw>
          </a:effectLst>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759" y="4068418"/>
              <a:ext cx="3000375" cy="30003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000000" lon="0" rev="0"/>
              </a:camera>
              <a:lightRig rig="twoPt" dir="t">
                <a:rot lat="0" lon="0" rev="7200000"/>
              </a:lightRig>
            </a:scene3d>
            <a:sp3d prstMaterial="matte">
              <a:bevelT w="22860" h="12700"/>
              <a:contourClr>
                <a:srgbClr val="FFFFFF"/>
              </a:contourClr>
            </a:sp3d>
          </p:spPr>
        </p:pic>
        <p:grpSp>
          <p:nvGrpSpPr>
            <p:cNvPr id="33" name="Group 32"/>
            <p:cNvGrpSpPr/>
            <p:nvPr/>
          </p:nvGrpSpPr>
          <p:grpSpPr>
            <a:xfrm rot="20720156" flipH="1">
              <a:off x="3482769" y="2102115"/>
              <a:ext cx="6204086" cy="4574553"/>
              <a:chOff x="3652181" y="719666"/>
              <a:chExt cx="6204739" cy="5218647"/>
            </a:xfrm>
          </p:grpSpPr>
          <p:sp>
            <p:nvSpPr>
              <p:cNvPr id="34" name="Shape 33"/>
              <p:cNvSpPr/>
              <p:nvPr/>
            </p:nvSpPr>
            <p:spPr>
              <a:xfrm rot="3049387">
                <a:off x="5334712" y="1416104"/>
                <a:ext cx="4003206" cy="5041211"/>
              </a:xfrm>
              <a:custGeom>
                <a:avLst/>
                <a:gdLst>
                  <a:gd name="connsiteX0" fmla="*/ 0 w 4359769"/>
                  <a:gd name="connsiteY0" fmla="*/ 3395314 h 3395314"/>
                  <a:gd name="connsiteX1" fmla="*/ 3194973 w 4359769"/>
                  <a:gd name="connsiteY1" fmla="*/ 424414 h 3395314"/>
                  <a:gd name="connsiteX2" fmla="*/ 3147153 w 4359769"/>
                  <a:gd name="connsiteY2" fmla="*/ 0 h 3395314"/>
                  <a:gd name="connsiteX3" fmla="*/ 4359769 w 4359769"/>
                  <a:gd name="connsiteY3" fmla="*/ 478502 h 3395314"/>
                  <a:gd name="connsiteX4" fmla="*/ 3293237 w 4359769"/>
                  <a:gd name="connsiteY4" fmla="*/ 1296535 h 3395314"/>
                  <a:gd name="connsiteX5" fmla="*/ 3245417 w 4359769"/>
                  <a:gd name="connsiteY5" fmla="*/ 872120 h 3395314"/>
                  <a:gd name="connsiteX6" fmla="*/ 0 w 4359769"/>
                  <a:gd name="connsiteY6" fmla="*/ 3395314 h 3395314"/>
                  <a:gd name="connsiteX0" fmla="*/ 0 w 4359769"/>
                  <a:gd name="connsiteY0" fmla="*/ 3215371 h 3215371"/>
                  <a:gd name="connsiteX1" fmla="*/ 3194973 w 4359769"/>
                  <a:gd name="connsiteY1" fmla="*/ 244471 h 3215371"/>
                  <a:gd name="connsiteX2" fmla="*/ 3163940 w 4359769"/>
                  <a:gd name="connsiteY2" fmla="*/ 0 h 3215371"/>
                  <a:gd name="connsiteX3" fmla="*/ 4359769 w 4359769"/>
                  <a:gd name="connsiteY3" fmla="*/ 298559 h 3215371"/>
                  <a:gd name="connsiteX4" fmla="*/ 3293237 w 4359769"/>
                  <a:gd name="connsiteY4" fmla="*/ 1116592 h 3215371"/>
                  <a:gd name="connsiteX5" fmla="*/ 3245417 w 4359769"/>
                  <a:gd name="connsiteY5" fmla="*/ 692177 h 3215371"/>
                  <a:gd name="connsiteX6" fmla="*/ 0 w 4359769"/>
                  <a:gd name="connsiteY6" fmla="*/ 3215371 h 3215371"/>
                  <a:gd name="connsiteX0" fmla="*/ 0 w 4359769"/>
                  <a:gd name="connsiteY0" fmla="*/ 3215371 h 3215371"/>
                  <a:gd name="connsiteX1" fmla="*/ 3194973 w 4359769"/>
                  <a:gd name="connsiteY1" fmla="*/ 244471 h 3215371"/>
                  <a:gd name="connsiteX2" fmla="*/ 3163940 w 4359769"/>
                  <a:gd name="connsiteY2" fmla="*/ 0 h 3215371"/>
                  <a:gd name="connsiteX3" fmla="*/ 4359769 w 4359769"/>
                  <a:gd name="connsiteY3" fmla="*/ 298559 h 3215371"/>
                  <a:gd name="connsiteX4" fmla="*/ 3290047 w 4359769"/>
                  <a:gd name="connsiteY4" fmla="*/ 920255 h 3215371"/>
                  <a:gd name="connsiteX5" fmla="*/ 3245417 w 4359769"/>
                  <a:gd name="connsiteY5" fmla="*/ 692177 h 3215371"/>
                  <a:gd name="connsiteX6" fmla="*/ 0 w 4359769"/>
                  <a:gd name="connsiteY6" fmla="*/ 3215371 h 3215371"/>
                  <a:gd name="connsiteX0" fmla="*/ 0 w 3953498"/>
                  <a:gd name="connsiteY0" fmla="*/ 3215371 h 3215371"/>
                  <a:gd name="connsiteX1" fmla="*/ 3194973 w 3953498"/>
                  <a:gd name="connsiteY1" fmla="*/ 244471 h 3215371"/>
                  <a:gd name="connsiteX2" fmla="*/ 3163940 w 3953498"/>
                  <a:gd name="connsiteY2" fmla="*/ 0 h 3215371"/>
                  <a:gd name="connsiteX3" fmla="*/ 3953498 w 3953498"/>
                  <a:gd name="connsiteY3" fmla="*/ 321334 h 3215371"/>
                  <a:gd name="connsiteX4" fmla="*/ 3290047 w 3953498"/>
                  <a:gd name="connsiteY4" fmla="*/ 920255 h 3215371"/>
                  <a:gd name="connsiteX5" fmla="*/ 3245417 w 3953498"/>
                  <a:gd name="connsiteY5" fmla="*/ 692177 h 3215371"/>
                  <a:gd name="connsiteX6" fmla="*/ 0 w 3953498"/>
                  <a:gd name="connsiteY6" fmla="*/ 3215371 h 3215371"/>
                  <a:gd name="connsiteX0" fmla="*/ 0 w 3953498"/>
                  <a:gd name="connsiteY0" fmla="*/ 3215371 h 3215371"/>
                  <a:gd name="connsiteX1" fmla="*/ 3194973 w 3953498"/>
                  <a:gd name="connsiteY1" fmla="*/ 244471 h 3215371"/>
                  <a:gd name="connsiteX2" fmla="*/ 3163940 w 3953498"/>
                  <a:gd name="connsiteY2" fmla="*/ 0 h 3215371"/>
                  <a:gd name="connsiteX3" fmla="*/ 3953498 w 3953498"/>
                  <a:gd name="connsiteY3" fmla="*/ 321334 h 3215371"/>
                  <a:gd name="connsiteX4" fmla="*/ 3290047 w 3953498"/>
                  <a:gd name="connsiteY4" fmla="*/ 920255 h 3215371"/>
                  <a:gd name="connsiteX5" fmla="*/ 3245417 w 3953498"/>
                  <a:gd name="connsiteY5" fmla="*/ 692177 h 3215371"/>
                  <a:gd name="connsiteX6" fmla="*/ 0 w 3953498"/>
                  <a:gd name="connsiteY6" fmla="*/ 3215371 h 3215371"/>
                  <a:gd name="connsiteX0" fmla="*/ 0 w 3953498"/>
                  <a:gd name="connsiteY0" fmla="*/ 4255067 h 4255067"/>
                  <a:gd name="connsiteX1" fmla="*/ 3822423 w 3953498"/>
                  <a:gd name="connsiteY1" fmla="*/ 0 h 4255067"/>
                  <a:gd name="connsiteX2" fmla="*/ 3163940 w 3953498"/>
                  <a:gd name="connsiteY2" fmla="*/ 1039696 h 4255067"/>
                  <a:gd name="connsiteX3" fmla="*/ 3953498 w 3953498"/>
                  <a:gd name="connsiteY3" fmla="*/ 1361030 h 4255067"/>
                  <a:gd name="connsiteX4" fmla="*/ 3290047 w 3953498"/>
                  <a:gd name="connsiteY4" fmla="*/ 1959951 h 4255067"/>
                  <a:gd name="connsiteX5" fmla="*/ 3245417 w 3953498"/>
                  <a:gd name="connsiteY5" fmla="*/ 1731873 h 4255067"/>
                  <a:gd name="connsiteX6" fmla="*/ 0 w 3953498"/>
                  <a:gd name="connsiteY6" fmla="*/ 4255067 h 4255067"/>
                  <a:gd name="connsiteX0" fmla="*/ 0 w 4457681"/>
                  <a:gd name="connsiteY0" fmla="*/ 3983288 h 3983288"/>
                  <a:gd name="connsiteX1" fmla="*/ 4326606 w 4457681"/>
                  <a:gd name="connsiteY1" fmla="*/ 0 h 3983288"/>
                  <a:gd name="connsiteX2" fmla="*/ 3668123 w 4457681"/>
                  <a:gd name="connsiteY2" fmla="*/ 1039696 h 3983288"/>
                  <a:gd name="connsiteX3" fmla="*/ 4457681 w 4457681"/>
                  <a:gd name="connsiteY3" fmla="*/ 1361030 h 3983288"/>
                  <a:gd name="connsiteX4" fmla="*/ 3794230 w 4457681"/>
                  <a:gd name="connsiteY4" fmla="*/ 1959951 h 3983288"/>
                  <a:gd name="connsiteX5" fmla="*/ 3749600 w 4457681"/>
                  <a:gd name="connsiteY5" fmla="*/ 1731873 h 3983288"/>
                  <a:gd name="connsiteX6" fmla="*/ 0 w 4457681"/>
                  <a:gd name="connsiteY6" fmla="*/ 3983288 h 3983288"/>
                  <a:gd name="connsiteX0" fmla="*/ 0 w 4457681"/>
                  <a:gd name="connsiteY0" fmla="*/ 3983288 h 3983288"/>
                  <a:gd name="connsiteX1" fmla="*/ 4326606 w 4457681"/>
                  <a:gd name="connsiteY1" fmla="*/ 0 h 3983288"/>
                  <a:gd name="connsiteX2" fmla="*/ 4365876 w 4457681"/>
                  <a:gd name="connsiteY2" fmla="*/ 290075 h 3983288"/>
                  <a:gd name="connsiteX3" fmla="*/ 4457681 w 4457681"/>
                  <a:gd name="connsiteY3" fmla="*/ 1361030 h 3983288"/>
                  <a:gd name="connsiteX4" fmla="*/ 3794230 w 4457681"/>
                  <a:gd name="connsiteY4" fmla="*/ 1959951 h 3983288"/>
                  <a:gd name="connsiteX5" fmla="*/ 3749600 w 4457681"/>
                  <a:gd name="connsiteY5" fmla="*/ 1731873 h 3983288"/>
                  <a:gd name="connsiteX6" fmla="*/ 0 w 4457681"/>
                  <a:gd name="connsiteY6" fmla="*/ 3983288 h 3983288"/>
                  <a:gd name="connsiteX0" fmla="*/ 0 w 4457681"/>
                  <a:gd name="connsiteY0" fmla="*/ 4383896 h 4383896"/>
                  <a:gd name="connsiteX1" fmla="*/ 4326606 w 4457681"/>
                  <a:gd name="connsiteY1" fmla="*/ 400608 h 4383896"/>
                  <a:gd name="connsiteX2" fmla="*/ 4251615 w 4457681"/>
                  <a:gd name="connsiteY2" fmla="*/ 0 h 4383896"/>
                  <a:gd name="connsiteX3" fmla="*/ 4457681 w 4457681"/>
                  <a:gd name="connsiteY3" fmla="*/ 1761638 h 4383896"/>
                  <a:gd name="connsiteX4" fmla="*/ 3794230 w 4457681"/>
                  <a:gd name="connsiteY4" fmla="*/ 2360559 h 4383896"/>
                  <a:gd name="connsiteX5" fmla="*/ 3749600 w 4457681"/>
                  <a:gd name="connsiteY5" fmla="*/ 2132481 h 4383896"/>
                  <a:gd name="connsiteX6" fmla="*/ 0 w 4457681"/>
                  <a:gd name="connsiteY6" fmla="*/ 4383896 h 4383896"/>
                  <a:gd name="connsiteX0" fmla="*/ 0 w 4457681"/>
                  <a:gd name="connsiteY0" fmla="*/ 4383896 h 4383896"/>
                  <a:gd name="connsiteX1" fmla="*/ 4289028 w 4457681"/>
                  <a:gd name="connsiteY1" fmla="*/ 184570 h 4383896"/>
                  <a:gd name="connsiteX2" fmla="*/ 4251615 w 4457681"/>
                  <a:gd name="connsiteY2" fmla="*/ 0 h 4383896"/>
                  <a:gd name="connsiteX3" fmla="*/ 4457681 w 4457681"/>
                  <a:gd name="connsiteY3" fmla="*/ 1761638 h 4383896"/>
                  <a:gd name="connsiteX4" fmla="*/ 3794230 w 4457681"/>
                  <a:gd name="connsiteY4" fmla="*/ 2360559 h 4383896"/>
                  <a:gd name="connsiteX5" fmla="*/ 3749600 w 4457681"/>
                  <a:gd name="connsiteY5" fmla="*/ 2132481 h 4383896"/>
                  <a:gd name="connsiteX6" fmla="*/ 0 w 4457681"/>
                  <a:gd name="connsiteY6" fmla="*/ 4383896 h 4383896"/>
                  <a:gd name="connsiteX0" fmla="*/ 0 w 4788945"/>
                  <a:gd name="connsiteY0" fmla="*/ 4383896 h 4383896"/>
                  <a:gd name="connsiteX1" fmla="*/ 4289028 w 4788945"/>
                  <a:gd name="connsiteY1" fmla="*/ 184570 h 4383896"/>
                  <a:gd name="connsiteX2" fmla="*/ 4251615 w 4788945"/>
                  <a:gd name="connsiteY2" fmla="*/ 0 h 4383896"/>
                  <a:gd name="connsiteX3" fmla="*/ 4788945 w 4788945"/>
                  <a:gd name="connsiteY3" fmla="*/ 300535 h 4383896"/>
                  <a:gd name="connsiteX4" fmla="*/ 3794230 w 4788945"/>
                  <a:gd name="connsiteY4" fmla="*/ 2360559 h 4383896"/>
                  <a:gd name="connsiteX5" fmla="*/ 3749600 w 4788945"/>
                  <a:gd name="connsiteY5" fmla="*/ 2132481 h 4383896"/>
                  <a:gd name="connsiteX6" fmla="*/ 0 w 4788945"/>
                  <a:gd name="connsiteY6" fmla="*/ 4383896 h 4383896"/>
                  <a:gd name="connsiteX0" fmla="*/ 0 w 4788945"/>
                  <a:gd name="connsiteY0" fmla="*/ 4383896 h 4383896"/>
                  <a:gd name="connsiteX1" fmla="*/ 4289028 w 4788945"/>
                  <a:gd name="connsiteY1" fmla="*/ 184570 h 4383896"/>
                  <a:gd name="connsiteX2" fmla="*/ 4251615 w 4788945"/>
                  <a:gd name="connsiteY2" fmla="*/ 0 h 4383896"/>
                  <a:gd name="connsiteX3" fmla="*/ 4788945 w 4788945"/>
                  <a:gd name="connsiteY3" fmla="*/ 300535 h 4383896"/>
                  <a:gd name="connsiteX4" fmla="*/ 3794230 w 4788945"/>
                  <a:gd name="connsiteY4" fmla="*/ 2360559 h 4383896"/>
                  <a:gd name="connsiteX5" fmla="*/ 4296277 w 4788945"/>
                  <a:gd name="connsiteY5" fmla="*/ 497427 h 4383896"/>
                  <a:gd name="connsiteX6" fmla="*/ 0 w 4788945"/>
                  <a:gd name="connsiteY6" fmla="*/ 4383896 h 4383896"/>
                  <a:gd name="connsiteX0" fmla="*/ 0 w 4788945"/>
                  <a:gd name="connsiteY0" fmla="*/ 4383896 h 4383896"/>
                  <a:gd name="connsiteX1" fmla="*/ 4289028 w 4788945"/>
                  <a:gd name="connsiteY1" fmla="*/ 184570 h 4383896"/>
                  <a:gd name="connsiteX2" fmla="*/ 4251615 w 4788945"/>
                  <a:gd name="connsiteY2" fmla="*/ 0 h 4383896"/>
                  <a:gd name="connsiteX3" fmla="*/ 4788945 w 4788945"/>
                  <a:gd name="connsiteY3" fmla="*/ 300535 h 4383896"/>
                  <a:gd name="connsiteX4" fmla="*/ 4291197 w 4788945"/>
                  <a:gd name="connsiteY4" fmla="*/ 765647 h 4383896"/>
                  <a:gd name="connsiteX5" fmla="*/ 4296277 w 4788945"/>
                  <a:gd name="connsiteY5" fmla="*/ 497427 h 4383896"/>
                  <a:gd name="connsiteX6" fmla="*/ 0 w 4788945"/>
                  <a:gd name="connsiteY6" fmla="*/ 4383896 h 4383896"/>
                  <a:gd name="connsiteX0" fmla="*/ 0 w 5071541"/>
                  <a:gd name="connsiteY0" fmla="*/ 4705181 h 4705181"/>
                  <a:gd name="connsiteX1" fmla="*/ 4571624 w 5071541"/>
                  <a:gd name="connsiteY1" fmla="*/ 184570 h 4705181"/>
                  <a:gd name="connsiteX2" fmla="*/ 4534211 w 5071541"/>
                  <a:gd name="connsiteY2" fmla="*/ 0 h 4705181"/>
                  <a:gd name="connsiteX3" fmla="*/ 5071541 w 5071541"/>
                  <a:gd name="connsiteY3" fmla="*/ 300535 h 4705181"/>
                  <a:gd name="connsiteX4" fmla="*/ 4573793 w 5071541"/>
                  <a:gd name="connsiteY4" fmla="*/ 765647 h 4705181"/>
                  <a:gd name="connsiteX5" fmla="*/ 4578873 w 5071541"/>
                  <a:gd name="connsiteY5" fmla="*/ 497427 h 4705181"/>
                  <a:gd name="connsiteX6" fmla="*/ 0 w 5071541"/>
                  <a:gd name="connsiteY6" fmla="*/ 4705181 h 4705181"/>
                  <a:gd name="connsiteX0" fmla="*/ 0 w 5653789"/>
                  <a:gd name="connsiteY0" fmla="*/ 4809130 h 4809130"/>
                  <a:gd name="connsiteX1" fmla="*/ 4571624 w 5653789"/>
                  <a:gd name="connsiteY1" fmla="*/ 288519 h 4809130"/>
                  <a:gd name="connsiteX2" fmla="*/ 4534211 w 5653789"/>
                  <a:gd name="connsiteY2" fmla="*/ 103949 h 4809130"/>
                  <a:gd name="connsiteX3" fmla="*/ 5653789 w 5653789"/>
                  <a:gd name="connsiteY3" fmla="*/ 0 h 4809130"/>
                  <a:gd name="connsiteX4" fmla="*/ 4573793 w 5653789"/>
                  <a:gd name="connsiteY4" fmla="*/ 869596 h 4809130"/>
                  <a:gd name="connsiteX5" fmla="*/ 4578873 w 5653789"/>
                  <a:gd name="connsiteY5" fmla="*/ 601376 h 4809130"/>
                  <a:gd name="connsiteX6" fmla="*/ 0 w 5653789"/>
                  <a:gd name="connsiteY6" fmla="*/ 4809130 h 4809130"/>
                  <a:gd name="connsiteX0" fmla="*/ 0 w 5653789"/>
                  <a:gd name="connsiteY0" fmla="*/ 4809130 h 4809130"/>
                  <a:gd name="connsiteX1" fmla="*/ 4994271 w 5653789"/>
                  <a:gd name="connsiteY1" fmla="*/ 188125 h 4809130"/>
                  <a:gd name="connsiteX2" fmla="*/ 4534211 w 5653789"/>
                  <a:gd name="connsiteY2" fmla="*/ 103949 h 4809130"/>
                  <a:gd name="connsiteX3" fmla="*/ 5653789 w 5653789"/>
                  <a:gd name="connsiteY3" fmla="*/ 0 h 4809130"/>
                  <a:gd name="connsiteX4" fmla="*/ 4573793 w 5653789"/>
                  <a:gd name="connsiteY4" fmla="*/ 869596 h 4809130"/>
                  <a:gd name="connsiteX5" fmla="*/ 4578873 w 5653789"/>
                  <a:gd name="connsiteY5" fmla="*/ 601376 h 4809130"/>
                  <a:gd name="connsiteX6" fmla="*/ 0 w 5653789"/>
                  <a:gd name="connsiteY6" fmla="*/ 4809130 h 4809130"/>
                  <a:gd name="connsiteX0" fmla="*/ 0 w 5653789"/>
                  <a:gd name="connsiteY0" fmla="*/ 4820620 h 4820620"/>
                  <a:gd name="connsiteX1" fmla="*/ 4994271 w 5653789"/>
                  <a:gd name="connsiteY1" fmla="*/ 199615 h 4820620"/>
                  <a:gd name="connsiteX2" fmla="*/ 4900907 w 5653789"/>
                  <a:gd name="connsiteY2" fmla="*/ 0 h 4820620"/>
                  <a:gd name="connsiteX3" fmla="*/ 5653789 w 5653789"/>
                  <a:gd name="connsiteY3" fmla="*/ 11490 h 4820620"/>
                  <a:gd name="connsiteX4" fmla="*/ 4573793 w 5653789"/>
                  <a:gd name="connsiteY4" fmla="*/ 881086 h 4820620"/>
                  <a:gd name="connsiteX5" fmla="*/ 4578873 w 5653789"/>
                  <a:gd name="connsiteY5" fmla="*/ 612866 h 4820620"/>
                  <a:gd name="connsiteX6" fmla="*/ 0 w 5653789"/>
                  <a:gd name="connsiteY6" fmla="*/ 4820620 h 4820620"/>
                  <a:gd name="connsiteX0" fmla="*/ 0 w 5653789"/>
                  <a:gd name="connsiteY0" fmla="*/ 4863814 h 4863814"/>
                  <a:gd name="connsiteX1" fmla="*/ 4994271 w 5653789"/>
                  <a:gd name="connsiteY1" fmla="*/ 242809 h 4863814"/>
                  <a:gd name="connsiteX2" fmla="*/ 5035757 w 5653789"/>
                  <a:gd name="connsiteY2" fmla="*/ 0 h 4863814"/>
                  <a:gd name="connsiteX3" fmla="*/ 5653789 w 5653789"/>
                  <a:gd name="connsiteY3" fmla="*/ 54684 h 4863814"/>
                  <a:gd name="connsiteX4" fmla="*/ 4573793 w 5653789"/>
                  <a:gd name="connsiteY4" fmla="*/ 924280 h 4863814"/>
                  <a:gd name="connsiteX5" fmla="*/ 4578873 w 5653789"/>
                  <a:gd name="connsiteY5" fmla="*/ 656060 h 4863814"/>
                  <a:gd name="connsiteX6" fmla="*/ 0 w 5653789"/>
                  <a:gd name="connsiteY6" fmla="*/ 4863814 h 4863814"/>
                  <a:gd name="connsiteX0" fmla="*/ 0 w 5653789"/>
                  <a:gd name="connsiteY0" fmla="*/ 4863814 h 4863814"/>
                  <a:gd name="connsiteX1" fmla="*/ 4994271 w 5653789"/>
                  <a:gd name="connsiteY1" fmla="*/ 242809 h 4863814"/>
                  <a:gd name="connsiteX2" fmla="*/ 5035757 w 5653789"/>
                  <a:gd name="connsiteY2" fmla="*/ 0 h 4863814"/>
                  <a:gd name="connsiteX3" fmla="*/ 5653789 w 5653789"/>
                  <a:gd name="connsiteY3" fmla="*/ 54684 h 4863814"/>
                  <a:gd name="connsiteX4" fmla="*/ 4573793 w 5653789"/>
                  <a:gd name="connsiteY4" fmla="*/ 924280 h 4863814"/>
                  <a:gd name="connsiteX5" fmla="*/ 4970944 w 5653789"/>
                  <a:gd name="connsiteY5" fmla="*/ 416102 h 4863814"/>
                  <a:gd name="connsiteX6" fmla="*/ 0 w 5653789"/>
                  <a:gd name="connsiteY6" fmla="*/ 4863814 h 4863814"/>
                  <a:gd name="connsiteX0" fmla="*/ 0 w 5653789"/>
                  <a:gd name="connsiteY0" fmla="*/ 4863814 h 4863814"/>
                  <a:gd name="connsiteX1" fmla="*/ 4994271 w 5653789"/>
                  <a:gd name="connsiteY1" fmla="*/ 242809 h 4863814"/>
                  <a:gd name="connsiteX2" fmla="*/ 5035757 w 5653789"/>
                  <a:gd name="connsiteY2" fmla="*/ 0 h 4863814"/>
                  <a:gd name="connsiteX3" fmla="*/ 5653789 w 5653789"/>
                  <a:gd name="connsiteY3" fmla="*/ 54684 h 4863814"/>
                  <a:gd name="connsiteX4" fmla="*/ 4935912 w 5653789"/>
                  <a:gd name="connsiteY4" fmla="*/ 681132 h 4863814"/>
                  <a:gd name="connsiteX5" fmla="*/ 4970944 w 5653789"/>
                  <a:gd name="connsiteY5" fmla="*/ 416102 h 4863814"/>
                  <a:gd name="connsiteX6" fmla="*/ 0 w 5653789"/>
                  <a:gd name="connsiteY6" fmla="*/ 4863814 h 4863814"/>
                  <a:gd name="connsiteX0" fmla="*/ 0 w 5653789"/>
                  <a:gd name="connsiteY0" fmla="*/ 4825196 h 4825196"/>
                  <a:gd name="connsiteX1" fmla="*/ 4994271 w 5653789"/>
                  <a:gd name="connsiteY1" fmla="*/ 204191 h 4825196"/>
                  <a:gd name="connsiteX2" fmla="*/ 5028616 w 5653789"/>
                  <a:gd name="connsiteY2" fmla="*/ 0 h 4825196"/>
                  <a:gd name="connsiteX3" fmla="*/ 5653789 w 5653789"/>
                  <a:gd name="connsiteY3" fmla="*/ 16066 h 4825196"/>
                  <a:gd name="connsiteX4" fmla="*/ 4935912 w 5653789"/>
                  <a:gd name="connsiteY4" fmla="*/ 642514 h 4825196"/>
                  <a:gd name="connsiteX5" fmla="*/ 4970944 w 5653789"/>
                  <a:gd name="connsiteY5" fmla="*/ 377484 h 4825196"/>
                  <a:gd name="connsiteX6" fmla="*/ 0 w 5653789"/>
                  <a:gd name="connsiteY6" fmla="*/ 4825196 h 4825196"/>
                  <a:gd name="connsiteX0" fmla="*/ 0 w 5653789"/>
                  <a:gd name="connsiteY0" fmla="*/ 4825196 h 4825196"/>
                  <a:gd name="connsiteX1" fmla="*/ 5162262 w 5653789"/>
                  <a:gd name="connsiteY1" fmla="*/ 134235 h 4825196"/>
                  <a:gd name="connsiteX2" fmla="*/ 5028616 w 5653789"/>
                  <a:gd name="connsiteY2" fmla="*/ 0 h 4825196"/>
                  <a:gd name="connsiteX3" fmla="*/ 5653789 w 5653789"/>
                  <a:gd name="connsiteY3" fmla="*/ 16066 h 4825196"/>
                  <a:gd name="connsiteX4" fmla="*/ 4935912 w 5653789"/>
                  <a:gd name="connsiteY4" fmla="*/ 642514 h 4825196"/>
                  <a:gd name="connsiteX5" fmla="*/ 4970944 w 5653789"/>
                  <a:gd name="connsiteY5" fmla="*/ 377484 h 4825196"/>
                  <a:gd name="connsiteX6" fmla="*/ 0 w 5653789"/>
                  <a:gd name="connsiteY6" fmla="*/ 4825196 h 4825196"/>
                  <a:gd name="connsiteX0" fmla="*/ 0 w 5653789"/>
                  <a:gd name="connsiteY0" fmla="*/ 4825196 h 4825196"/>
                  <a:gd name="connsiteX1" fmla="*/ 5162262 w 5653789"/>
                  <a:gd name="connsiteY1" fmla="*/ 134235 h 4825196"/>
                  <a:gd name="connsiteX2" fmla="*/ 5028616 w 5653789"/>
                  <a:gd name="connsiteY2" fmla="*/ 0 h 4825196"/>
                  <a:gd name="connsiteX3" fmla="*/ 5653789 w 5653789"/>
                  <a:gd name="connsiteY3" fmla="*/ 16066 h 4825196"/>
                  <a:gd name="connsiteX4" fmla="*/ 4935912 w 5653789"/>
                  <a:gd name="connsiteY4" fmla="*/ 642514 h 4825196"/>
                  <a:gd name="connsiteX5" fmla="*/ 5153980 w 5653789"/>
                  <a:gd name="connsiteY5" fmla="*/ 251576 h 4825196"/>
                  <a:gd name="connsiteX6" fmla="*/ 0 w 5653789"/>
                  <a:gd name="connsiteY6" fmla="*/ 4825196 h 4825196"/>
                  <a:gd name="connsiteX0" fmla="*/ 0 w 5653789"/>
                  <a:gd name="connsiteY0" fmla="*/ 4825196 h 4825196"/>
                  <a:gd name="connsiteX1" fmla="*/ 5162262 w 5653789"/>
                  <a:gd name="connsiteY1" fmla="*/ 134235 h 4825196"/>
                  <a:gd name="connsiteX2" fmla="*/ 5028616 w 5653789"/>
                  <a:gd name="connsiteY2" fmla="*/ 0 h 4825196"/>
                  <a:gd name="connsiteX3" fmla="*/ 5653789 w 5653789"/>
                  <a:gd name="connsiteY3" fmla="*/ 16066 h 4825196"/>
                  <a:gd name="connsiteX4" fmla="*/ 5122900 w 5653789"/>
                  <a:gd name="connsiteY4" fmla="*/ 507940 h 4825196"/>
                  <a:gd name="connsiteX5" fmla="*/ 5153980 w 5653789"/>
                  <a:gd name="connsiteY5" fmla="*/ 251576 h 4825196"/>
                  <a:gd name="connsiteX6" fmla="*/ 0 w 5653789"/>
                  <a:gd name="connsiteY6" fmla="*/ 4825196 h 4825196"/>
                  <a:gd name="connsiteX0" fmla="*/ 0 w 5653789"/>
                  <a:gd name="connsiteY0" fmla="*/ 4857297 h 4857297"/>
                  <a:gd name="connsiteX1" fmla="*/ 5162262 w 5653789"/>
                  <a:gd name="connsiteY1" fmla="*/ 166336 h 4857297"/>
                  <a:gd name="connsiteX2" fmla="*/ 5210751 w 5653789"/>
                  <a:gd name="connsiteY2" fmla="*/ 0 h 4857297"/>
                  <a:gd name="connsiteX3" fmla="*/ 5653789 w 5653789"/>
                  <a:gd name="connsiteY3" fmla="*/ 48167 h 4857297"/>
                  <a:gd name="connsiteX4" fmla="*/ 5122900 w 5653789"/>
                  <a:gd name="connsiteY4" fmla="*/ 540041 h 4857297"/>
                  <a:gd name="connsiteX5" fmla="*/ 5153980 w 5653789"/>
                  <a:gd name="connsiteY5" fmla="*/ 283677 h 4857297"/>
                  <a:gd name="connsiteX6" fmla="*/ 0 w 5653789"/>
                  <a:gd name="connsiteY6" fmla="*/ 4857297 h 4857297"/>
                  <a:gd name="connsiteX0" fmla="*/ 0 w 5653789"/>
                  <a:gd name="connsiteY0" fmla="*/ 4857297 h 4857297"/>
                  <a:gd name="connsiteX1" fmla="*/ 5162262 w 5653789"/>
                  <a:gd name="connsiteY1" fmla="*/ 166336 h 4857297"/>
                  <a:gd name="connsiteX2" fmla="*/ 5210751 w 5653789"/>
                  <a:gd name="connsiteY2" fmla="*/ 0 h 4857297"/>
                  <a:gd name="connsiteX3" fmla="*/ 5653789 w 5653789"/>
                  <a:gd name="connsiteY3" fmla="*/ 48167 h 4857297"/>
                  <a:gd name="connsiteX4" fmla="*/ 5122900 w 5653789"/>
                  <a:gd name="connsiteY4" fmla="*/ 540041 h 4857297"/>
                  <a:gd name="connsiteX5" fmla="*/ 5149127 w 5653789"/>
                  <a:gd name="connsiteY5" fmla="*/ 386149 h 4857297"/>
                  <a:gd name="connsiteX6" fmla="*/ 0 w 5653789"/>
                  <a:gd name="connsiteY6" fmla="*/ 4857297 h 4857297"/>
                  <a:gd name="connsiteX0" fmla="*/ 0 w 5653789"/>
                  <a:gd name="connsiteY0" fmla="*/ 4857297 h 4857297"/>
                  <a:gd name="connsiteX1" fmla="*/ 5199354 w 5653789"/>
                  <a:gd name="connsiteY1" fmla="*/ 130908 h 4857297"/>
                  <a:gd name="connsiteX2" fmla="*/ 5210751 w 5653789"/>
                  <a:gd name="connsiteY2" fmla="*/ 0 h 4857297"/>
                  <a:gd name="connsiteX3" fmla="*/ 5653789 w 5653789"/>
                  <a:gd name="connsiteY3" fmla="*/ 48167 h 4857297"/>
                  <a:gd name="connsiteX4" fmla="*/ 5122900 w 5653789"/>
                  <a:gd name="connsiteY4" fmla="*/ 540041 h 4857297"/>
                  <a:gd name="connsiteX5" fmla="*/ 5149127 w 5653789"/>
                  <a:gd name="connsiteY5" fmla="*/ 386149 h 4857297"/>
                  <a:gd name="connsiteX6" fmla="*/ 0 w 5653789"/>
                  <a:gd name="connsiteY6" fmla="*/ 4857297 h 4857297"/>
                  <a:gd name="connsiteX0" fmla="*/ 0 w 5653789"/>
                  <a:gd name="connsiteY0" fmla="*/ 4857297 h 4857297"/>
                  <a:gd name="connsiteX1" fmla="*/ 5178069 w 5653789"/>
                  <a:gd name="connsiteY1" fmla="*/ 131671 h 4857297"/>
                  <a:gd name="connsiteX2" fmla="*/ 5210751 w 5653789"/>
                  <a:gd name="connsiteY2" fmla="*/ 0 h 4857297"/>
                  <a:gd name="connsiteX3" fmla="*/ 5653789 w 5653789"/>
                  <a:gd name="connsiteY3" fmla="*/ 48167 h 4857297"/>
                  <a:gd name="connsiteX4" fmla="*/ 5122900 w 5653789"/>
                  <a:gd name="connsiteY4" fmla="*/ 540041 h 4857297"/>
                  <a:gd name="connsiteX5" fmla="*/ 5149127 w 5653789"/>
                  <a:gd name="connsiteY5" fmla="*/ 386149 h 4857297"/>
                  <a:gd name="connsiteX6" fmla="*/ 0 w 5653789"/>
                  <a:gd name="connsiteY6" fmla="*/ 4857297 h 4857297"/>
                  <a:gd name="connsiteX0" fmla="*/ 0 w 5653789"/>
                  <a:gd name="connsiteY0" fmla="*/ 4917962 h 4917962"/>
                  <a:gd name="connsiteX1" fmla="*/ 5178069 w 5653789"/>
                  <a:gd name="connsiteY1" fmla="*/ 192336 h 4917962"/>
                  <a:gd name="connsiteX2" fmla="*/ 5238414 w 5653789"/>
                  <a:gd name="connsiteY2" fmla="*/ 0 h 4917962"/>
                  <a:gd name="connsiteX3" fmla="*/ 5653789 w 5653789"/>
                  <a:gd name="connsiteY3" fmla="*/ 108832 h 4917962"/>
                  <a:gd name="connsiteX4" fmla="*/ 5122900 w 5653789"/>
                  <a:gd name="connsiteY4" fmla="*/ 600706 h 4917962"/>
                  <a:gd name="connsiteX5" fmla="*/ 5149127 w 5653789"/>
                  <a:gd name="connsiteY5" fmla="*/ 446814 h 4917962"/>
                  <a:gd name="connsiteX6" fmla="*/ 0 w 5653789"/>
                  <a:gd name="connsiteY6" fmla="*/ 4917962 h 4917962"/>
                  <a:gd name="connsiteX0" fmla="*/ 0 w 6039620"/>
                  <a:gd name="connsiteY0" fmla="*/ 5213108 h 5213108"/>
                  <a:gd name="connsiteX1" fmla="*/ 5563900 w 6039620"/>
                  <a:gd name="connsiteY1" fmla="*/ 192336 h 5213108"/>
                  <a:gd name="connsiteX2" fmla="*/ 5624245 w 6039620"/>
                  <a:gd name="connsiteY2" fmla="*/ 0 h 5213108"/>
                  <a:gd name="connsiteX3" fmla="*/ 6039620 w 6039620"/>
                  <a:gd name="connsiteY3" fmla="*/ 108832 h 5213108"/>
                  <a:gd name="connsiteX4" fmla="*/ 5508731 w 6039620"/>
                  <a:gd name="connsiteY4" fmla="*/ 600706 h 5213108"/>
                  <a:gd name="connsiteX5" fmla="*/ 5534958 w 6039620"/>
                  <a:gd name="connsiteY5" fmla="*/ 446814 h 5213108"/>
                  <a:gd name="connsiteX6" fmla="*/ 0 w 6039620"/>
                  <a:gd name="connsiteY6" fmla="*/ 5213108 h 5213108"/>
                  <a:gd name="connsiteX0" fmla="*/ 0 w 6039620"/>
                  <a:gd name="connsiteY0" fmla="*/ 5213108 h 5213108"/>
                  <a:gd name="connsiteX1" fmla="*/ 5563900 w 6039620"/>
                  <a:gd name="connsiteY1" fmla="*/ 192336 h 5213108"/>
                  <a:gd name="connsiteX2" fmla="*/ 5624245 w 6039620"/>
                  <a:gd name="connsiteY2" fmla="*/ 0 h 5213108"/>
                  <a:gd name="connsiteX3" fmla="*/ 6039620 w 6039620"/>
                  <a:gd name="connsiteY3" fmla="*/ 108832 h 5213108"/>
                  <a:gd name="connsiteX4" fmla="*/ 5508731 w 6039620"/>
                  <a:gd name="connsiteY4" fmla="*/ 600706 h 5213108"/>
                  <a:gd name="connsiteX5" fmla="*/ 5534958 w 6039620"/>
                  <a:gd name="connsiteY5" fmla="*/ 446814 h 5213108"/>
                  <a:gd name="connsiteX6" fmla="*/ 0 w 6039620"/>
                  <a:gd name="connsiteY6" fmla="*/ 5213108 h 5213108"/>
                  <a:gd name="connsiteX0" fmla="*/ 0 w 6039620"/>
                  <a:gd name="connsiteY0" fmla="*/ 5213108 h 5213108"/>
                  <a:gd name="connsiteX1" fmla="*/ 5563900 w 6039620"/>
                  <a:gd name="connsiteY1" fmla="*/ 192336 h 5213108"/>
                  <a:gd name="connsiteX2" fmla="*/ 5624245 w 6039620"/>
                  <a:gd name="connsiteY2" fmla="*/ 0 h 5213108"/>
                  <a:gd name="connsiteX3" fmla="*/ 6039620 w 6039620"/>
                  <a:gd name="connsiteY3" fmla="*/ 108832 h 5213108"/>
                  <a:gd name="connsiteX4" fmla="*/ 5508731 w 6039620"/>
                  <a:gd name="connsiteY4" fmla="*/ 600706 h 5213108"/>
                  <a:gd name="connsiteX5" fmla="*/ 5534958 w 6039620"/>
                  <a:gd name="connsiteY5" fmla="*/ 446814 h 5213108"/>
                  <a:gd name="connsiteX6" fmla="*/ 0 w 6039620"/>
                  <a:gd name="connsiteY6" fmla="*/ 5213108 h 5213108"/>
                  <a:gd name="connsiteX0" fmla="*/ 0 w 5777408"/>
                  <a:gd name="connsiteY0" fmla="*/ 4798780 h 4798780"/>
                  <a:gd name="connsiteX1" fmla="*/ 5301688 w 5777408"/>
                  <a:gd name="connsiteY1" fmla="*/ 192336 h 4798780"/>
                  <a:gd name="connsiteX2" fmla="*/ 5362033 w 5777408"/>
                  <a:gd name="connsiteY2" fmla="*/ 0 h 4798780"/>
                  <a:gd name="connsiteX3" fmla="*/ 5777408 w 5777408"/>
                  <a:gd name="connsiteY3" fmla="*/ 108832 h 4798780"/>
                  <a:gd name="connsiteX4" fmla="*/ 5246519 w 5777408"/>
                  <a:gd name="connsiteY4" fmla="*/ 600706 h 4798780"/>
                  <a:gd name="connsiteX5" fmla="*/ 5272746 w 5777408"/>
                  <a:gd name="connsiteY5" fmla="*/ 446814 h 4798780"/>
                  <a:gd name="connsiteX6" fmla="*/ 0 w 5777408"/>
                  <a:gd name="connsiteY6" fmla="*/ 4798780 h 4798780"/>
                  <a:gd name="connsiteX0" fmla="*/ 1 w 4407015"/>
                  <a:gd name="connsiteY0" fmla="*/ 4994534 h 4994534"/>
                  <a:gd name="connsiteX1" fmla="*/ 3931295 w 4407015"/>
                  <a:gd name="connsiteY1" fmla="*/ 192336 h 4994534"/>
                  <a:gd name="connsiteX2" fmla="*/ 3991640 w 4407015"/>
                  <a:gd name="connsiteY2" fmla="*/ 0 h 4994534"/>
                  <a:gd name="connsiteX3" fmla="*/ 4407015 w 4407015"/>
                  <a:gd name="connsiteY3" fmla="*/ 108832 h 4994534"/>
                  <a:gd name="connsiteX4" fmla="*/ 3876126 w 4407015"/>
                  <a:gd name="connsiteY4" fmla="*/ 600706 h 4994534"/>
                  <a:gd name="connsiteX5" fmla="*/ 3902353 w 4407015"/>
                  <a:gd name="connsiteY5" fmla="*/ 446814 h 4994534"/>
                  <a:gd name="connsiteX6" fmla="*/ 1 w 4407015"/>
                  <a:gd name="connsiteY6" fmla="*/ 4994534 h 4994534"/>
                  <a:gd name="connsiteX0" fmla="*/ 0 w 3509124"/>
                  <a:gd name="connsiteY0" fmla="*/ 5040680 h 5040681"/>
                  <a:gd name="connsiteX1" fmla="*/ 3033404 w 3509124"/>
                  <a:gd name="connsiteY1" fmla="*/ 192336 h 5040681"/>
                  <a:gd name="connsiteX2" fmla="*/ 3093749 w 3509124"/>
                  <a:gd name="connsiteY2" fmla="*/ 0 h 5040681"/>
                  <a:gd name="connsiteX3" fmla="*/ 3509124 w 3509124"/>
                  <a:gd name="connsiteY3" fmla="*/ 108832 h 5040681"/>
                  <a:gd name="connsiteX4" fmla="*/ 2978235 w 3509124"/>
                  <a:gd name="connsiteY4" fmla="*/ 600706 h 5040681"/>
                  <a:gd name="connsiteX5" fmla="*/ 3004462 w 3509124"/>
                  <a:gd name="connsiteY5" fmla="*/ 446814 h 5040681"/>
                  <a:gd name="connsiteX6" fmla="*/ 0 w 3509124"/>
                  <a:gd name="connsiteY6" fmla="*/ 5040680 h 5040681"/>
                  <a:gd name="connsiteX0" fmla="*/ 0 w 3509124"/>
                  <a:gd name="connsiteY0" fmla="*/ 5040680 h 5040680"/>
                  <a:gd name="connsiteX1" fmla="*/ 3033404 w 3509124"/>
                  <a:gd name="connsiteY1" fmla="*/ 192336 h 5040680"/>
                  <a:gd name="connsiteX2" fmla="*/ 3093749 w 3509124"/>
                  <a:gd name="connsiteY2" fmla="*/ 0 h 5040680"/>
                  <a:gd name="connsiteX3" fmla="*/ 3509124 w 3509124"/>
                  <a:gd name="connsiteY3" fmla="*/ 108832 h 5040680"/>
                  <a:gd name="connsiteX4" fmla="*/ 2978235 w 3509124"/>
                  <a:gd name="connsiteY4" fmla="*/ 600706 h 5040680"/>
                  <a:gd name="connsiteX5" fmla="*/ 3004462 w 3509124"/>
                  <a:gd name="connsiteY5" fmla="*/ 446814 h 5040680"/>
                  <a:gd name="connsiteX6" fmla="*/ 0 w 3509124"/>
                  <a:gd name="connsiteY6" fmla="*/ 5040680 h 5040680"/>
                  <a:gd name="connsiteX0" fmla="*/ 0 w 3509124"/>
                  <a:gd name="connsiteY0" fmla="*/ 5040680 h 5040680"/>
                  <a:gd name="connsiteX1" fmla="*/ 3033404 w 3509124"/>
                  <a:gd name="connsiteY1" fmla="*/ 192336 h 5040680"/>
                  <a:gd name="connsiteX2" fmla="*/ 3093749 w 3509124"/>
                  <a:gd name="connsiteY2" fmla="*/ 0 h 5040680"/>
                  <a:gd name="connsiteX3" fmla="*/ 3509124 w 3509124"/>
                  <a:gd name="connsiteY3" fmla="*/ 108832 h 5040680"/>
                  <a:gd name="connsiteX4" fmla="*/ 2978235 w 3509124"/>
                  <a:gd name="connsiteY4" fmla="*/ 600706 h 5040680"/>
                  <a:gd name="connsiteX5" fmla="*/ 3004462 w 3509124"/>
                  <a:gd name="connsiteY5" fmla="*/ 446814 h 5040680"/>
                  <a:gd name="connsiteX6" fmla="*/ 0 w 3509124"/>
                  <a:gd name="connsiteY6" fmla="*/ 5040680 h 504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124" h="5040680">
                    <a:moveTo>
                      <a:pt x="0" y="5040680"/>
                    </a:moveTo>
                    <a:cubicBezTo>
                      <a:pt x="116084" y="3647739"/>
                      <a:pt x="1387841" y="663907"/>
                      <a:pt x="3033404" y="192336"/>
                    </a:cubicBezTo>
                    <a:lnTo>
                      <a:pt x="3093749" y="0"/>
                    </a:lnTo>
                    <a:lnTo>
                      <a:pt x="3509124" y="108832"/>
                    </a:lnTo>
                    <a:cubicBezTo>
                      <a:pt x="3196481" y="365410"/>
                      <a:pt x="3199385" y="401066"/>
                      <a:pt x="2978235" y="600706"/>
                    </a:cubicBezTo>
                    <a:cubicBezTo>
                      <a:pt x="2979928" y="511299"/>
                      <a:pt x="3002769" y="536221"/>
                      <a:pt x="3004462" y="446814"/>
                    </a:cubicBezTo>
                    <a:cubicBezTo>
                      <a:pt x="1567479" y="635443"/>
                      <a:pt x="401501" y="3508090"/>
                      <a:pt x="0" y="5040680"/>
                    </a:cubicBezTo>
                    <a:close/>
                  </a:path>
                </a:pathLst>
              </a:custGeom>
              <a:solidFill>
                <a:srgbClr val="C00000"/>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Freeform 34"/>
              <p:cNvSpPr/>
              <p:nvPr/>
            </p:nvSpPr>
            <p:spPr>
              <a:xfrm>
                <a:off x="3652181" y="719666"/>
                <a:ext cx="2205397" cy="866986"/>
              </a:xfrm>
              <a:custGeom>
                <a:avLst/>
                <a:gdLst>
                  <a:gd name="connsiteX0" fmla="*/ 0 w 2205397"/>
                  <a:gd name="connsiteY0" fmla="*/ 0 h 866986"/>
                  <a:gd name="connsiteX1" fmla="*/ 2205397 w 2205397"/>
                  <a:gd name="connsiteY1" fmla="*/ 0 h 866986"/>
                  <a:gd name="connsiteX2" fmla="*/ 2205397 w 2205397"/>
                  <a:gd name="connsiteY2" fmla="*/ 866986 h 866986"/>
                  <a:gd name="connsiteX3" fmla="*/ 0 w 2205397"/>
                  <a:gd name="connsiteY3" fmla="*/ 866986 h 866986"/>
                  <a:gd name="connsiteX4" fmla="*/ 0 w 2205397"/>
                  <a:gd name="connsiteY4" fmla="*/ 0 h 86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397" h="866986">
                    <a:moveTo>
                      <a:pt x="0" y="0"/>
                    </a:moveTo>
                    <a:lnTo>
                      <a:pt x="2205397" y="0"/>
                    </a:lnTo>
                    <a:lnTo>
                      <a:pt x="2205397" y="866986"/>
                    </a:lnTo>
                    <a:lnTo>
                      <a:pt x="0" y="866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040" tIns="66040" rIns="66040" bIns="66040" numCol="1" spcCol="1270" anchor="b" anchorCtr="0">
                <a:noAutofit/>
              </a:bodyPr>
              <a:lstStyle/>
              <a:p>
                <a:pPr lvl="0" algn="ctr" defTabSz="2311400">
                  <a:lnSpc>
                    <a:spcPct val="90000"/>
                  </a:lnSpc>
                  <a:spcBef>
                    <a:spcPct val="0"/>
                  </a:spcBef>
                  <a:spcAft>
                    <a:spcPct val="35000"/>
                  </a:spcAft>
                </a:pPr>
                <a:endParaRPr lang="en-US" sz="5200" kern="1200"/>
              </a:p>
            </p:txBody>
          </p:sp>
        </p:grpSp>
        <p:grpSp>
          <p:nvGrpSpPr>
            <p:cNvPr id="41" name="Group 40"/>
            <p:cNvGrpSpPr/>
            <p:nvPr/>
          </p:nvGrpSpPr>
          <p:grpSpPr>
            <a:xfrm flipH="1">
              <a:off x="2785922" y="787981"/>
              <a:ext cx="4019797" cy="4581367"/>
              <a:chOff x="3652181" y="719666"/>
              <a:chExt cx="4019797" cy="4581367"/>
            </a:xfrm>
          </p:grpSpPr>
          <p:sp>
            <p:nvSpPr>
              <p:cNvPr id="42" name="Shape 41"/>
              <p:cNvSpPr/>
              <p:nvPr/>
            </p:nvSpPr>
            <p:spPr>
              <a:xfrm rot="4396374">
                <a:off x="5104428" y="2733482"/>
                <a:ext cx="4458786" cy="676315"/>
              </a:xfrm>
              <a:custGeom>
                <a:avLst/>
                <a:gdLst>
                  <a:gd name="connsiteX0" fmla="*/ 0 w 4677714"/>
                  <a:gd name="connsiteY0" fmla="*/ 3262122 h 3262122"/>
                  <a:gd name="connsiteX1" fmla="*/ 3654386 w 4677714"/>
                  <a:gd name="connsiteY1" fmla="*/ 407765 h 3262122"/>
                  <a:gd name="connsiteX2" fmla="*/ 3608442 w 4677714"/>
                  <a:gd name="connsiteY2" fmla="*/ 0 h 3262122"/>
                  <a:gd name="connsiteX3" fmla="*/ 4677714 w 4677714"/>
                  <a:gd name="connsiteY3" fmla="*/ 510685 h 3262122"/>
                  <a:gd name="connsiteX4" fmla="*/ 3760278 w 4677714"/>
                  <a:gd name="connsiteY4" fmla="*/ 1347583 h 3262122"/>
                  <a:gd name="connsiteX5" fmla="*/ 3714334 w 4677714"/>
                  <a:gd name="connsiteY5" fmla="*/ 939817 h 3262122"/>
                  <a:gd name="connsiteX6" fmla="*/ 0 w 4677714"/>
                  <a:gd name="connsiteY6" fmla="*/ 3262122 h 3262122"/>
                  <a:gd name="connsiteX0" fmla="*/ 0 w 4327710"/>
                  <a:gd name="connsiteY0" fmla="*/ 2064403 h 2064403"/>
                  <a:gd name="connsiteX1" fmla="*/ 3304382 w 4327710"/>
                  <a:gd name="connsiteY1" fmla="*/ 407765 h 2064403"/>
                  <a:gd name="connsiteX2" fmla="*/ 3258438 w 4327710"/>
                  <a:gd name="connsiteY2" fmla="*/ 0 h 2064403"/>
                  <a:gd name="connsiteX3" fmla="*/ 4327710 w 4327710"/>
                  <a:gd name="connsiteY3" fmla="*/ 510685 h 2064403"/>
                  <a:gd name="connsiteX4" fmla="*/ 3410274 w 4327710"/>
                  <a:gd name="connsiteY4" fmla="*/ 1347583 h 2064403"/>
                  <a:gd name="connsiteX5" fmla="*/ 3364330 w 4327710"/>
                  <a:gd name="connsiteY5" fmla="*/ 939817 h 2064403"/>
                  <a:gd name="connsiteX6" fmla="*/ 0 w 4327710"/>
                  <a:gd name="connsiteY6" fmla="*/ 2064403 h 2064403"/>
                  <a:gd name="connsiteX0" fmla="*/ 0 w 4327710"/>
                  <a:gd name="connsiteY0" fmla="*/ 2064403 h 2064403"/>
                  <a:gd name="connsiteX1" fmla="*/ 3705797 w 4327710"/>
                  <a:gd name="connsiteY1" fmla="*/ 428944 h 2064403"/>
                  <a:gd name="connsiteX2" fmla="*/ 3258438 w 4327710"/>
                  <a:gd name="connsiteY2" fmla="*/ 0 h 2064403"/>
                  <a:gd name="connsiteX3" fmla="*/ 4327710 w 4327710"/>
                  <a:gd name="connsiteY3" fmla="*/ 510685 h 2064403"/>
                  <a:gd name="connsiteX4" fmla="*/ 3410274 w 4327710"/>
                  <a:gd name="connsiteY4" fmla="*/ 1347583 h 2064403"/>
                  <a:gd name="connsiteX5" fmla="*/ 3364330 w 4327710"/>
                  <a:gd name="connsiteY5" fmla="*/ 939817 h 2064403"/>
                  <a:gd name="connsiteX6" fmla="*/ 0 w 4327710"/>
                  <a:gd name="connsiteY6" fmla="*/ 2064403 h 2064403"/>
                  <a:gd name="connsiteX0" fmla="*/ 0 w 4327710"/>
                  <a:gd name="connsiteY0" fmla="*/ 2064403 h 2064403"/>
                  <a:gd name="connsiteX1" fmla="*/ 3705797 w 4327710"/>
                  <a:gd name="connsiteY1" fmla="*/ 428944 h 2064403"/>
                  <a:gd name="connsiteX2" fmla="*/ 3258438 w 4327710"/>
                  <a:gd name="connsiteY2" fmla="*/ 0 h 2064403"/>
                  <a:gd name="connsiteX3" fmla="*/ 4327710 w 4327710"/>
                  <a:gd name="connsiteY3" fmla="*/ 510685 h 2064403"/>
                  <a:gd name="connsiteX4" fmla="*/ 3410274 w 4327710"/>
                  <a:gd name="connsiteY4" fmla="*/ 1347583 h 2064403"/>
                  <a:gd name="connsiteX5" fmla="*/ 3712008 w 4327710"/>
                  <a:gd name="connsiteY5" fmla="*/ 775767 h 2064403"/>
                  <a:gd name="connsiteX6" fmla="*/ 0 w 4327710"/>
                  <a:gd name="connsiteY6" fmla="*/ 2064403 h 2064403"/>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410274 w 4327710"/>
                  <a:gd name="connsiteY4" fmla="*/ 113115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1511 w 4327710"/>
                  <a:gd name="connsiteY4" fmla="*/ 85669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1511 w 4327710"/>
                  <a:gd name="connsiteY4" fmla="*/ 85669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1511 w 4327710"/>
                  <a:gd name="connsiteY4" fmla="*/ 85669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1511 w 4327710"/>
                  <a:gd name="connsiteY4" fmla="*/ 85669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3355 w 4327710"/>
                  <a:gd name="connsiteY4" fmla="*/ 817467 h 1847976"/>
                  <a:gd name="connsiteX5" fmla="*/ 3712008 w 4327710"/>
                  <a:gd name="connsiteY5" fmla="*/ 559340 h 1847976"/>
                  <a:gd name="connsiteX6" fmla="*/ 0 w 4327710"/>
                  <a:gd name="connsiteY6" fmla="*/ 1847976 h 1847976"/>
                  <a:gd name="connsiteX0" fmla="*/ 0 w 4189935"/>
                  <a:gd name="connsiteY0" fmla="*/ 1847976 h 1847976"/>
                  <a:gd name="connsiteX1" fmla="*/ 3705797 w 4189935"/>
                  <a:gd name="connsiteY1" fmla="*/ 212517 h 1847976"/>
                  <a:gd name="connsiteX2" fmla="*/ 3680741 w 4189935"/>
                  <a:gd name="connsiteY2" fmla="*/ 0 h 1847976"/>
                  <a:gd name="connsiteX3" fmla="*/ 4189935 w 4189935"/>
                  <a:gd name="connsiteY3" fmla="*/ 322473 h 1847976"/>
                  <a:gd name="connsiteX4" fmla="*/ 3723355 w 4189935"/>
                  <a:gd name="connsiteY4" fmla="*/ 817467 h 1847976"/>
                  <a:gd name="connsiteX5" fmla="*/ 3712008 w 4189935"/>
                  <a:gd name="connsiteY5" fmla="*/ 559340 h 1847976"/>
                  <a:gd name="connsiteX6" fmla="*/ 0 w 4189935"/>
                  <a:gd name="connsiteY6" fmla="*/ 1847976 h 1847976"/>
                  <a:gd name="connsiteX0" fmla="*/ 0 w 4189935"/>
                  <a:gd name="connsiteY0" fmla="*/ 1868961 h 1868961"/>
                  <a:gd name="connsiteX1" fmla="*/ 3705797 w 4189935"/>
                  <a:gd name="connsiteY1" fmla="*/ 233502 h 1868961"/>
                  <a:gd name="connsiteX2" fmla="*/ 3677102 w 4189935"/>
                  <a:gd name="connsiteY2" fmla="*/ 0 h 1868961"/>
                  <a:gd name="connsiteX3" fmla="*/ 4189935 w 4189935"/>
                  <a:gd name="connsiteY3" fmla="*/ 343458 h 1868961"/>
                  <a:gd name="connsiteX4" fmla="*/ 3723355 w 4189935"/>
                  <a:gd name="connsiteY4" fmla="*/ 838452 h 1868961"/>
                  <a:gd name="connsiteX5" fmla="*/ 3712008 w 4189935"/>
                  <a:gd name="connsiteY5" fmla="*/ 580325 h 1868961"/>
                  <a:gd name="connsiteX6" fmla="*/ 0 w 4189935"/>
                  <a:gd name="connsiteY6" fmla="*/ 1868961 h 1868961"/>
                  <a:gd name="connsiteX0" fmla="*/ 0 w 4189935"/>
                  <a:gd name="connsiteY0" fmla="*/ 1868961 h 1868961"/>
                  <a:gd name="connsiteX1" fmla="*/ 3705797 w 4189935"/>
                  <a:gd name="connsiteY1" fmla="*/ 233502 h 1868961"/>
                  <a:gd name="connsiteX2" fmla="*/ 3677102 w 4189935"/>
                  <a:gd name="connsiteY2" fmla="*/ 0 h 1868961"/>
                  <a:gd name="connsiteX3" fmla="*/ 4189935 w 4189935"/>
                  <a:gd name="connsiteY3" fmla="*/ 343458 h 1868961"/>
                  <a:gd name="connsiteX4" fmla="*/ 3723355 w 4189935"/>
                  <a:gd name="connsiteY4" fmla="*/ 838452 h 1868961"/>
                  <a:gd name="connsiteX5" fmla="*/ 3727559 w 4189935"/>
                  <a:gd name="connsiteY5" fmla="*/ 495486 h 1868961"/>
                  <a:gd name="connsiteX6" fmla="*/ 0 w 4189935"/>
                  <a:gd name="connsiteY6" fmla="*/ 1868961 h 1868961"/>
                  <a:gd name="connsiteX0" fmla="*/ 0 w 4189935"/>
                  <a:gd name="connsiteY0" fmla="*/ 1868961 h 1868961"/>
                  <a:gd name="connsiteX1" fmla="*/ 3724040 w 4189935"/>
                  <a:gd name="connsiteY1" fmla="*/ 238985 h 1868961"/>
                  <a:gd name="connsiteX2" fmla="*/ 3677102 w 4189935"/>
                  <a:gd name="connsiteY2" fmla="*/ 0 h 1868961"/>
                  <a:gd name="connsiteX3" fmla="*/ 4189935 w 4189935"/>
                  <a:gd name="connsiteY3" fmla="*/ 343458 h 1868961"/>
                  <a:gd name="connsiteX4" fmla="*/ 3723355 w 4189935"/>
                  <a:gd name="connsiteY4" fmla="*/ 838452 h 1868961"/>
                  <a:gd name="connsiteX5" fmla="*/ 3727559 w 4189935"/>
                  <a:gd name="connsiteY5" fmla="*/ 495486 h 1868961"/>
                  <a:gd name="connsiteX6" fmla="*/ 0 w 4189935"/>
                  <a:gd name="connsiteY6" fmla="*/ 1868961 h 1868961"/>
                  <a:gd name="connsiteX0" fmla="*/ 0 w 4189935"/>
                  <a:gd name="connsiteY0" fmla="*/ 1868961 h 1868961"/>
                  <a:gd name="connsiteX1" fmla="*/ 3724040 w 4189935"/>
                  <a:gd name="connsiteY1" fmla="*/ 238985 h 1868961"/>
                  <a:gd name="connsiteX2" fmla="*/ 3677102 w 4189935"/>
                  <a:gd name="connsiteY2" fmla="*/ 0 h 1868961"/>
                  <a:gd name="connsiteX3" fmla="*/ 4189935 w 4189935"/>
                  <a:gd name="connsiteY3" fmla="*/ 343458 h 1868961"/>
                  <a:gd name="connsiteX4" fmla="*/ 3742545 w 4189935"/>
                  <a:gd name="connsiteY4" fmla="*/ 774598 h 1868961"/>
                  <a:gd name="connsiteX5" fmla="*/ 3727559 w 4189935"/>
                  <a:gd name="connsiteY5" fmla="*/ 495486 h 1868961"/>
                  <a:gd name="connsiteX6" fmla="*/ 0 w 4189935"/>
                  <a:gd name="connsiteY6" fmla="*/ 1868961 h 1868961"/>
                  <a:gd name="connsiteX0" fmla="*/ 0 w 4189935"/>
                  <a:gd name="connsiteY0" fmla="*/ 1812385 h 1812385"/>
                  <a:gd name="connsiteX1" fmla="*/ 3724040 w 4189935"/>
                  <a:gd name="connsiteY1" fmla="*/ 182409 h 1812385"/>
                  <a:gd name="connsiteX2" fmla="*/ 3699882 w 4189935"/>
                  <a:gd name="connsiteY2" fmla="*/ 0 h 1812385"/>
                  <a:gd name="connsiteX3" fmla="*/ 4189935 w 4189935"/>
                  <a:gd name="connsiteY3" fmla="*/ 286882 h 1812385"/>
                  <a:gd name="connsiteX4" fmla="*/ 3742545 w 4189935"/>
                  <a:gd name="connsiteY4" fmla="*/ 718022 h 1812385"/>
                  <a:gd name="connsiteX5" fmla="*/ 3727559 w 4189935"/>
                  <a:gd name="connsiteY5" fmla="*/ 438910 h 1812385"/>
                  <a:gd name="connsiteX6" fmla="*/ 0 w 4189935"/>
                  <a:gd name="connsiteY6" fmla="*/ 1812385 h 1812385"/>
                  <a:gd name="connsiteX0" fmla="*/ 0 w 4189935"/>
                  <a:gd name="connsiteY0" fmla="*/ 1812385 h 1812385"/>
                  <a:gd name="connsiteX1" fmla="*/ 3724040 w 4189935"/>
                  <a:gd name="connsiteY1" fmla="*/ 182409 h 1812385"/>
                  <a:gd name="connsiteX2" fmla="*/ 3699882 w 4189935"/>
                  <a:gd name="connsiteY2" fmla="*/ 0 h 1812385"/>
                  <a:gd name="connsiteX3" fmla="*/ 4189935 w 4189935"/>
                  <a:gd name="connsiteY3" fmla="*/ 286882 h 1812385"/>
                  <a:gd name="connsiteX4" fmla="*/ 3734370 w 4189935"/>
                  <a:gd name="connsiteY4" fmla="*/ 645944 h 1812385"/>
                  <a:gd name="connsiteX5" fmla="*/ 3727559 w 4189935"/>
                  <a:gd name="connsiteY5" fmla="*/ 438910 h 1812385"/>
                  <a:gd name="connsiteX6" fmla="*/ 0 w 4189935"/>
                  <a:gd name="connsiteY6" fmla="*/ 1812385 h 1812385"/>
                  <a:gd name="connsiteX0" fmla="*/ 0 w 4240179"/>
                  <a:gd name="connsiteY0" fmla="*/ 1946473 h 1946473"/>
                  <a:gd name="connsiteX1" fmla="*/ 3774284 w 4240179"/>
                  <a:gd name="connsiteY1" fmla="*/ 182409 h 1946473"/>
                  <a:gd name="connsiteX2" fmla="*/ 3750126 w 4240179"/>
                  <a:gd name="connsiteY2" fmla="*/ 0 h 1946473"/>
                  <a:gd name="connsiteX3" fmla="*/ 4240179 w 4240179"/>
                  <a:gd name="connsiteY3" fmla="*/ 286882 h 1946473"/>
                  <a:gd name="connsiteX4" fmla="*/ 3784614 w 4240179"/>
                  <a:gd name="connsiteY4" fmla="*/ 645944 h 1946473"/>
                  <a:gd name="connsiteX5" fmla="*/ 3777803 w 4240179"/>
                  <a:gd name="connsiteY5" fmla="*/ 438910 h 1946473"/>
                  <a:gd name="connsiteX6" fmla="*/ 0 w 4240179"/>
                  <a:gd name="connsiteY6" fmla="*/ 1946473 h 1946473"/>
                  <a:gd name="connsiteX0" fmla="*/ 0 w 4240179"/>
                  <a:gd name="connsiteY0" fmla="*/ 1946473 h 1946473"/>
                  <a:gd name="connsiteX1" fmla="*/ 3774284 w 4240179"/>
                  <a:gd name="connsiteY1" fmla="*/ 182409 h 1946473"/>
                  <a:gd name="connsiteX2" fmla="*/ 3750126 w 4240179"/>
                  <a:gd name="connsiteY2" fmla="*/ 0 h 1946473"/>
                  <a:gd name="connsiteX3" fmla="*/ 4240179 w 4240179"/>
                  <a:gd name="connsiteY3" fmla="*/ 286882 h 1946473"/>
                  <a:gd name="connsiteX4" fmla="*/ 3784614 w 4240179"/>
                  <a:gd name="connsiteY4" fmla="*/ 645944 h 1946473"/>
                  <a:gd name="connsiteX5" fmla="*/ 3777803 w 4240179"/>
                  <a:gd name="connsiteY5" fmla="*/ 438910 h 1946473"/>
                  <a:gd name="connsiteX6" fmla="*/ 0 w 4240179"/>
                  <a:gd name="connsiteY6" fmla="*/ 1946473 h 1946473"/>
                  <a:gd name="connsiteX0" fmla="*/ 0 w 4240179"/>
                  <a:gd name="connsiteY0" fmla="*/ 1946473 h 1946473"/>
                  <a:gd name="connsiteX1" fmla="*/ 3774284 w 4240179"/>
                  <a:gd name="connsiteY1" fmla="*/ 182409 h 1946473"/>
                  <a:gd name="connsiteX2" fmla="*/ 3750126 w 4240179"/>
                  <a:gd name="connsiteY2" fmla="*/ 0 h 1946473"/>
                  <a:gd name="connsiteX3" fmla="*/ 4240179 w 4240179"/>
                  <a:gd name="connsiteY3" fmla="*/ 286882 h 1946473"/>
                  <a:gd name="connsiteX4" fmla="*/ 3784614 w 4240179"/>
                  <a:gd name="connsiteY4" fmla="*/ 645944 h 1946473"/>
                  <a:gd name="connsiteX5" fmla="*/ 3777803 w 4240179"/>
                  <a:gd name="connsiteY5" fmla="*/ 438910 h 1946473"/>
                  <a:gd name="connsiteX6" fmla="*/ 0 w 4240179"/>
                  <a:gd name="connsiteY6" fmla="*/ 1946473 h 194647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3379729"/>
                  <a:gd name="connsiteY0" fmla="*/ 1772637 h 1772637"/>
                  <a:gd name="connsiteX1" fmla="*/ 2913834 w 3379729"/>
                  <a:gd name="connsiteY1" fmla="*/ 182409 h 1772637"/>
                  <a:gd name="connsiteX2" fmla="*/ 2889676 w 3379729"/>
                  <a:gd name="connsiteY2" fmla="*/ 0 h 1772637"/>
                  <a:gd name="connsiteX3" fmla="*/ 3379729 w 3379729"/>
                  <a:gd name="connsiteY3" fmla="*/ 286882 h 1772637"/>
                  <a:gd name="connsiteX4" fmla="*/ 2924164 w 3379729"/>
                  <a:gd name="connsiteY4" fmla="*/ 645944 h 1772637"/>
                  <a:gd name="connsiteX5" fmla="*/ 2917353 w 3379729"/>
                  <a:gd name="connsiteY5" fmla="*/ 438910 h 1772637"/>
                  <a:gd name="connsiteX6" fmla="*/ 0 w 3379729"/>
                  <a:gd name="connsiteY6" fmla="*/ 1772637 h 1772637"/>
                  <a:gd name="connsiteX0" fmla="*/ 0 w 3310087"/>
                  <a:gd name="connsiteY0" fmla="*/ 1471839 h 1471839"/>
                  <a:gd name="connsiteX1" fmla="*/ 2844192 w 3310087"/>
                  <a:gd name="connsiteY1" fmla="*/ 182409 h 1471839"/>
                  <a:gd name="connsiteX2" fmla="*/ 2820034 w 3310087"/>
                  <a:gd name="connsiteY2" fmla="*/ 0 h 1471839"/>
                  <a:gd name="connsiteX3" fmla="*/ 3310087 w 3310087"/>
                  <a:gd name="connsiteY3" fmla="*/ 286882 h 1471839"/>
                  <a:gd name="connsiteX4" fmla="*/ 2854522 w 3310087"/>
                  <a:gd name="connsiteY4" fmla="*/ 645944 h 1471839"/>
                  <a:gd name="connsiteX5" fmla="*/ 2847711 w 3310087"/>
                  <a:gd name="connsiteY5" fmla="*/ 438910 h 1471839"/>
                  <a:gd name="connsiteX6" fmla="*/ 0 w 3310087"/>
                  <a:gd name="connsiteY6" fmla="*/ 1471839 h 1471839"/>
                  <a:gd name="connsiteX0" fmla="*/ 0 w 3310087"/>
                  <a:gd name="connsiteY0" fmla="*/ 1471839 h 1471839"/>
                  <a:gd name="connsiteX1" fmla="*/ 2844192 w 3310087"/>
                  <a:gd name="connsiteY1" fmla="*/ 182409 h 1471839"/>
                  <a:gd name="connsiteX2" fmla="*/ 2820034 w 3310087"/>
                  <a:gd name="connsiteY2" fmla="*/ 0 h 1471839"/>
                  <a:gd name="connsiteX3" fmla="*/ 3310087 w 3310087"/>
                  <a:gd name="connsiteY3" fmla="*/ 286882 h 1471839"/>
                  <a:gd name="connsiteX4" fmla="*/ 2854522 w 3310087"/>
                  <a:gd name="connsiteY4" fmla="*/ 645944 h 1471839"/>
                  <a:gd name="connsiteX5" fmla="*/ 2847711 w 3310087"/>
                  <a:gd name="connsiteY5" fmla="*/ 438910 h 1471839"/>
                  <a:gd name="connsiteX6" fmla="*/ 0 w 3310087"/>
                  <a:gd name="connsiteY6" fmla="*/ 1471839 h 1471839"/>
                  <a:gd name="connsiteX0" fmla="*/ 0 w 3310087"/>
                  <a:gd name="connsiteY0" fmla="*/ 1471839 h 1471839"/>
                  <a:gd name="connsiteX1" fmla="*/ 2844192 w 3310087"/>
                  <a:gd name="connsiteY1" fmla="*/ 182409 h 1471839"/>
                  <a:gd name="connsiteX2" fmla="*/ 2820034 w 3310087"/>
                  <a:gd name="connsiteY2" fmla="*/ 0 h 1471839"/>
                  <a:gd name="connsiteX3" fmla="*/ 3310087 w 3310087"/>
                  <a:gd name="connsiteY3" fmla="*/ 286882 h 1471839"/>
                  <a:gd name="connsiteX4" fmla="*/ 2854522 w 3310087"/>
                  <a:gd name="connsiteY4" fmla="*/ 645944 h 1471839"/>
                  <a:gd name="connsiteX5" fmla="*/ 2847711 w 3310087"/>
                  <a:gd name="connsiteY5" fmla="*/ 438910 h 1471839"/>
                  <a:gd name="connsiteX6" fmla="*/ 0 w 3310087"/>
                  <a:gd name="connsiteY6" fmla="*/ 1471839 h 1471839"/>
                  <a:gd name="connsiteX0" fmla="*/ 0 w 3310087"/>
                  <a:gd name="connsiteY0" fmla="*/ 1467843 h 1467843"/>
                  <a:gd name="connsiteX1" fmla="*/ 2844192 w 3310087"/>
                  <a:gd name="connsiteY1" fmla="*/ 178413 h 1467843"/>
                  <a:gd name="connsiteX2" fmla="*/ 2851382 w 3310087"/>
                  <a:gd name="connsiteY2" fmla="*/ 0 h 1467843"/>
                  <a:gd name="connsiteX3" fmla="*/ 3310087 w 3310087"/>
                  <a:gd name="connsiteY3" fmla="*/ 282886 h 1467843"/>
                  <a:gd name="connsiteX4" fmla="*/ 2854522 w 3310087"/>
                  <a:gd name="connsiteY4" fmla="*/ 641948 h 1467843"/>
                  <a:gd name="connsiteX5" fmla="*/ 2847711 w 3310087"/>
                  <a:gd name="connsiteY5" fmla="*/ 434914 h 1467843"/>
                  <a:gd name="connsiteX6" fmla="*/ 0 w 3310087"/>
                  <a:gd name="connsiteY6" fmla="*/ 1467843 h 1467843"/>
                  <a:gd name="connsiteX0" fmla="*/ 0 w 3310087"/>
                  <a:gd name="connsiteY0" fmla="*/ 1467843 h 1467843"/>
                  <a:gd name="connsiteX1" fmla="*/ 2879021 w 3310087"/>
                  <a:gd name="connsiteY1" fmla="*/ 188881 h 1467843"/>
                  <a:gd name="connsiteX2" fmla="*/ 2851382 w 3310087"/>
                  <a:gd name="connsiteY2" fmla="*/ 0 h 1467843"/>
                  <a:gd name="connsiteX3" fmla="*/ 3310087 w 3310087"/>
                  <a:gd name="connsiteY3" fmla="*/ 282886 h 1467843"/>
                  <a:gd name="connsiteX4" fmla="*/ 2854522 w 3310087"/>
                  <a:gd name="connsiteY4" fmla="*/ 641948 h 1467843"/>
                  <a:gd name="connsiteX5" fmla="*/ 2847711 w 3310087"/>
                  <a:gd name="connsiteY5" fmla="*/ 434914 h 1467843"/>
                  <a:gd name="connsiteX6" fmla="*/ 0 w 3310087"/>
                  <a:gd name="connsiteY6" fmla="*/ 1467843 h 1467843"/>
                  <a:gd name="connsiteX0" fmla="*/ 0 w 3310087"/>
                  <a:gd name="connsiteY0" fmla="*/ 1467843 h 1467843"/>
                  <a:gd name="connsiteX1" fmla="*/ 2865589 w 3310087"/>
                  <a:gd name="connsiteY1" fmla="*/ 179422 h 1467843"/>
                  <a:gd name="connsiteX2" fmla="*/ 2851382 w 3310087"/>
                  <a:gd name="connsiteY2" fmla="*/ 0 h 1467843"/>
                  <a:gd name="connsiteX3" fmla="*/ 3310087 w 3310087"/>
                  <a:gd name="connsiteY3" fmla="*/ 282886 h 1467843"/>
                  <a:gd name="connsiteX4" fmla="*/ 2854522 w 3310087"/>
                  <a:gd name="connsiteY4" fmla="*/ 641948 h 1467843"/>
                  <a:gd name="connsiteX5" fmla="*/ 2847711 w 3310087"/>
                  <a:gd name="connsiteY5" fmla="*/ 434914 h 1467843"/>
                  <a:gd name="connsiteX6" fmla="*/ 0 w 3310087"/>
                  <a:gd name="connsiteY6" fmla="*/ 1467843 h 1467843"/>
                  <a:gd name="connsiteX0" fmla="*/ 0 w 3310087"/>
                  <a:gd name="connsiteY0" fmla="*/ 1467843 h 1467843"/>
                  <a:gd name="connsiteX1" fmla="*/ 2865589 w 3310087"/>
                  <a:gd name="connsiteY1" fmla="*/ 179422 h 1467843"/>
                  <a:gd name="connsiteX2" fmla="*/ 2851382 w 3310087"/>
                  <a:gd name="connsiteY2" fmla="*/ 0 h 1467843"/>
                  <a:gd name="connsiteX3" fmla="*/ 3310087 w 3310087"/>
                  <a:gd name="connsiteY3" fmla="*/ 282886 h 1467843"/>
                  <a:gd name="connsiteX4" fmla="*/ 2854522 w 3310087"/>
                  <a:gd name="connsiteY4" fmla="*/ 641948 h 1467843"/>
                  <a:gd name="connsiteX5" fmla="*/ 2871611 w 3310087"/>
                  <a:gd name="connsiteY5" fmla="*/ 409547 h 1467843"/>
                  <a:gd name="connsiteX6" fmla="*/ 0 w 3310087"/>
                  <a:gd name="connsiteY6" fmla="*/ 1467843 h 1467843"/>
                  <a:gd name="connsiteX0" fmla="*/ 0 w 3310087"/>
                  <a:gd name="connsiteY0" fmla="*/ 1467843 h 1467843"/>
                  <a:gd name="connsiteX1" fmla="*/ 2865589 w 3310087"/>
                  <a:gd name="connsiteY1" fmla="*/ 179422 h 1467843"/>
                  <a:gd name="connsiteX2" fmla="*/ 2851382 w 3310087"/>
                  <a:gd name="connsiteY2" fmla="*/ 0 h 1467843"/>
                  <a:gd name="connsiteX3" fmla="*/ 3310087 w 3310087"/>
                  <a:gd name="connsiteY3" fmla="*/ 282886 h 1467843"/>
                  <a:gd name="connsiteX4" fmla="*/ 2871950 w 3310087"/>
                  <a:gd name="connsiteY4" fmla="*/ 620061 h 1467843"/>
                  <a:gd name="connsiteX5" fmla="*/ 2871611 w 3310087"/>
                  <a:gd name="connsiteY5" fmla="*/ 409547 h 1467843"/>
                  <a:gd name="connsiteX6" fmla="*/ 0 w 3310087"/>
                  <a:gd name="connsiteY6" fmla="*/ 1467843 h 1467843"/>
                  <a:gd name="connsiteX0" fmla="*/ 0 w 3310087"/>
                  <a:gd name="connsiteY0" fmla="*/ 1480268 h 1480268"/>
                  <a:gd name="connsiteX1" fmla="*/ 2865589 w 3310087"/>
                  <a:gd name="connsiteY1" fmla="*/ 191847 h 1480268"/>
                  <a:gd name="connsiteX2" fmla="*/ 2882241 w 3310087"/>
                  <a:gd name="connsiteY2" fmla="*/ 0 h 1480268"/>
                  <a:gd name="connsiteX3" fmla="*/ 3310087 w 3310087"/>
                  <a:gd name="connsiteY3" fmla="*/ 295311 h 1480268"/>
                  <a:gd name="connsiteX4" fmla="*/ 2871950 w 3310087"/>
                  <a:gd name="connsiteY4" fmla="*/ 632486 h 1480268"/>
                  <a:gd name="connsiteX5" fmla="*/ 2871611 w 3310087"/>
                  <a:gd name="connsiteY5" fmla="*/ 421972 h 1480268"/>
                  <a:gd name="connsiteX6" fmla="*/ 0 w 3310087"/>
                  <a:gd name="connsiteY6" fmla="*/ 1480268 h 1480268"/>
                  <a:gd name="connsiteX0" fmla="*/ 0 w 3310087"/>
                  <a:gd name="connsiteY0" fmla="*/ 1480268 h 1480268"/>
                  <a:gd name="connsiteX1" fmla="*/ 2886497 w 3310087"/>
                  <a:gd name="connsiteY1" fmla="*/ 176430 h 1480268"/>
                  <a:gd name="connsiteX2" fmla="*/ 2882241 w 3310087"/>
                  <a:gd name="connsiteY2" fmla="*/ 0 h 1480268"/>
                  <a:gd name="connsiteX3" fmla="*/ 3310087 w 3310087"/>
                  <a:gd name="connsiteY3" fmla="*/ 295311 h 1480268"/>
                  <a:gd name="connsiteX4" fmla="*/ 2871950 w 3310087"/>
                  <a:gd name="connsiteY4" fmla="*/ 632486 h 1480268"/>
                  <a:gd name="connsiteX5" fmla="*/ 2871611 w 3310087"/>
                  <a:gd name="connsiteY5" fmla="*/ 421972 h 1480268"/>
                  <a:gd name="connsiteX6" fmla="*/ 0 w 3310087"/>
                  <a:gd name="connsiteY6" fmla="*/ 1480268 h 1480268"/>
                  <a:gd name="connsiteX0" fmla="*/ 0 w 3310087"/>
                  <a:gd name="connsiteY0" fmla="*/ 1480268 h 1480268"/>
                  <a:gd name="connsiteX1" fmla="*/ 2887093 w 3310087"/>
                  <a:gd name="connsiteY1" fmla="*/ 163750 h 1480268"/>
                  <a:gd name="connsiteX2" fmla="*/ 2882241 w 3310087"/>
                  <a:gd name="connsiteY2" fmla="*/ 0 h 1480268"/>
                  <a:gd name="connsiteX3" fmla="*/ 3310087 w 3310087"/>
                  <a:gd name="connsiteY3" fmla="*/ 295311 h 1480268"/>
                  <a:gd name="connsiteX4" fmla="*/ 2871950 w 3310087"/>
                  <a:gd name="connsiteY4" fmla="*/ 632486 h 1480268"/>
                  <a:gd name="connsiteX5" fmla="*/ 2871611 w 3310087"/>
                  <a:gd name="connsiteY5" fmla="*/ 421972 h 1480268"/>
                  <a:gd name="connsiteX6" fmla="*/ 0 w 3310087"/>
                  <a:gd name="connsiteY6" fmla="*/ 1480268 h 1480268"/>
                  <a:gd name="connsiteX0" fmla="*/ 0 w 3310087"/>
                  <a:gd name="connsiteY0" fmla="*/ 1480268 h 1480268"/>
                  <a:gd name="connsiteX1" fmla="*/ 2887093 w 3310087"/>
                  <a:gd name="connsiteY1" fmla="*/ 163750 h 1480268"/>
                  <a:gd name="connsiteX2" fmla="*/ 2882241 w 3310087"/>
                  <a:gd name="connsiteY2" fmla="*/ 0 h 1480268"/>
                  <a:gd name="connsiteX3" fmla="*/ 3310087 w 3310087"/>
                  <a:gd name="connsiteY3" fmla="*/ 295311 h 1480268"/>
                  <a:gd name="connsiteX4" fmla="*/ 2871950 w 3310087"/>
                  <a:gd name="connsiteY4" fmla="*/ 632486 h 1480268"/>
                  <a:gd name="connsiteX5" fmla="*/ 2871611 w 3310087"/>
                  <a:gd name="connsiteY5" fmla="*/ 421972 h 1480268"/>
                  <a:gd name="connsiteX6" fmla="*/ 0 w 3310087"/>
                  <a:gd name="connsiteY6" fmla="*/ 1480268 h 1480268"/>
                  <a:gd name="connsiteX0" fmla="*/ 0 w 3574310"/>
                  <a:gd name="connsiteY0" fmla="*/ 902373 h 902373"/>
                  <a:gd name="connsiteX1" fmla="*/ 3151316 w 3574310"/>
                  <a:gd name="connsiteY1" fmla="*/ 220954 h 902373"/>
                  <a:gd name="connsiteX2" fmla="*/ 3146464 w 3574310"/>
                  <a:gd name="connsiteY2" fmla="*/ 57204 h 902373"/>
                  <a:gd name="connsiteX3" fmla="*/ 3574310 w 3574310"/>
                  <a:gd name="connsiteY3" fmla="*/ 352515 h 902373"/>
                  <a:gd name="connsiteX4" fmla="*/ 3136173 w 3574310"/>
                  <a:gd name="connsiteY4" fmla="*/ 689690 h 902373"/>
                  <a:gd name="connsiteX5" fmla="*/ 3135834 w 3574310"/>
                  <a:gd name="connsiteY5" fmla="*/ 479176 h 902373"/>
                  <a:gd name="connsiteX6" fmla="*/ 0 w 3574310"/>
                  <a:gd name="connsiteY6" fmla="*/ 902373 h 902373"/>
                  <a:gd name="connsiteX0" fmla="*/ 0 w 3574310"/>
                  <a:gd name="connsiteY0" fmla="*/ 902373 h 902373"/>
                  <a:gd name="connsiteX1" fmla="*/ 3151316 w 3574310"/>
                  <a:gd name="connsiteY1" fmla="*/ 220954 h 902373"/>
                  <a:gd name="connsiteX2" fmla="*/ 3146464 w 3574310"/>
                  <a:gd name="connsiteY2" fmla="*/ 57204 h 902373"/>
                  <a:gd name="connsiteX3" fmla="*/ 3574310 w 3574310"/>
                  <a:gd name="connsiteY3" fmla="*/ 352515 h 902373"/>
                  <a:gd name="connsiteX4" fmla="*/ 3136173 w 3574310"/>
                  <a:gd name="connsiteY4" fmla="*/ 689690 h 902373"/>
                  <a:gd name="connsiteX5" fmla="*/ 3135834 w 3574310"/>
                  <a:gd name="connsiteY5" fmla="*/ 479176 h 902373"/>
                  <a:gd name="connsiteX6" fmla="*/ 0 w 3574310"/>
                  <a:gd name="connsiteY6" fmla="*/ 902373 h 902373"/>
                  <a:gd name="connsiteX0" fmla="*/ 0 w 3574310"/>
                  <a:gd name="connsiteY0" fmla="*/ 845169 h 845169"/>
                  <a:gd name="connsiteX1" fmla="*/ 3151316 w 3574310"/>
                  <a:gd name="connsiteY1" fmla="*/ 163750 h 845169"/>
                  <a:gd name="connsiteX2" fmla="*/ 3146464 w 3574310"/>
                  <a:gd name="connsiteY2" fmla="*/ 0 h 845169"/>
                  <a:gd name="connsiteX3" fmla="*/ 3574310 w 3574310"/>
                  <a:gd name="connsiteY3" fmla="*/ 295311 h 845169"/>
                  <a:gd name="connsiteX4" fmla="*/ 3136173 w 3574310"/>
                  <a:gd name="connsiteY4" fmla="*/ 632486 h 845169"/>
                  <a:gd name="connsiteX5" fmla="*/ 3135834 w 3574310"/>
                  <a:gd name="connsiteY5" fmla="*/ 421972 h 845169"/>
                  <a:gd name="connsiteX6" fmla="*/ 0 w 3574310"/>
                  <a:gd name="connsiteY6" fmla="*/ 845169 h 845169"/>
                  <a:gd name="connsiteX0" fmla="*/ 0 w 4458784"/>
                  <a:gd name="connsiteY0" fmla="*/ 676314 h 676314"/>
                  <a:gd name="connsiteX1" fmla="*/ 4035790 w 4458784"/>
                  <a:gd name="connsiteY1" fmla="*/ 163750 h 676314"/>
                  <a:gd name="connsiteX2" fmla="*/ 4030938 w 4458784"/>
                  <a:gd name="connsiteY2" fmla="*/ 0 h 676314"/>
                  <a:gd name="connsiteX3" fmla="*/ 4458784 w 4458784"/>
                  <a:gd name="connsiteY3" fmla="*/ 295311 h 676314"/>
                  <a:gd name="connsiteX4" fmla="*/ 4020647 w 4458784"/>
                  <a:gd name="connsiteY4" fmla="*/ 632486 h 676314"/>
                  <a:gd name="connsiteX5" fmla="*/ 4020308 w 4458784"/>
                  <a:gd name="connsiteY5" fmla="*/ 421972 h 676314"/>
                  <a:gd name="connsiteX6" fmla="*/ 0 w 4458784"/>
                  <a:gd name="connsiteY6" fmla="*/ 676314 h 676314"/>
                  <a:gd name="connsiteX0" fmla="*/ 0 w 4458784"/>
                  <a:gd name="connsiteY0" fmla="*/ 676314 h 676314"/>
                  <a:gd name="connsiteX1" fmla="*/ 4035790 w 4458784"/>
                  <a:gd name="connsiteY1" fmla="*/ 163750 h 676314"/>
                  <a:gd name="connsiteX2" fmla="*/ 4030938 w 4458784"/>
                  <a:gd name="connsiteY2" fmla="*/ 0 h 676314"/>
                  <a:gd name="connsiteX3" fmla="*/ 4458784 w 4458784"/>
                  <a:gd name="connsiteY3" fmla="*/ 295311 h 676314"/>
                  <a:gd name="connsiteX4" fmla="*/ 4020647 w 4458784"/>
                  <a:gd name="connsiteY4" fmla="*/ 632486 h 676314"/>
                  <a:gd name="connsiteX5" fmla="*/ 4020308 w 4458784"/>
                  <a:gd name="connsiteY5" fmla="*/ 421972 h 676314"/>
                  <a:gd name="connsiteX6" fmla="*/ 0 w 4458784"/>
                  <a:gd name="connsiteY6" fmla="*/ 676314 h 67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8784" h="676314">
                    <a:moveTo>
                      <a:pt x="0" y="676314"/>
                    </a:moveTo>
                    <a:cubicBezTo>
                      <a:pt x="1229582" y="35837"/>
                      <a:pt x="3616465" y="70512"/>
                      <a:pt x="4035790" y="163750"/>
                    </a:cubicBezTo>
                    <a:lnTo>
                      <a:pt x="4030938" y="0"/>
                    </a:lnTo>
                    <a:lnTo>
                      <a:pt x="4458784" y="295311"/>
                    </a:lnTo>
                    <a:lnTo>
                      <a:pt x="4020647" y="632486"/>
                    </a:lnTo>
                    <a:cubicBezTo>
                      <a:pt x="4022048" y="518164"/>
                      <a:pt x="4018907" y="536294"/>
                      <a:pt x="4020308" y="421972"/>
                    </a:cubicBezTo>
                    <a:cubicBezTo>
                      <a:pt x="3482317" y="208488"/>
                      <a:pt x="1142190" y="208378"/>
                      <a:pt x="0" y="676314"/>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Freeform 42"/>
              <p:cNvSpPr/>
              <p:nvPr/>
            </p:nvSpPr>
            <p:spPr>
              <a:xfrm>
                <a:off x="3652181" y="719666"/>
                <a:ext cx="2205397" cy="866986"/>
              </a:xfrm>
              <a:custGeom>
                <a:avLst/>
                <a:gdLst>
                  <a:gd name="connsiteX0" fmla="*/ 0 w 2205397"/>
                  <a:gd name="connsiteY0" fmla="*/ 0 h 866986"/>
                  <a:gd name="connsiteX1" fmla="*/ 2205397 w 2205397"/>
                  <a:gd name="connsiteY1" fmla="*/ 0 h 866986"/>
                  <a:gd name="connsiteX2" fmla="*/ 2205397 w 2205397"/>
                  <a:gd name="connsiteY2" fmla="*/ 866986 h 866986"/>
                  <a:gd name="connsiteX3" fmla="*/ 0 w 2205397"/>
                  <a:gd name="connsiteY3" fmla="*/ 866986 h 866986"/>
                  <a:gd name="connsiteX4" fmla="*/ 0 w 2205397"/>
                  <a:gd name="connsiteY4" fmla="*/ 0 h 86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397" h="866986">
                    <a:moveTo>
                      <a:pt x="0" y="0"/>
                    </a:moveTo>
                    <a:lnTo>
                      <a:pt x="2205397" y="0"/>
                    </a:lnTo>
                    <a:lnTo>
                      <a:pt x="2205397" y="866986"/>
                    </a:lnTo>
                    <a:lnTo>
                      <a:pt x="0" y="866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040" tIns="66040" rIns="66040" bIns="66040" numCol="1" spcCol="1270" anchor="b" anchorCtr="0">
                <a:noAutofit/>
              </a:bodyPr>
              <a:lstStyle/>
              <a:p>
                <a:pPr lvl="0" algn="ctr" defTabSz="2311400">
                  <a:lnSpc>
                    <a:spcPct val="90000"/>
                  </a:lnSpc>
                  <a:spcBef>
                    <a:spcPct val="0"/>
                  </a:spcBef>
                  <a:spcAft>
                    <a:spcPct val="35000"/>
                  </a:spcAft>
                </a:pPr>
                <a:endParaRPr lang="en-US" sz="5200" kern="1200"/>
              </a:p>
            </p:txBody>
          </p:sp>
        </p:grpSp>
      </p:grpSp>
      <p:sp>
        <p:nvSpPr>
          <p:cNvPr id="59" name="Rounded Rectangle 58"/>
          <p:cNvSpPr/>
          <p:nvPr/>
        </p:nvSpPr>
        <p:spPr>
          <a:xfrm>
            <a:off x="962081" y="2695079"/>
            <a:ext cx="1400228" cy="458603"/>
          </a:xfrm>
          <a:prstGeom prst="roundRect">
            <a:avLst/>
          </a:prstGeom>
          <a:solidFill>
            <a:srgbClr val="FFC000"/>
          </a:solidFill>
          <a:ln w="254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Population</a:t>
            </a:r>
          </a:p>
        </p:txBody>
      </p:sp>
      <p:sp>
        <p:nvSpPr>
          <p:cNvPr id="60" name="Rounded Rectangle 59"/>
          <p:cNvSpPr/>
          <p:nvPr/>
        </p:nvSpPr>
        <p:spPr>
          <a:xfrm>
            <a:off x="962081" y="3558371"/>
            <a:ext cx="1400228" cy="458603"/>
          </a:xfrm>
          <a:prstGeom prst="roundRect">
            <a:avLst/>
          </a:prstGeom>
          <a:solidFill>
            <a:schemeClr val="accent2">
              <a:lumMod val="40000"/>
              <a:lumOff val="60000"/>
            </a:schemeClr>
          </a:solidFill>
          <a:ln w="25400">
            <a:solidFill>
              <a:schemeClr val="accent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Employment</a:t>
            </a:r>
          </a:p>
        </p:txBody>
      </p:sp>
      <p:sp>
        <p:nvSpPr>
          <p:cNvPr id="61" name="Plus 60"/>
          <p:cNvSpPr/>
          <p:nvPr/>
        </p:nvSpPr>
        <p:spPr>
          <a:xfrm>
            <a:off x="1501485" y="3194624"/>
            <a:ext cx="321420" cy="322805"/>
          </a:xfrm>
          <a:prstGeom prst="mathPlus">
            <a:avLst>
              <a:gd name="adj1" fmla="val 12118"/>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rot="19400663">
            <a:off x="2439894" y="4079161"/>
            <a:ext cx="457538" cy="846597"/>
          </a:xfrm>
          <a:prstGeom prst="downArrow">
            <a:avLst/>
          </a:prstGeom>
          <a:solidFill>
            <a:schemeClr val="tx2"/>
          </a:solidFill>
          <a:ln>
            <a:solidFill>
              <a:srgbClr val="C0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4876">
            <a:off x="6177538" y="4419235"/>
            <a:ext cx="1822706" cy="239954"/>
          </a:xfrm>
          <a:prstGeom prst="rect">
            <a:avLst/>
          </a:prstGeom>
          <a:noFill/>
        </p:spPr>
        <p:txBody>
          <a:bodyPr wrap="none" lIns="91440" tIns="45720" rIns="91440" bIns="45720">
            <a:prstTxWarp prst="textArchUp">
              <a:avLst>
                <a:gd name="adj" fmla="val 11399320"/>
              </a:avLst>
            </a:prstTxWarp>
            <a:spAutoFit/>
          </a:bodyPr>
          <a:lstStyle/>
          <a:p>
            <a:pPr algn="ctr"/>
            <a:r>
              <a:rPr lang="en-US" sz="1200" b="0" cap="none" spc="500" dirty="0">
                <a:ln w="0">
                  <a:solidFill>
                    <a:schemeClr val="tx1"/>
                  </a:solidFill>
                </a:ln>
                <a:solidFill>
                  <a:srgbClr val="C00000"/>
                </a:solidFill>
                <a:effectLst>
                  <a:outerShdw blurRad="38100" dist="19050" dir="2700000" algn="tl" rotWithShape="0">
                    <a:schemeClr val="dk1">
                      <a:alpha val="40000"/>
                    </a:schemeClr>
                  </a:outerShdw>
                </a:effectLst>
              </a:rPr>
              <a:t>Population</a:t>
            </a:r>
          </a:p>
        </p:txBody>
      </p:sp>
      <p:sp>
        <p:nvSpPr>
          <p:cNvPr id="66" name="Rectangle 65"/>
          <p:cNvSpPr/>
          <p:nvPr/>
        </p:nvSpPr>
        <p:spPr>
          <a:xfrm rot="17692230">
            <a:off x="3010647" y="3069864"/>
            <a:ext cx="1796495" cy="330737"/>
          </a:xfrm>
          <a:prstGeom prst="rect">
            <a:avLst/>
          </a:prstGeom>
          <a:noFill/>
        </p:spPr>
        <p:txBody>
          <a:bodyPr wrap="none" lIns="91440" tIns="45720" rIns="91440" bIns="45720">
            <a:prstTxWarp prst="textArchUp">
              <a:avLst>
                <a:gd name="adj" fmla="val 11338745"/>
              </a:avLst>
            </a:prstTxWarp>
            <a:spAutoFit/>
          </a:bodyPr>
          <a:lstStyle/>
          <a:p>
            <a:pPr algn="ctr"/>
            <a:r>
              <a:rPr lang="en-US" sz="1200" b="0" cap="none" spc="200" dirty="0">
                <a:ln w="0">
                  <a:solidFill>
                    <a:schemeClr val="tx1"/>
                  </a:solidFill>
                </a:ln>
                <a:solidFill>
                  <a:srgbClr val="C00000"/>
                </a:solidFill>
                <a:effectLst>
                  <a:outerShdw blurRad="38100" dist="19050" dir="2700000" algn="tl" rotWithShape="0">
                    <a:schemeClr val="dk1">
                      <a:alpha val="40000"/>
                    </a:schemeClr>
                  </a:outerShdw>
                </a:effectLst>
              </a:rPr>
              <a:t>Population</a:t>
            </a:r>
          </a:p>
        </p:txBody>
      </p:sp>
      <p:sp>
        <p:nvSpPr>
          <p:cNvPr id="70" name="TextBox 69"/>
          <p:cNvSpPr txBox="1"/>
          <p:nvPr/>
        </p:nvSpPr>
        <p:spPr>
          <a:xfrm>
            <a:off x="8622156" y="944279"/>
            <a:ext cx="3185050" cy="2000548"/>
          </a:xfrm>
          <a:prstGeom prst="rect">
            <a:avLst/>
          </a:prstGeom>
          <a:noFill/>
        </p:spPr>
        <p:txBody>
          <a:bodyPr wrap="square" rtlCol="0">
            <a:spAutoFit/>
          </a:bodyPr>
          <a:lstStyle/>
          <a:p>
            <a:r>
              <a:rPr lang="en-US" sz="1600" dirty="0"/>
              <a:t>Neighborhood (tract):</a:t>
            </a:r>
          </a:p>
          <a:p>
            <a:pPr marL="285750" indent="-285750">
              <a:buFont typeface="Arial" panose="020B0604020202020204" pitchFamily="34" charset="0"/>
              <a:buChar char="•"/>
            </a:pPr>
            <a:r>
              <a:rPr lang="en-US" sz="1400" dirty="0"/>
              <a:t>Population    →  Residential</a:t>
            </a:r>
          </a:p>
          <a:p>
            <a:pPr marL="285750" indent="-285750">
              <a:buFont typeface="Arial" panose="020B0604020202020204" pitchFamily="34" charset="0"/>
              <a:buChar char="•"/>
            </a:pPr>
            <a:r>
              <a:rPr lang="en-US" sz="1400" dirty="0"/>
              <a:t>Employment →  Commercial</a:t>
            </a:r>
          </a:p>
          <a:p>
            <a:endParaRPr lang="en-US" sz="900" dirty="0"/>
          </a:p>
          <a:p>
            <a:r>
              <a:rPr lang="en-US" sz="1600" dirty="0">
                <a:solidFill>
                  <a:srgbClr val="FFFF00"/>
                </a:solidFill>
              </a:rPr>
              <a:t>County:</a:t>
            </a:r>
          </a:p>
          <a:p>
            <a:pPr marL="285750" indent="-285750">
              <a:buFont typeface="Arial" panose="020B0604020202020204" pitchFamily="34" charset="0"/>
              <a:buChar char="•"/>
            </a:pPr>
            <a:r>
              <a:rPr lang="en-US" sz="1400" dirty="0">
                <a:solidFill>
                  <a:srgbClr val="FFFF00"/>
                </a:solidFill>
              </a:rPr>
              <a:t>Relocation</a:t>
            </a:r>
          </a:p>
          <a:p>
            <a:endParaRPr lang="en-US" sz="900" dirty="0">
              <a:solidFill>
                <a:srgbClr val="FFFF00"/>
              </a:solidFill>
            </a:endParaRPr>
          </a:p>
          <a:p>
            <a:r>
              <a:rPr lang="en-US" sz="1600" dirty="0">
                <a:solidFill>
                  <a:srgbClr val="FFFF00"/>
                </a:solidFill>
              </a:rPr>
              <a:t>City:</a:t>
            </a:r>
          </a:p>
          <a:p>
            <a:pPr marL="285750" indent="-285750">
              <a:buFont typeface="Arial" panose="020B0604020202020204" pitchFamily="34" charset="0"/>
              <a:buChar char="•"/>
            </a:pPr>
            <a:r>
              <a:rPr lang="en-US" sz="1600" dirty="0">
                <a:solidFill>
                  <a:srgbClr val="FFFF00"/>
                </a:solidFill>
              </a:rPr>
              <a:t>Migration to suburbs</a:t>
            </a:r>
          </a:p>
        </p:txBody>
      </p:sp>
      <p:sp>
        <p:nvSpPr>
          <p:cNvPr id="30" name="TextBox 29"/>
          <p:cNvSpPr txBox="1"/>
          <p:nvPr/>
        </p:nvSpPr>
        <p:spPr>
          <a:xfrm>
            <a:off x="2842710" y="5743487"/>
            <a:ext cx="723275" cy="369332"/>
          </a:xfrm>
          <a:prstGeom prst="rect">
            <a:avLst/>
          </a:prstGeom>
          <a:noFill/>
        </p:spPr>
        <p:txBody>
          <a:bodyPr wrap="none" rtlCol="0">
            <a:spAutoFit/>
          </a:bodyPr>
          <a:lstStyle/>
          <a:p>
            <a:r>
              <a:rPr lang="en-US" b="1" dirty="0">
                <a:solidFill>
                  <a:srgbClr val="FFFF00"/>
                </a:solidFill>
                <a:effectLst>
                  <a:outerShdw blurRad="50800" dist="38100" dir="2700000" algn="tl" rotWithShape="0">
                    <a:prstClr val="black">
                      <a:alpha val="40000"/>
                    </a:prstClr>
                  </a:outerShdw>
                </a:effectLst>
              </a:rPr>
              <a:t>Tract</a:t>
            </a:r>
          </a:p>
        </p:txBody>
      </p:sp>
    </p:spTree>
    <p:extLst>
      <p:ext uri="{BB962C8B-B14F-4D97-AF65-F5344CB8AC3E}">
        <p14:creationId xmlns:p14="http://schemas.microsoft.com/office/powerpoint/2010/main" val="329597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055" y="2352769"/>
            <a:ext cx="2590470" cy="1459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 name="Picture 66"/>
          <p:cNvPicPr>
            <a:picLocks noChangeAspect="1"/>
          </p:cNvPicPr>
          <p:nvPr/>
        </p:nvPicPr>
        <p:blipFill rotWithShape="1">
          <a:blip r:embed="rId4">
            <a:clrChange>
              <a:clrFrom>
                <a:srgbClr val="F0F0F0"/>
              </a:clrFrom>
              <a:clrTo>
                <a:srgbClr val="F0F0F0">
                  <a:alpha val="0"/>
                </a:srgbClr>
              </a:clrTo>
            </a:clrChange>
            <a:extLst>
              <a:ext uri="{28A0092B-C50C-407E-A947-70E740481C1C}">
                <a14:useLocalDpi xmlns:a14="http://schemas.microsoft.com/office/drawing/2010/main" val="0"/>
              </a:ext>
            </a:extLst>
          </a:blip>
          <a:srcRect l="2296" t="6928" r="1599" b="3962"/>
          <a:stretch/>
        </p:blipFill>
        <p:spPr>
          <a:xfrm>
            <a:off x="3793268" y="949674"/>
            <a:ext cx="1864073" cy="1728406"/>
          </a:xfrm>
          <a:prstGeom prst="rect">
            <a:avLst/>
          </a:prstGeom>
          <a:ln>
            <a:noFill/>
          </a:ln>
          <a:effectLst>
            <a:outerShdw blurRad="190500" algn="tl" rotWithShape="0">
              <a:srgbClr val="000000">
                <a:alpha val="70000"/>
              </a:srgbClr>
            </a:outerShdw>
          </a:effectLst>
        </p:spPr>
      </p:pic>
      <p:sp>
        <p:nvSpPr>
          <p:cNvPr id="68" name="TextBox 67"/>
          <p:cNvSpPr txBox="1"/>
          <p:nvPr/>
        </p:nvSpPr>
        <p:spPr>
          <a:xfrm>
            <a:off x="4771099" y="773135"/>
            <a:ext cx="1007007" cy="369332"/>
          </a:xfrm>
          <a:prstGeom prst="rect">
            <a:avLst/>
          </a:prstGeom>
          <a:noFill/>
        </p:spPr>
        <p:txBody>
          <a:bodyPr wrap="none" rtlCol="0">
            <a:spAutoFit/>
          </a:bodyPr>
          <a:lstStyle/>
          <a:p>
            <a:r>
              <a:rPr lang="en-US" b="1" dirty="0">
                <a:solidFill>
                  <a:srgbClr val="FFFF00"/>
                </a:solidFill>
                <a:effectLst>
                  <a:outerShdw blurRad="50800" dist="38100" dir="2700000" algn="tl" rotWithShape="0">
                    <a:prstClr val="black">
                      <a:alpha val="40000"/>
                    </a:prstClr>
                  </a:outerShdw>
                </a:effectLst>
              </a:rPr>
              <a:t>County</a:t>
            </a:r>
          </a:p>
        </p:txBody>
      </p:sp>
      <p:sp>
        <p:nvSpPr>
          <p:cNvPr id="64" name="Rounded Rectangle 63"/>
          <p:cNvSpPr/>
          <p:nvPr/>
        </p:nvSpPr>
        <p:spPr>
          <a:xfrm>
            <a:off x="841972" y="2607414"/>
            <a:ext cx="1638678" cy="1526264"/>
          </a:xfrm>
          <a:prstGeom prst="roundRect">
            <a:avLst/>
          </a:prstGeom>
          <a:solidFill>
            <a:schemeClr val="tx2"/>
          </a:solidFill>
          <a:ln>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92808" y="228600"/>
            <a:ext cx="9902952" cy="547561"/>
          </a:xfrm>
        </p:spPr>
        <p:txBody>
          <a:bodyPr>
            <a:normAutofit fontScale="90000"/>
          </a:bodyPr>
          <a:lstStyle/>
          <a:p>
            <a:pPr algn="r"/>
            <a:r>
              <a:rPr lang="en-US" dirty="0"/>
              <a:t>Conceptual Model</a:t>
            </a:r>
          </a:p>
        </p:txBody>
      </p:sp>
      <p:grpSp>
        <p:nvGrpSpPr>
          <p:cNvPr id="58" name="Group 57"/>
          <p:cNvGrpSpPr/>
          <p:nvPr/>
        </p:nvGrpSpPr>
        <p:grpSpPr>
          <a:xfrm>
            <a:off x="8658367" y="4276399"/>
            <a:ext cx="2760189" cy="1549294"/>
            <a:chOff x="8587681" y="1902046"/>
            <a:chExt cx="2760189" cy="1549294"/>
          </a:xfrm>
          <a:effectLst>
            <a:outerShdw blurRad="50800" dist="38100" dir="2700000" algn="tl" rotWithShape="0">
              <a:prstClr val="black">
                <a:alpha val="40000"/>
              </a:prstClr>
            </a:outerShdw>
          </a:effectLst>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7681" y="1902046"/>
              <a:ext cx="2760189" cy="1549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5" name="TextBox 54"/>
            <p:cNvSpPr txBox="1"/>
            <p:nvPr/>
          </p:nvSpPr>
          <p:spPr>
            <a:xfrm>
              <a:off x="10619205" y="2003315"/>
              <a:ext cx="623889" cy="369332"/>
            </a:xfrm>
            <a:prstGeom prst="rect">
              <a:avLst/>
            </a:prstGeom>
            <a:noFill/>
            <a:effectLst>
              <a:outerShdw blurRad="25400" dist="25400" dir="2700000" algn="tl" rotWithShape="0">
                <a:prstClr val="black">
                  <a:alpha val="40000"/>
                </a:prstClr>
              </a:outerShdw>
            </a:effectLst>
          </p:spPr>
          <p:txBody>
            <a:bodyPr wrap="none" rtlCol="0">
              <a:spAutoFit/>
            </a:bodyPr>
            <a:lstStyle/>
            <a:p>
              <a:r>
                <a:rPr lang="en-US" b="1" dirty="0">
                  <a:solidFill>
                    <a:srgbClr val="FFFF00"/>
                  </a:solidFill>
                  <a:effectLst>
                    <a:outerShdw blurRad="38100" dist="38100" dir="2700000" algn="tl">
                      <a:srgbClr val="000000">
                        <a:alpha val="43137"/>
                      </a:srgbClr>
                    </a:outerShdw>
                  </a:effectLst>
                </a:rPr>
                <a:t>City</a:t>
              </a:r>
            </a:p>
          </p:txBody>
        </p:sp>
      </p:grpSp>
      <p:grpSp>
        <p:nvGrpSpPr>
          <p:cNvPr id="53" name="Group 52"/>
          <p:cNvGrpSpPr/>
          <p:nvPr/>
        </p:nvGrpSpPr>
        <p:grpSpPr>
          <a:xfrm>
            <a:off x="2090892" y="1753869"/>
            <a:ext cx="7660092" cy="4482686"/>
            <a:chOff x="1059759" y="787981"/>
            <a:chExt cx="8627096" cy="6280812"/>
          </a:xfrm>
          <a:effectLst>
            <a:outerShdw blurRad="50800" dist="38100" dir="5400000" algn="t" rotWithShape="0">
              <a:prstClr val="black">
                <a:alpha val="40000"/>
              </a:prstClr>
            </a:outerShdw>
          </a:effectLst>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759" y="4068418"/>
              <a:ext cx="3000375" cy="30003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000000" lon="0" rev="0"/>
              </a:camera>
              <a:lightRig rig="twoPt" dir="t">
                <a:rot lat="0" lon="0" rev="7200000"/>
              </a:lightRig>
            </a:scene3d>
            <a:sp3d prstMaterial="matte">
              <a:bevelT w="22860" h="12700"/>
              <a:contourClr>
                <a:srgbClr val="FFFFFF"/>
              </a:contourClr>
            </a:sp3d>
          </p:spPr>
        </p:pic>
        <p:grpSp>
          <p:nvGrpSpPr>
            <p:cNvPr id="33" name="Group 32"/>
            <p:cNvGrpSpPr/>
            <p:nvPr/>
          </p:nvGrpSpPr>
          <p:grpSpPr>
            <a:xfrm rot="20720156" flipH="1">
              <a:off x="3482769" y="2102115"/>
              <a:ext cx="6204086" cy="4574553"/>
              <a:chOff x="3652181" y="719666"/>
              <a:chExt cx="6204739" cy="5218647"/>
            </a:xfrm>
          </p:grpSpPr>
          <p:sp>
            <p:nvSpPr>
              <p:cNvPr id="34" name="Shape 33"/>
              <p:cNvSpPr/>
              <p:nvPr/>
            </p:nvSpPr>
            <p:spPr>
              <a:xfrm rot="3049387">
                <a:off x="5334712" y="1416104"/>
                <a:ext cx="4003206" cy="5041211"/>
              </a:xfrm>
              <a:custGeom>
                <a:avLst/>
                <a:gdLst>
                  <a:gd name="connsiteX0" fmla="*/ 0 w 4359769"/>
                  <a:gd name="connsiteY0" fmla="*/ 3395314 h 3395314"/>
                  <a:gd name="connsiteX1" fmla="*/ 3194973 w 4359769"/>
                  <a:gd name="connsiteY1" fmla="*/ 424414 h 3395314"/>
                  <a:gd name="connsiteX2" fmla="*/ 3147153 w 4359769"/>
                  <a:gd name="connsiteY2" fmla="*/ 0 h 3395314"/>
                  <a:gd name="connsiteX3" fmla="*/ 4359769 w 4359769"/>
                  <a:gd name="connsiteY3" fmla="*/ 478502 h 3395314"/>
                  <a:gd name="connsiteX4" fmla="*/ 3293237 w 4359769"/>
                  <a:gd name="connsiteY4" fmla="*/ 1296535 h 3395314"/>
                  <a:gd name="connsiteX5" fmla="*/ 3245417 w 4359769"/>
                  <a:gd name="connsiteY5" fmla="*/ 872120 h 3395314"/>
                  <a:gd name="connsiteX6" fmla="*/ 0 w 4359769"/>
                  <a:gd name="connsiteY6" fmla="*/ 3395314 h 3395314"/>
                  <a:gd name="connsiteX0" fmla="*/ 0 w 4359769"/>
                  <a:gd name="connsiteY0" fmla="*/ 3215371 h 3215371"/>
                  <a:gd name="connsiteX1" fmla="*/ 3194973 w 4359769"/>
                  <a:gd name="connsiteY1" fmla="*/ 244471 h 3215371"/>
                  <a:gd name="connsiteX2" fmla="*/ 3163940 w 4359769"/>
                  <a:gd name="connsiteY2" fmla="*/ 0 h 3215371"/>
                  <a:gd name="connsiteX3" fmla="*/ 4359769 w 4359769"/>
                  <a:gd name="connsiteY3" fmla="*/ 298559 h 3215371"/>
                  <a:gd name="connsiteX4" fmla="*/ 3293237 w 4359769"/>
                  <a:gd name="connsiteY4" fmla="*/ 1116592 h 3215371"/>
                  <a:gd name="connsiteX5" fmla="*/ 3245417 w 4359769"/>
                  <a:gd name="connsiteY5" fmla="*/ 692177 h 3215371"/>
                  <a:gd name="connsiteX6" fmla="*/ 0 w 4359769"/>
                  <a:gd name="connsiteY6" fmla="*/ 3215371 h 3215371"/>
                  <a:gd name="connsiteX0" fmla="*/ 0 w 4359769"/>
                  <a:gd name="connsiteY0" fmla="*/ 3215371 h 3215371"/>
                  <a:gd name="connsiteX1" fmla="*/ 3194973 w 4359769"/>
                  <a:gd name="connsiteY1" fmla="*/ 244471 h 3215371"/>
                  <a:gd name="connsiteX2" fmla="*/ 3163940 w 4359769"/>
                  <a:gd name="connsiteY2" fmla="*/ 0 h 3215371"/>
                  <a:gd name="connsiteX3" fmla="*/ 4359769 w 4359769"/>
                  <a:gd name="connsiteY3" fmla="*/ 298559 h 3215371"/>
                  <a:gd name="connsiteX4" fmla="*/ 3290047 w 4359769"/>
                  <a:gd name="connsiteY4" fmla="*/ 920255 h 3215371"/>
                  <a:gd name="connsiteX5" fmla="*/ 3245417 w 4359769"/>
                  <a:gd name="connsiteY5" fmla="*/ 692177 h 3215371"/>
                  <a:gd name="connsiteX6" fmla="*/ 0 w 4359769"/>
                  <a:gd name="connsiteY6" fmla="*/ 3215371 h 3215371"/>
                  <a:gd name="connsiteX0" fmla="*/ 0 w 3953498"/>
                  <a:gd name="connsiteY0" fmla="*/ 3215371 h 3215371"/>
                  <a:gd name="connsiteX1" fmla="*/ 3194973 w 3953498"/>
                  <a:gd name="connsiteY1" fmla="*/ 244471 h 3215371"/>
                  <a:gd name="connsiteX2" fmla="*/ 3163940 w 3953498"/>
                  <a:gd name="connsiteY2" fmla="*/ 0 h 3215371"/>
                  <a:gd name="connsiteX3" fmla="*/ 3953498 w 3953498"/>
                  <a:gd name="connsiteY3" fmla="*/ 321334 h 3215371"/>
                  <a:gd name="connsiteX4" fmla="*/ 3290047 w 3953498"/>
                  <a:gd name="connsiteY4" fmla="*/ 920255 h 3215371"/>
                  <a:gd name="connsiteX5" fmla="*/ 3245417 w 3953498"/>
                  <a:gd name="connsiteY5" fmla="*/ 692177 h 3215371"/>
                  <a:gd name="connsiteX6" fmla="*/ 0 w 3953498"/>
                  <a:gd name="connsiteY6" fmla="*/ 3215371 h 3215371"/>
                  <a:gd name="connsiteX0" fmla="*/ 0 w 3953498"/>
                  <a:gd name="connsiteY0" fmla="*/ 3215371 h 3215371"/>
                  <a:gd name="connsiteX1" fmla="*/ 3194973 w 3953498"/>
                  <a:gd name="connsiteY1" fmla="*/ 244471 h 3215371"/>
                  <a:gd name="connsiteX2" fmla="*/ 3163940 w 3953498"/>
                  <a:gd name="connsiteY2" fmla="*/ 0 h 3215371"/>
                  <a:gd name="connsiteX3" fmla="*/ 3953498 w 3953498"/>
                  <a:gd name="connsiteY3" fmla="*/ 321334 h 3215371"/>
                  <a:gd name="connsiteX4" fmla="*/ 3290047 w 3953498"/>
                  <a:gd name="connsiteY4" fmla="*/ 920255 h 3215371"/>
                  <a:gd name="connsiteX5" fmla="*/ 3245417 w 3953498"/>
                  <a:gd name="connsiteY5" fmla="*/ 692177 h 3215371"/>
                  <a:gd name="connsiteX6" fmla="*/ 0 w 3953498"/>
                  <a:gd name="connsiteY6" fmla="*/ 3215371 h 3215371"/>
                  <a:gd name="connsiteX0" fmla="*/ 0 w 3953498"/>
                  <a:gd name="connsiteY0" fmla="*/ 4255067 h 4255067"/>
                  <a:gd name="connsiteX1" fmla="*/ 3822423 w 3953498"/>
                  <a:gd name="connsiteY1" fmla="*/ 0 h 4255067"/>
                  <a:gd name="connsiteX2" fmla="*/ 3163940 w 3953498"/>
                  <a:gd name="connsiteY2" fmla="*/ 1039696 h 4255067"/>
                  <a:gd name="connsiteX3" fmla="*/ 3953498 w 3953498"/>
                  <a:gd name="connsiteY3" fmla="*/ 1361030 h 4255067"/>
                  <a:gd name="connsiteX4" fmla="*/ 3290047 w 3953498"/>
                  <a:gd name="connsiteY4" fmla="*/ 1959951 h 4255067"/>
                  <a:gd name="connsiteX5" fmla="*/ 3245417 w 3953498"/>
                  <a:gd name="connsiteY5" fmla="*/ 1731873 h 4255067"/>
                  <a:gd name="connsiteX6" fmla="*/ 0 w 3953498"/>
                  <a:gd name="connsiteY6" fmla="*/ 4255067 h 4255067"/>
                  <a:gd name="connsiteX0" fmla="*/ 0 w 4457681"/>
                  <a:gd name="connsiteY0" fmla="*/ 3983288 h 3983288"/>
                  <a:gd name="connsiteX1" fmla="*/ 4326606 w 4457681"/>
                  <a:gd name="connsiteY1" fmla="*/ 0 h 3983288"/>
                  <a:gd name="connsiteX2" fmla="*/ 3668123 w 4457681"/>
                  <a:gd name="connsiteY2" fmla="*/ 1039696 h 3983288"/>
                  <a:gd name="connsiteX3" fmla="*/ 4457681 w 4457681"/>
                  <a:gd name="connsiteY3" fmla="*/ 1361030 h 3983288"/>
                  <a:gd name="connsiteX4" fmla="*/ 3794230 w 4457681"/>
                  <a:gd name="connsiteY4" fmla="*/ 1959951 h 3983288"/>
                  <a:gd name="connsiteX5" fmla="*/ 3749600 w 4457681"/>
                  <a:gd name="connsiteY5" fmla="*/ 1731873 h 3983288"/>
                  <a:gd name="connsiteX6" fmla="*/ 0 w 4457681"/>
                  <a:gd name="connsiteY6" fmla="*/ 3983288 h 3983288"/>
                  <a:gd name="connsiteX0" fmla="*/ 0 w 4457681"/>
                  <a:gd name="connsiteY0" fmla="*/ 3983288 h 3983288"/>
                  <a:gd name="connsiteX1" fmla="*/ 4326606 w 4457681"/>
                  <a:gd name="connsiteY1" fmla="*/ 0 h 3983288"/>
                  <a:gd name="connsiteX2" fmla="*/ 4365876 w 4457681"/>
                  <a:gd name="connsiteY2" fmla="*/ 290075 h 3983288"/>
                  <a:gd name="connsiteX3" fmla="*/ 4457681 w 4457681"/>
                  <a:gd name="connsiteY3" fmla="*/ 1361030 h 3983288"/>
                  <a:gd name="connsiteX4" fmla="*/ 3794230 w 4457681"/>
                  <a:gd name="connsiteY4" fmla="*/ 1959951 h 3983288"/>
                  <a:gd name="connsiteX5" fmla="*/ 3749600 w 4457681"/>
                  <a:gd name="connsiteY5" fmla="*/ 1731873 h 3983288"/>
                  <a:gd name="connsiteX6" fmla="*/ 0 w 4457681"/>
                  <a:gd name="connsiteY6" fmla="*/ 3983288 h 3983288"/>
                  <a:gd name="connsiteX0" fmla="*/ 0 w 4457681"/>
                  <a:gd name="connsiteY0" fmla="*/ 4383896 h 4383896"/>
                  <a:gd name="connsiteX1" fmla="*/ 4326606 w 4457681"/>
                  <a:gd name="connsiteY1" fmla="*/ 400608 h 4383896"/>
                  <a:gd name="connsiteX2" fmla="*/ 4251615 w 4457681"/>
                  <a:gd name="connsiteY2" fmla="*/ 0 h 4383896"/>
                  <a:gd name="connsiteX3" fmla="*/ 4457681 w 4457681"/>
                  <a:gd name="connsiteY3" fmla="*/ 1761638 h 4383896"/>
                  <a:gd name="connsiteX4" fmla="*/ 3794230 w 4457681"/>
                  <a:gd name="connsiteY4" fmla="*/ 2360559 h 4383896"/>
                  <a:gd name="connsiteX5" fmla="*/ 3749600 w 4457681"/>
                  <a:gd name="connsiteY5" fmla="*/ 2132481 h 4383896"/>
                  <a:gd name="connsiteX6" fmla="*/ 0 w 4457681"/>
                  <a:gd name="connsiteY6" fmla="*/ 4383896 h 4383896"/>
                  <a:gd name="connsiteX0" fmla="*/ 0 w 4457681"/>
                  <a:gd name="connsiteY0" fmla="*/ 4383896 h 4383896"/>
                  <a:gd name="connsiteX1" fmla="*/ 4289028 w 4457681"/>
                  <a:gd name="connsiteY1" fmla="*/ 184570 h 4383896"/>
                  <a:gd name="connsiteX2" fmla="*/ 4251615 w 4457681"/>
                  <a:gd name="connsiteY2" fmla="*/ 0 h 4383896"/>
                  <a:gd name="connsiteX3" fmla="*/ 4457681 w 4457681"/>
                  <a:gd name="connsiteY3" fmla="*/ 1761638 h 4383896"/>
                  <a:gd name="connsiteX4" fmla="*/ 3794230 w 4457681"/>
                  <a:gd name="connsiteY4" fmla="*/ 2360559 h 4383896"/>
                  <a:gd name="connsiteX5" fmla="*/ 3749600 w 4457681"/>
                  <a:gd name="connsiteY5" fmla="*/ 2132481 h 4383896"/>
                  <a:gd name="connsiteX6" fmla="*/ 0 w 4457681"/>
                  <a:gd name="connsiteY6" fmla="*/ 4383896 h 4383896"/>
                  <a:gd name="connsiteX0" fmla="*/ 0 w 4788945"/>
                  <a:gd name="connsiteY0" fmla="*/ 4383896 h 4383896"/>
                  <a:gd name="connsiteX1" fmla="*/ 4289028 w 4788945"/>
                  <a:gd name="connsiteY1" fmla="*/ 184570 h 4383896"/>
                  <a:gd name="connsiteX2" fmla="*/ 4251615 w 4788945"/>
                  <a:gd name="connsiteY2" fmla="*/ 0 h 4383896"/>
                  <a:gd name="connsiteX3" fmla="*/ 4788945 w 4788945"/>
                  <a:gd name="connsiteY3" fmla="*/ 300535 h 4383896"/>
                  <a:gd name="connsiteX4" fmla="*/ 3794230 w 4788945"/>
                  <a:gd name="connsiteY4" fmla="*/ 2360559 h 4383896"/>
                  <a:gd name="connsiteX5" fmla="*/ 3749600 w 4788945"/>
                  <a:gd name="connsiteY5" fmla="*/ 2132481 h 4383896"/>
                  <a:gd name="connsiteX6" fmla="*/ 0 w 4788945"/>
                  <a:gd name="connsiteY6" fmla="*/ 4383896 h 4383896"/>
                  <a:gd name="connsiteX0" fmla="*/ 0 w 4788945"/>
                  <a:gd name="connsiteY0" fmla="*/ 4383896 h 4383896"/>
                  <a:gd name="connsiteX1" fmla="*/ 4289028 w 4788945"/>
                  <a:gd name="connsiteY1" fmla="*/ 184570 h 4383896"/>
                  <a:gd name="connsiteX2" fmla="*/ 4251615 w 4788945"/>
                  <a:gd name="connsiteY2" fmla="*/ 0 h 4383896"/>
                  <a:gd name="connsiteX3" fmla="*/ 4788945 w 4788945"/>
                  <a:gd name="connsiteY3" fmla="*/ 300535 h 4383896"/>
                  <a:gd name="connsiteX4" fmla="*/ 3794230 w 4788945"/>
                  <a:gd name="connsiteY4" fmla="*/ 2360559 h 4383896"/>
                  <a:gd name="connsiteX5" fmla="*/ 4296277 w 4788945"/>
                  <a:gd name="connsiteY5" fmla="*/ 497427 h 4383896"/>
                  <a:gd name="connsiteX6" fmla="*/ 0 w 4788945"/>
                  <a:gd name="connsiteY6" fmla="*/ 4383896 h 4383896"/>
                  <a:gd name="connsiteX0" fmla="*/ 0 w 4788945"/>
                  <a:gd name="connsiteY0" fmla="*/ 4383896 h 4383896"/>
                  <a:gd name="connsiteX1" fmla="*/ 4289028 w 4788945"/>
                  <a:gd name="connsiteY1" fmla="*/ 184570 h 4383896"/>
                  <a:gd name="connsiteX2" fmla="*/ 4251615 w 4788945"/>
                  <a:gd name="connsiteY2" fmla="*/ 0 h 4383896"/>
                  <a:gd name="connsiteX3" fmla="*/ 4788945 w 4788945"/>
                  <a:gd name="connsiteY3" fmla="*/ 300535 h 4383896"/>
                  <a:gd name="connsiteX4" fmla="*/ 4291197 w 4788945"/>
                  <a:gd name="connsiteY4" fmla="*/ 765647 h 4383896"/>
                  <a:gd name="connsiteX5" fmla="*/ 4296277 w 4788945"/>
                  <a:gd name="connsiteY5" fmla="*/ 497427 h 4383896"/>
                  <a:gd name="connsiteX6" fmla="*/ 0 w 4788945"/>
                  <a:gd name="connsiteY6" fmla="*/ 4383896 h 4383896"/>
                  <a:gd name="connsiteX0" fmla="*/ 0 w 5071541"/>
                  <a:gd name="connsiteY0" fmla="*/ 4705181 h 4705181"/>
                  <a:gd name="connsiteX1" fmla="*/ 4571624 w 5071541"/>
                  <a:gd name="connsiteY1" fmla="*/ 184570 h 4705181"/>
                  <a:gd name="connsiteX2" fmla="*/ 4534211 w 5071541"/>
                  <a:gd name="connsiteY2" fmla="*/ 0 h 4705181"/>
                  <a:gd name="connsiteX3" fmla="*/ 5071541 w 5071541"/>
                  <a:gd name="connsiteY3" fmla="*/ 300535 h 4705181"/>
                  <a:gd name="connsiteX4" fmla="*/ 4573793 w 5071541"/>
                  <a:gd name="connsiteY4" fmla="*/ 765647 h 4705181"/>
                  <a:gd name="connsiteX5" fmla="*/ 4578873 w 5071541"/>
                  <a:gd name="connsiteY5" fmla="*/ 497427 h 4705181"/>
                  <a:gd name="connsiteX6" fmla="*/ 0 w 5071541"/>
                  <a:gd name="connsiteY6" fmla="*/ 4705181 h 4705181"/>
                  <a:gd name="connsiteX0" fmla="*/ 0 w 5653789"/>
                  <a:gd name="connsiteY0" fmla="*/ 4809130 h 4809130"/>
                  <a:gd name="connsiteX1" fmla="*/ 4571624 w 5653789"/>
                  <a:gd name="connsiteY1" fmla="*/ 288519 h 4809130"/>
                  <a:gd name="connsiteX2" fmla="*/ 4534211 w 5653789"/>
                  <a:gd name="connsiteY2" fmla="*/ 103949 h 4809130"/>
                  <a:gd name="connsiteX3" fmla="*/ 5653789 w 5653789"/>
                  <a:gd name="connsiteY3" fmla="*/ 0 h 4809130"/>
                  <a:gd name="connsiteX4" fmla="*/ 4573793 w 5653789"/>
                  <a:gd name="connsiteY4" fmla="*/ 869596 h 4809130"/>
                  <a:gd name="connsiteX5" fmla="*/ 4578873 w 5653789"/>
                  <a:gd name="connsiteY5" fmla="*/ 601376 h 4809130"/>
                  <a:gd name="connsiteX6" fmla="*/ 0 w 5653789"/>
                  <a:gd name="connsiteY6" fmla="*/ 4809130 h 4809130"/>
                  <a:gd name="connsiteX0" fmla="*/ 0 w 5653789"/>
                  <a:gd name="connsiteY0" fmla="*/ 4809130 h 4809130"/>
                  <a:gd name="connsiteX1" fmla="*/ 4994271 w 5653789"/>
                  <a:gd name="connsiteY1" fmla="*/ 188125 h 4809130"/>
                  <a:gd name="connsiteX2" fmla="*/ 4534211 w 5653789"/>
                  <a:gd name="connsiteY2" fmla="*/ 103949 h 4809130"/>
                  <a:gd name="connsiteX3" fmla="*/ 5653789 w 5653789"/>
                  <a:gd name="connsiteY3" fmla="*/ 0 h 4809130"/>
                  <a:gd name="connsiteX4" fmla="*/ 4573793 w 5653789"/>
                  <a:gd name="connsiteY4" fmla="*/ 869596 h 4809130"/>
                  <a:gd name="connsiteX5" fmla="*/ 4578873 w 5653789"/>
                  <a:gd name="connsiteY5" fmla="*/ 601376 h 4809130"/>
                  <a:gd name="connsiteX6" fmla="*/ 0 w 5653789"/>
                  <a:gd name="connsiteY6" fmla="*/ 4809130 h 4809130"/>
                  <a:gd name="connsiteX0" fmla="*/ 0 w 5653789"/>
                  <a:gd name="connsiteY0" fmla="*/ 4820620 h 4820620"/>
                  <a:gd name="connsiteX1" fmla="*/ 4994271 w 5653789"/>
                  <a:gd name="connsiteY1" fmla="*/ 199615 h 4820620"/>
                  <a:gd name="connsiteX2" fmla="*/ 4900907 w 5653789"/>
                  <a:gd name="connsiteY2" fmla="*/ 0 h 4820620"/>
                  <a:gd name="connsiteX3" fmla="*/ 5653789 w 5653789"/>
                  <a:gd name="connsiteY3" fmla="*/ 11490 h 4820620"/>
                  <a:gd name="connsiteX4" fmla="*/ 4573793 w 5653789"/>
                  <a:gd name="connsiteY4" fmla="*/ 881086 h 4820620"/>
                  <a:gd name="connsiteX5" fmla="*/ 4578873 w 5653789"/>
                  <a:gd name="connsiteY5" fmla="*/ 612866 h 4820620"/>
                  <a:gd name="connsiteX6" fmla="*/ 0 w 5653789"/>
                  <a:gd name="connsiteY6" fmla="*/ 4820620 h 4820620"/>
                  <a:gd name="connsiteX0" fmla="*/ 0 w 5653789"/>
                  <a:gd name="connsiteY0" fmla="*/ 4863814 h 4863814"/>
                  <a:gd name="connsiteX1" fmla="*/ 4994271 w 5653789"/>
                  <a:gd name="connsiteY1" fmla="*/ 242809 h 4863814"/>
                  <a:gd name="connsiteX2" fmla="*/ 5035757 w 5653789"/>
                  <a:gd name="connsiteY2" fmla="*/ 0 h 4863814"/>
                  <a:gd name="connsiteX3" fmla="*/ 5653789 w 5653789"/>
                  <a:gd name="connsiteY3" fmla="*/ 54684 h 4863814"/>
                  <a:gd name="connsiteX4" fmla="*/ 4573793 w 5653789"/>
                  <a:gd name="connsiteY4" fmla="*/ 924280 h 4863814"/>
                  <a:gd name="connsiteX5" fmla="*/ 4578873 w 5653789"/>
                  <a:gd name="connsiteY5" fmla="*/ 656060 h 4863814"/>
                  <a:gd name="connsiteX6" fmla="*/ 0 w 5653789"/>
                  <a:gd name="connsiteY6" fmla="*/ 4863814 h 4863814"/>
                  <a:gd name="connsiteX0" fmla="*/ 0 w 5653789"/>
                  <a:gd name="connsiteY0" fmla="*/ 4863814 h 4863814"/>
                  <a:gd name="connsiteX1" fmla="*/ 4994271 w 5653789"/>
                  <a:gd name="connsiteY1" fmla="*/ 242809 h 4863814"/>
                  <a:gd name="connsiteX2" fmla="*/ 5035757 w 5653789"/>
                  <a:gd name="connsiteY2" fmla="*/ 0 h 4863814"/>
                  <a:gd name="connsiteX3" fmla="*/ 5653789 w 5653789"/>
                  <a:gd name="connsiteY3" fmla="*/ 54684 h 4863814"/>
                  <a:gd name="connsiteX4" fmla="*/ 4573793 w 5653789"/>
                  <a:gd name="connsiteY4" fmla="*/ 924280 h 4863814"/>
                  <a:gd name="connsiteX5" fmla="*/ 4970944 w 5653789"/>
                  <a:gd name="connsiteY5" fmla="*/ 416102 h 4863814"/>
                  <a:gd name="connsiteX6" fmla="*/ 0 w 5653789"/>
                  <a:gd name="connsiteY6" fmla="*/ 4863814 h 4863814"/>
                  <a:gd name="connsiteX0" fmla="*/ 0 w 5653789"/>
                  <a:gd name="connsiteY0" fmla="*/ 4863814 h 4863814"/>
                  <a:gd name="connsiteX1" fmla="*/ 4994271 w 5653789"/>
                  <a:gd name="connsiteY1" fmla="*/ 242809 h 4863814"/>
                  <a:gd name="connsiteX2" fmla="*/ 5035757 w 5653789"/>
                  <a:gd name="connsiteY2" fmla="*/ 0 h 4863814"/>
                  <a:gd name="connsiteX3" fmla="*/ 5653789 w 5653789"/>
                  <a:gd name="connsiteY3" fmla="*/ 54684 h 4863814"/>
                  <a:gd name="connsiteX4" fmla="*/ 4935912 w 5653789"/>
                  <a:gd name="connsiteY4" fmla="*/ 681132 h 4863814"/>
                  <a:gd name="connsiteX5" fmla="*/ 4970944 w 5653789"/>
                  <a:gd name="connsiteY5" fmla="*/ 416102 h 4863814"/>
                  <a:gd name="connsiteX6" fmla="*/ 0 w 5653789"/>
                  <a:gd name="connsiteY6" fmla="*/ 4863814 h 4863814"/>
                  <a:gd name="connsiteX0" fmla="*/ 0 w 5653789"/>
                  <a:gd name="connsiteY0" fmla="*/ 4825196 h 4825196"/>
                  <a:gd name="connsiteX1" fmla="*/ 4994271 w 5653789"/>
                  <a:gd name="connsiteY1" fmla="*/ 204191 h 4825196"/>
                  <a:gd name="connsiteX2" fmla="*/ 5028616 w 5653789"/>
                  <a:gd name="connsiteY2" fmla="*/ 0 h 4825196"/>
                  <a:gd name="connsiteX3" fmla="*/ 5653789 w 5653789"/>
                  <a:gd name="connsiteY3" fmla="*/ 16066 h 4825196"/>
                  <a:gd name="connsiteX4" fmla="*/ 4935912 w 5653789"/>
                  <a:gd name="connsiteY4" fmla="*/ 642514 h 4825196"/>
                  <a:gd name="connsiteX5" fmla="*/ 4970944 w 5653789"/>
                  <a:gd name="connsiteY5" fmla="*/ 377484 h 4825196"/>
                  <a:gd name="connsiteX6" fmla="*/ 0 w 5653789"/>
                  <a:gd name="connsiteY6" fmla="*/ 4825196 h 4825196"/>
                  <a:gd name="connsiteX0" fmla="*/ 0 w 5653789"/>
                  <a:gd name="connsiteY0" fmla="*/ 4825196 h 4825196"/>
                  <a:gd name="connsiteX1" fmla="*/ 5162262 w 5653789"/>
                  <a:gd name="connsiteY1" fmla="*/ 134235 h 4825196"/>
                  <a:gd name="connsiteX2" fmla="*/ 5028616 w 5653789"/>
                  <a:gd name="connsiteY2" fmla="*/ 0 h 4825196"/>
                  <a:gd name="connsiteX3" fmla="*/ 5653789 w 5653789"/>
                  <a:gd name="connsiteY3" fmla="*/ 16066 h 4825196"/>
                  <a:gd name="connsiteX4" fmla="*/ 4935912 w 5653789"/>
                  <a:gd name="connsiteY4" fmla="*/ 642514 h 4825196"/>
                  <a:gd name="connsiteX5" fmla="*/ 4970944 w 5653789"/>
                  <a:gd name="connsiteY5" fmla="*/ 377484 h 4825196"/>
                  <a:gd name="connsiteX6" fmla="*/ 0 w 5653789"/>
                  <a:gd name="connsiteY6" fmla="*/ 4825196 h 4825196"/>
                  <a:gd name="connsiteX0" fmla="*/ 0 w 5653789"/>
                  <a:gd name="connsiteY0" fmla="*/ 4825196 h 4825196"/>
                  <a:gd name="connsiteX1" fmla="*/ 5162262 w 5653789"/>
                  <a:gd name="connsiteY1" fmla="*/ 134235 h 4825196"/>
                  <a:gd name="connsiteX2" fmla="*/ 5028616 w 5653789"/>
                  <a:gd name="connsiteY2" fmla="*/ 0 h 4825196"/>
                  <a:gd name="connsiteX3" fmla="*/ 5653789 w 5653789"/>
                  <a:gd name="connsiteY3" fmla="*/ 16066 h 4825196"/>
                  <a:gd name="connsiteX4" fmla="*/ 4935912 w 5653789"/>
                  <a:gd name="connsiteY4" fmla="*/ 642514 h 4825196"/>
                  <a:gd name="connsiteX5" fmla="*/ 5153980 w 5653789"/>
                  <a:gd name="connsiteY5" fmla="*/ 251576 h 4825196"/>
                  <a:gd name="connsiteX6" fmla="*/ 0 w 5653789"/>
                  <a:gd name="connsiteY6" fmla="*/ 4825196 h 4825196"/>
                  <a:gd name="connsiteX0" fmla="*/ 0 w 5653789"/>
                  <a:gd name="connsiteY0" fmla="*/ 4825196 h 4825196"/>
                  <a:gd name="connsiteX1" fmla="*/ 5162262 w 5653789"/>
                  <a:gd name="connsiteY1" fmla="*/ 134235 h 4825196"/>
                  <a:gd name="connsiteX2" fmla="*/ 5028616 w 5653789"/>
                  <a:gd name="connsiteY2" fmla="*/ 0 h 4825196"/>
                  <a:gd name="connsiteX3" fmla="*/ 5653789 w 5653789"/>
                  <a:gd name="connsiteY3" fmla="*/ 16066 h 4825196"/>
                  <a:gd name="connsiteX4" fmla="*/ 5122900 w 5653789"/>
                  <a:gd name="connsiteY4" fmla="*/ 507940 h 4825196"/>
                  <a:gd name="connsiteX5" fmla="*/ 5153980 w 5653789"/>
                  <a:gd name="connsiteY5" fmla="*/ 251576 h 4825196"/>
                  <a:gd name="connsiteX6" fmla="*/ 0 w 5653789"/>
                  <a:gd name="connsiteY6" fmla="*/ 4825196 h 4825196"/>
                  <a:gd name="connsiteX0" fmla="*/ 0 w 5653789"/>
                  <a:gd name="connsiteY0" fmla="*/ 4857297 h 4857297"/>
                  <a:gd name="connsiteX1" fmla="*/ 5162262 w 5653789"/>
                  <a:gd name="connsiteY1" fmla="*/ 166336 h 4857297"/>
                  <a:gd name="connsiteX2" fmla="*/ 5210751 w 5653789"/>
                  <a:gd name="connsiteY2" fmla="*/ 0 h 4857297"/>
                  <a:gd name="connsiteX3" fmla="*/ 5653789 w 5653789"/>
                  <a:gd name="connsiteY3" fmla="*/ 48167 h 4857297"/>
                  <a:gd name="connsiteX4" fmla="*/ 5122900 w 5653789"/>
                  <a:gd name="connsiteY4" fmla="*/ 540041 h 4857297"/>
                  <a:gd name="connsiteX5" fmla="*/ 5153980 w 5653789"/>
                  <a:gd name="connsiteY5" fmla="*/ 283677 h 4857297"/>
                  <a:gd name="connsiteX6" fmla="*/ 0 w 5653789"/>
                  <a:gd name="connsiteY6" fmla="*/ 4857297 h 4857297"/>
                  <a:gd name="connsiteX0" fmla="*/ 0 w 5653789"/>
                  <a:gd name="connsiteY0" fmla="*/ 4857297 h 4857297"/>
                  <a:gd name="connsiteX1" fmla="*/ 5162262 w 5653789"/>
                  <a:gd name="connsiteY1" fmla="*/ 166336 h 4857297"/>
                  <a:gd name="connsiteX2" fmla="*/ 5210751 w 5653789"/>
                  <a:gd name="connsiteY2" fmla="*/ 0 h 4857297"/>
                  <a:gd name="connsiteX3" fmla="*/ 5653789 w 5653789"/>
                  <a:gd name="connsiteY3" fmla="*/ 48167 h 4857297"/>
                  <a:gd name="connsiteX4" fmla="*/ 5122900 w 5653789"/>
                  <a:gd name="connsiteY4" fmla="*/ 540041 h 4857297"/>
                  <a:gd name="connsiteX5" fmla="*/ 5149127 w 5653789"/>
                  <a:gd name="connsiteY5" fmla="*/ 386149 h 4857297"/>
                  <a:gd name="connsiteX6" fmla="*/ 0 w 5653789"/>
                  <a:gd name="connsiteY6" fmla="*/ 4857297 h 4857297"/>
                  <a:gd name="connsiteX0" fmla="*/ 0 w 5653789"/>
                  <a:gd name="connsiteY0" fmla="*/ 4857297 h 4857297"/>
                  <a:gd name="connsiteX1" fmla="*/ 5199354 w 5653789"/>
                  <a:gd name="connsiteY1" fmla="*/ 130908 h 4857297"/>
                  <a:gd name="connsiteX2" fmla="*/ 5210751 w 5653789"/>
                  <a:gd name="connsiteY2" fmla="*/ 0 h 4857297"/>
                  <a:gd name="connsiteX3" fmla="*/ 5653789 w 5653789"/>
                  <a:gd name="connsiteY3" fmla="*/ 48167 h 4857297"/>
                  <a:gd name="connsiteX4" fmla="*/ 5122900 w 5653789"/>
                  <a:gd name="connsiteY4" fmla="*/ 540041 h 4857297"/>
                  <a:gd name="connsiteX5" fmla="*/ 5149127 w 5653789"/>
                  <a:gd name="connsiteY5" fmla="*/ 386149 h 4857297"/>
                  <a:gd name="connsiteX6" fmla="*/ 0 w 5653789"/>
                  <a:gd name="connsiteY6" fmla="*/ 4857297 h 4857297"/>
                  <a:gd name="connsiteX0" fmla="*/ 0 w 5653789"/>
                  <a:gd name="connsiteY0" fmla="*/ 4857297 h 4857297"/>
                  <a:gd name="connsiteX1" fmla="*/ 5178069 w 5653789"/>
                  <a:gd name="connsiteY1" fmla="*/ 131671 h 4857297"/>
                  <a:gd name="connsiteX2" fmla="*/ 5210751 w 5653789"/>
                  <a:gd name="connsiteY2" fmla="*/ 0 h 4857297"/>
                  <a:gd name="connsiteX3" fmla="*/ 5653789 w 5653789"/>
                  <a:gd name="connsiteY3" fmla="*/ 48167 h 4857297"/>
                  <a:gd name="connsiteX4" fmla="*/ 5122900 w 5653789"/>
                  <a:gd name="connsiteY4" fmla="*/ 540041 h 4857297"/>
                  <a:gd name="connsiteX5" fmla="*/ 5149127 w 5653789"/>
                  <a:gd name="connsiteY5" fmla="*/ 386149 h 4857297"/>
                  <a:gd name="connsiteX6" fmla="*/ 0 w 5653789"/>
                  <a:gd name="connsiteY6" fmla="*/ 4857297 h 4857297"/>
                  <a:gd name="connsiteX0" fmla="*/ 0 w 5653789"/>
                  <a:gd name="connsiteY0" fmla="*/ 4917962 h 4917962"/>
                  <a:gd name="connsiteX1" fmla="*/ 5178069 w 5653789"/>
                  <a:gd name="connsiteY1" fmla="*/ 192336 h 4917962"/>
                  <a:gd name="connsiteX2" fmla="*/ 5238414 w 5653789"/>
                  <a:gd name="connsiteY2" fmla="*/ 0 h 4917962"/>
                  <a:gd name="connsiteX3" fmla="*/ 5653789 w 5653789"/>
                  <a:gd name="connsiteY3" fmla="*/ 108832 h 4917962"/>
                  <a:gd name="connsiteX4" fmla="*/ 5122900 w 5653789"/>
                  <a:gd name="connsiteY4" fmla="*/ 600706 h 4917962"/>
                  <a:gd name="connsiteX5" fmla="*/ 5149127 w 5653789"/>
                  <a:gd name="connsiteY5" fmla="*/ 446814 h 4917962"/>
                  <a:gd name="connsiteX6" fmla="*/ 0 w 5653789"/>
                  <a:gd name="connsiteY6" fmla="*/ 4917962 h 4917962"/>
                  <a:gd name="connsiteX0" fmla="*/ 0 w 6039620"/>
                  <a:gd name="connsiteY0" fmla="*/ 5213108 h 5213108"/>
                  <a:gd name="connsiteX1" fmla="*/ 5563900 w 6039620"/>
                  <a:gd name="connsiteY1" fmla="*/ 192336 h 5213108"/>
                  <a:gd name="connsiteX2" fmla="*/ 5624245 w 6039620"/>
                  <a:gd name="connsiteY2" fmla="*/ 0 h 5213108"/>
                  <a:gd name="connsiteX3" fmla="*/ 6039620 w 6039620"/>
                  <a:gd name="connsiteY3" fmla="*/ 108832 h 5213108"/>
                  <a:gd name="connsiteX4" fmla="*/ 5508731 w 6039620"/>
                  <a:gd name="connsiteY4" fmla="*/ 600706 h 5213108"/>
                  <a:gd name="connsiteX5" fmla="*/ 5534958 w 6039620"/>
                  <a:gd name="connsiteY5" fmla="*/ 446814 h 5213108"/>
                  <a:gd name="connsiteX6" fmla="*/ 0 w 6039620"/>
                  <a:gd name="connsiteY6" fmla="*/ 5213108 h 5213108"/>
                  <a:gd name="connsiteX0" fmla="*/ 0 w 6039620"/>
                  <a:gd name="connsiteY0" fmla="*/ 5213108 h 5213108"/>
                  <a:gd name="connsiteX1" fmla="*/ 5563900 w 6039620"/>
                  <a:gd name="connsiteY1" fmla="*/ 192336 h 5213108"/>
                  <a:gd name="connsiteX2" fmla="*/ 5624245 w 6039620"/>
                  <a:gd name="connsiteY2" fmla="*/ 0 h 5213108"/>
                  <a:gd name="connsiteX3" fmla="*/ 6039620 w 6039620"/>
                  <a:gd name="connsiteY3" fmla="*/ 108832 h 5213108"/>
                  <a:gd name="connsiteX4" fmla="*/ 5508731 w 6039620"/>
                  <a:gd name="connsiteY4" fmla="*/ 600706 h 5213108"/>
                  <a:gd name="connsiteX5" fmla="*/ 5534958 w 6039620"/>
                  <a:gd name="connsiteY5" fmla="*/ 446814 h 5213108"/>
                  <a:gd name="connsiteX6" fmla="*/ 0 w 6039620"/>
                  <a:gd name="connsiteY6" fmla="*/ 5213108 h 5213108"/>
                  <a:gd name="connsiteX0" fmla="*/ 0 w 6039620"/>
                  <a:gd name="connsiteY0" fmla="*/ 5213108 h 5213108"/>
                  <a:gd name="connsiteX1" fmla="*/ 5563900 w 6039620"/>
                  <a:gd name="connsiteY1" fmla="*/ 192336 h 5213108"/>
                  <a:gd name="connsiteX2" fmla="*/ 5624245 w 6039620"/>
                  <a:gd name="connsiteY2" fmla="*/ 0 h 5213108"/>
                  <a:gd name="connsiteX3" fmla="*/ 6039620 w 6039620"/>
                  <a:gd name="connsiteY3" fmla="*/ 108832 h 5213108"/>
                  <a:gd name="connsiteX4" fmla="*/ 5508731 w 6039620"/>
                  <a:gd name="connsiteY4" fmla="*/ 600706 h 5213108"/>
                  <a:gd name="connsiteX5" fmla="*/ 5534958 w 6039620"/>
                  <a:gd name="connsiteY5" fmla="*/ 446814 h 5213108"/>
                  <a:gd name="connsiteX6" fmla="*/ 0 w 6039620"/>
                  <a:gd name="connsiteY6" fmla="*/ 5213108 h 5213108"/>
                  <a:gd name="connsiteX0" fmla="*/ 0 w 5777408"/>
                  <a:gd name="connsiteY0" fmla="*/ 4798780 h 4798780"/>
                  <a:gd name="connsiteX1" fmla="*/ 5301688 w 5777408"/>
                  <a:gd name="connsiteY1" fmla="*/ 192336 h 4798780"/>
                  <a:gd name="connsiteX2" fmla="*/ 5362033 w 5777408"/>
                  <a:gd name="connsiteY2" fmla="*/ 0 h 4798780"/>
                  <a:gd name="connsiteX3" fmla="*/ 5777408 w 5777408"/>
                  <a:gd name="connsiteY3" fmla="*/ 108832 h 4798780"/>
                  <a:gd name="connsiteX4" fmla="*/ 5246519 w 5777408"/>
                  <a:gd name="connsiteY4" fmla="*/ 600706 h 4798780"/>
                  <a:gd name="connsiteX5" fmla="*/ 5272746 w 5777408"/>
                  <a:gd name="connsiteY5" fmla="*/ 446814 h 4798780"/>
                  <a:gd name="connsiteX6" fmla="*/ 0 w 5777408"/>
                  <a:gd name="connsiteY6" fmla="*/ 4798780 h 4798780"/>
                  <a:gd name="connsiteX0" fmla="*/ 1 w 4407015"/>
                  <a:gd name="connsiteY0" fmla="*/ 4994534 h 4994534"/>
                  <a:gd name="connsiteX1" fmla="*/ 3931295 w 4407015"/>
                  <a:gd name="connsiteY1" fmla="*/ 192336 h 4994534"/>
                  <a:gd name="connsiteX2" fmla="*/ 3991640 w 4407015"/>
                  <a:gd name="connsiteY2" fmla="*/ 0 h 4994534"/>
                  <a:gd name="connsiteX3" fmla="*/ 4407015 w 4407015"/>
                  <a:gd name="connsiteY3" fmla="*/ 108832 h 4994534"/>
                  <a:gd name="connsiteX4" fmla="*/ 3876126 w 4407015"/>
                  <a:gd name="connsiteY4" fmla="*/ 600706 h 4994534"/>
                  <a:gd name="connsiteX5" fmla="*/ 3902353 w 4407015"/>
                  <a:gd name="connsiteY5" fmla="*/ 446814 h 4994534"/>
                  <a:gd name="connsiteX6" fmla="*/ 1 w 4407015"/>
                  <a:gd name="connsiteY6" fmla="*/ 4994534 h 4994534"/>
                  <a:gd name="connsiteX0" fmla="*/ 0 w 3509124"/>
                  <a:gd name="connsiteY0" fmla="*/ 5040680 h 5040681"/>
                  <a:gd name="connsiteX1" fmla="*/ 3033404 w 3509124"/>
                  <a:gd name="connsiteY1" fmla="*/ 192336 h 5040681"/>
                  <a:gd name="connsiteX2" fmla="*/ 3093749 w 3509124"/>
                  <a:gd name="connsiteY2" fmla="*/ 0 h 5040681"/>
                  <a:gd name="connsiteX3" fmla="*/ 3509124 w 3509124"/>
                  <a:gd name="connsiteY3" fmla="*/ 108832 h 5040681"/>
                  <a:gd name="connsiteX4" fmla="*/ 2978235 w 3509124"/>
                  <a:gd name="connsiteY4" fmla="*/ 600706 h 5040681"/>
                  <a:gd name="connsiteX5" fmla="*/ 3004462 w 3509124"/>
                  <a:gd name="connsiteY5" fmla="*/ 446814 h 5040681"/>
                  <a:gd name="connsiteX6" fmla="*/ 0 w 3509124"/>
                  <a:gd name="connsiteY6" fmla="*/ 5040680 h 5040681"/>
                  <a:gd name="connsiteX0" fmla="*/ 0 w 3509124"/>
                  <a:gd name="connsiteY0" fmla="*/ 5040680 h 5040680"/>
                  <a:gd name="connsiteX1" fmla="*/ 3033404 w 3509124"/>
                  <a:gd name="connsiteY1" fmla="*/ 192336 h 5040680"/>
                  <a:gd name="connsiteX2" fmla="*/ 3093749 w 3509124"/>
                  <a:gd name="connsiteY2" fmla="*/ 0 h 5040680"/>
                  <a:gd name="connsiteX3" fmla="*/ 3509124 w 3509124"/>
                  <a:gd name="connsiteY3" fmla="*/ 108832 h 5040680"/>
                  <a:gd name="connsiteX4" fmla="*/ 2978235 w 3509124"/>
                  <a:gd name="connsiteY4" fmla="*/ 600706 h 5040680"/>
                  <a:gd name="connsiteX5" fmla="*/ 3004462 w 3509124"/>
                  <a:gd name="connsiteY5" fmla="*/ 446814 h 5040680"/>
                  <a:gd name="connsiteX6" fmla="*/ 0 w 3509124"/>
                  <a:gd name="connsiteY6" fmla="*/ 5040680 h 5040680"/>
                  <a:gd name="connsiteX0" fmla="*/ 0 w 3509124"/>
                  <a:gd name="connsiteY0" fmla="*/ 5040680 h 5040680"/>
                  <a:gd name="connsiteX1" fmla="*/ 3033404 w 3509124"/>
                  <a:gd name="connsiteY1" fmla="*/ 192336 h 5040680"/>
                  <a:gd name="connsiteX2" fmla="*/ 3093749 w 3509124"/>
                  <a:gd name="connsiteY2" fmla="*/ 0 h 5040680"/>
                  <a:gd name="connsiteX3" fmla="*/ 3509124 w 3509124"/>
                  <a:gd name="connsiteY3" fmla="*/ 108832 h 5040680"/>
                  <a:gd name="connsiteX4" fmla="*/ 2978235 w 3509124"/>
                  <a:gd name="connsiteY4" fmla="*/ 600706 h 5040680"/>
                  <a:gd name="connsiteX5" fmla="*/ 3004462 w 3509124"/>
                  <a:gd name="connsiteY5" fmla="*/ 446814 h 5040680"/>
                  <a:gd name="connsiteX6" fmla="*/ 0 w 3509124"/>
                  <a:gd name="connsiteY6" fmla="*/ 5040680 h 504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124" h="5040680">
                    <a:moveTo>
                      <a:pt x="0" y="5040680"/>
                    </a:moveTo>
                    <a:cubicBezTo>
                      <a:pt x="116084" y="3647739"/>
                      <a:pt x="1387841" y="663907"/>
                      <a:pt x="3033404" y="192336"/>
                    </a:cubicBezTo>
                    <a:lnTo>
                      <a:pt x="3093749" y="0"/>
                    </a:lnTo>
                    <a:lnTo>
                      <a:pt x="3509124" y="108832"/>
                    </a:lnTo>
                    <a:cubicBezTo>
                      <a:pt x="3196481" y="365410"/>
                      <a:pt x="3199385" y="401066"/>
                      <a:pt x="2978235" y="600706"/>
                    </a:cubicBezTo>
                    <a:cubicBezTo>
                      <a:pt x="2979928" y="511299"/>
                      <a:pt x="3002769" y="536221"/>
                      <a:pt x="3004462" y="446814"/>
                    </a:cubicBezTo>
                    <a:cubicBezTo>
                      <a:pt x="1567479" y="635443"/>
                      <a:pt x="401501" y="3508090"/>
                      <a:pt x="0" y="5040680"/>
                    </a:cubicBezTo>
                    <a:close/>
                  </a:path>
                </a:pathLst>
              </a:custGeom>
              <a:solidFill>
                <a:srgbClr val="C00000"/>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Freeform 34"/>
              <p:cNvSpPr/>
              <p:nvPr/>
            </p:nvSpPr>
            <p:spPr>
              <a:xfrm>
                <a:off x="3652181" y="719666"/>
                <a:ext cx="2205397" cy="866986"/>
              </a:xfrm>
              <a:custGeom>
                <a:avLst/>
                <a:gdLst>
                  <a:gd name="connsiteX0" fmla="*/ 0 w 2205397"/>
                  <a:gd name="connsiteY0" fmla="*/ 0 h 866986"/>
                  <a:gd name="connsiteX1" fmla="*/ 2205397 w 2205397"/>
                  <a:gd name="connsiteY1" fmla="*/ 0 h 866986"/>
                  <a:gd name="connsiteX2" fmla="*/ 2205397 w 2205397"/>
                  <a:gd name="connsiteY2" fmla="*/ 866986 h 866986"/>
                  <a:gd name="connsiteX3" fmla="*/ 0 w 2205397"/>
                  <a:gd name="connsiteY3" fmla="*/ 866986 h 866986"/>
                  <a:gd name="connsiteX4" fmla="*/ 0 w 2205397"/>
                  <a:gd name="connsiteY4" fmla="*/ 0 h 86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397" h="866986">
                    <a:moveTo>
                      <a:pt x="0" y="0"/>
                    </a:moveTo>
                    <a:lnTo>
                      <a:pt x="2205397" y="0"/>
                    </a:lnTo>
                    <a:lnTo>
                      <a:pt x="2205397" y="866986"/>
                    </a:lnTo>
                    <a:lnTo>
                      <a:pt x="0" y="866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040" tIns="66040" rIns="66040" bIns="66040" numCol="1" spcCol="1270" anchor="b" anchorCtr="0">
                <a:noAutofit/>
              </a:bodyPr>
              <a:lstStyle/>
              <a:p>
                <a:pPr lvl="0" algn="ctr" defTabSz="2311400">
                  <a:lnSpc>
                    <a:spcPct val="90000"/>
                  </a:lnSpc>
                  <a:spcBef>
                    <a:spcPct val="0"/>
                  </a:spcBef>
                  <a:spcAft>
                    <a:spcPct val="35000"/>
                  </a:spcAft>
                </a:pPr>
                <a:endParaRPr lang="en-US" sz="5200" kern="1200"/>
              </a:p>
            </p:txBody>
          </p:sp>
        </p:grpSp>
        <p:grpSp>
          <p:nvGrpSpPr>
            <p:cNvPr id="41" name="Group 40"/>
            <p:cNvGrpSpPr/>
            <p:nvPr/>
          </p:nvGrpSpPr>
          <p:grpSpPr>
            <a:xfrm flipH="1">
              <a:off x="2785922" y="787981"/>
              <a:ext cx="4019797" cy="4581367"/>
              <a:chOff x="3652181" y="719666"/>
              <a:chExt cx="4019797" cy="4581367"/>
            </a:xfrm>
          </p:grpSpPr>
          <p:sp>
            <p:nvSpPr>
              <p:cNvPr id="42" name="Shape 41"/>
              <p:cNvSpPr/>
              <p:nvPr/>
            </p:nvSpPr>
            <p:spPr>
              <a:xfrm rot="4396374">
                <a:off x="5104428" y="2733482"/>
                <a:ext cx="4458786" cy="676315"/>
              </a:xfrm>
              <a:custGeom>
                <a:avLst/>
                <a:gdLst>
                  <a:gd name="connsiteX0" fmla="*/ 0 w 4677714"/>
                  <a:gd name="connsiteY0" fmla="*/ 3262122 h 3262122"/>
                  <a:gd name="connsiteX1" fmla="*/ 3654386 w 4677714"/>
                  <a:gd name="connsiteY1" fmla="*/ 407765 h 3262122"/>
                  <a:gd name="connsiteX2" fmla="*/ 3608442 w 4677714"/>
                  <a:gd name="connsiteY2" fmla="*/ 0 h 3262122"/>
                  <a:gd name="connsiteX3" fmla="*/ 4677714 w 4677714"/>
                  <a:gd name="connsiteY3" fmla="*/ 510685 h 3262122"/>
                  <a:gd name="connsiteX4" fmla="*/ 3760278 w 4677714"/>
                  <a:gd name="connsiteY4" fmla="*/ 1347583 h 3262122"/>
                  <a:gd name="connsiteX5" fmla="*/ 3714334 w 4677714"/>
                  <a:gd name="connsiteY5" fmla="*/ 939817 h 3262122"/>
                  <a:gd name="connsiteX6" fmla="*/ 0 w 4677714"/>
                  <a:gd name="connsiteY6" fmla="*/ 3262122 h 3262122"/>
                  <a:gd name="connsiteX0" fmla="*/ 0 w 4327710"/>
                  <a:gd name="connsiteY0" fmla="*/ 2064403 h 2064403"/>
                  <a:gd name="connsiteX1" fmla="*/ 3304382 w 4327710"/>
                  <a:gd name="connsiteY1" fmla="*/ 407765 h 2064403"/>
                  <a:gd name="connsiteX2" fmla="*/ 3258438 w 4327710"/>
                  <a:gd name="connsiteY2" fmla="*/ 0 h 2064403"/>
                  <a:gd name="connsiteX3" fmla="*/ 4327710 w 4327710"/>
                  <a:gd name="connsiteY3" fmla="*/ 510685 h 2064403"/>
                  <a:gd name="connsiteX4" fmla="*/ 3410274 w 4327710"/>
                  <a:gd name="connsiteY4" fmla="*/ 1347583 h 2064403"/>
                  <a:gd name="connsiteX5" fmla="*/ 3364330 w 4327710"/>
                  <a:gd name="connsiteY5" fmla="*/ 939817 h 2064403"/>
                  <a:gd name="connsiteX6" fmla="*/ 0 w 4327710"/>
                  <a:gd name="connsiteY6" fmla="*/ 2064403 h 2064403"/>
                  <a:gd name="connsiteX0" fmla="*/ 0 w 4327710"/>
                  <a:gd name="connsiteY0" fmla="*/ 2064403 h 2064403"/>
                  <a:gd name="connsiteX1" fmla="*/ 3705797 w 4327710"/>
                  <a:gd name="connsiteY1" fmla="*/ 428944 h 2064403"/>
                  <a:gd name="connsiteX2" fmla="*/ 3258438 w 4327710"/>
                  <a:gd name="connsiteY2" fmla="*/ 0 h 2064403"/>
                  <a:gd name="connsiteX3" fmla="*/ 4327710 w 4327710"/>
                  <a:gd name="connsiteY3" fmla="*/ 510685 h 2064403"/>
                  <a:gd name="connsiteX4" fmla="*/ 3410274 w 4327710"/>
                  <a:gd name="connsiteY4" fmla="*/ 1347583 h 2064403"/>
                  <a:gd name="connsiteX5" fmla="*/ 3364330 w 4327710"/>
                  <a:gd name="connsiteY5" fmla="*/ 939817 h 2064403"/>
                  <a:gd name="connsiteX6" fmla="*/ 0 w 4327710"/>
                  <a:gd name="connsiteY6" fmla="*/ 2064403 h 2064403"/>
                  <a:gd name="connsiteX0" fmla="*/ 0 w 4327710"/>
                  <a:gd name="connsiteY0" fmla="*/ 2064403 h 2064403"/>
                  <a:gd name="connsiteX1" fmla="*/ 3705797 w 4327710"/>
                  <a:gd name="connsiteY1" fmla="*/ 428944 h 2064403"/>
                  <a:gd name="connsiteX2" fmla="*/ 3258438 w 4327710"/>
                  <a:gd name="connsiteY2" fmla="*/ 0 h 2064403"/>
                  <a:gd name="connsiteX3" fmla="*/ 4327710 w 4327710"/>
                  <a:gd name="connsiteY3" fmla="*/ 510685 h 2064403"/>
                  <a:gd name="connsiteX4" fmla="*/ 3410274 w 4327710"/>
                  <a:gd name="connsiteY4" fmla="*/ 1347583 h 2064403"/>
                  <a:gd name="connsiteX5" fmla="*/ 3712008 w 4327710"/>
                  <a:gd name="connsiteY5" fmla="*/ 775767 h 2064403"/>
                  <a:gd name="connsiteX6" fmla="*/ 0 w 4327710"/>
                  <a:gd name="connsiteY6" fmla="*/ 2064403 h 2064403"/>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410274 w 4327710"/>
                  <a:gd name="connsiteY4" fmla="*/ 113115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1511 w 4327710"/>
                  <a:gd name="connsiteY4" fmla="*/ 85669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1511 w 4327710"/>
                  <a:gd name="connsiteY4" fmla="*/ 85669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1511 w 4327710"/>
                  <a:gd name="connsiteY4" fmla="*/ 85669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1511 w 4327710"/>
                  <a:gd name="connsiteY4" fmla="*/ 856696 h 1847976"/>
                  <a:gd name="connsiteX5" fmla="*/ 3712008 w 4327710"/>
                  <a:gd name="connsiteY5" fmla="*/ 559340 h 1847976"/>
                  <a:gd name="connsiteX6" fmla="*/ 0 w 4327710"/>
                  <a:gd name="connsiteY6" fmla="*/ 1847976 h 1847976"/>
                  <a:gd name="connsiteX0" fmla="*/ 0 w 4327710"/>
                  <a:gd name="connsiteY0" fmla="*/ 1847976 h 1847976"/>
                  <a:gd name="connsiteX1" fmla="*/ 3705797 w 4327710"/>
                  <a:gd name="connsiteY1" fmla="*/ 212517 h 1847976"/>
                  <a:gd name="connsiteX2" fmla="*/ 3680741 w 4327710"/>
                  <a:gd name="connsiteY2" fmla="*/ 0 h 1847976"/>
                  <a:gd name="connsiteX3" fmla="*/ 4327710 w 4327710"/>
                  <a:gd name="connsiteY3" fmla="*/ 294258 h 1847976"/>
                  <a:gd name="connsiteX4" fmla="*/ 3723355 w 4327710"/>
                  <a:gd name="connsiteY4" fmla="*/ 817467 h 1847976"/>
                  <a:gd name="connsiteX5" fmla="*/ 3712008 w 4327710"/>
                  <a:gd name="connsiteY5" fmla="*/ 559340 h 1847976"/>
                  <a:gd name="connsiteX6" fmla="*/ 0 w 4327710"/>
                  <a:gd name="connsiteY6" fmla="*/ 1847976 h 1847976"/>
                  <a:gd name="connsiteX0" fmla="*/ 0 w 4189935"/>
                  <a:gd name="connsiteY0" fmla="*/ 1847976 h 1847976"/>
                  <a:gd name="connsiteX1" fmla="*/ 3705797 w 4189935"/>
                  <a:gd name="connsiteY1" fmla="*/ 212517 h 1847976"/>
                  <a:gd name="connsiteX2" fmla="*/ 3680741 w 4189935"/>
                  <a:gd name="connsiteY2" fmla="*/ 0 h 1847976"/>
                  <a:gd name="connsiteX3" fmla="*/ 4189935 w 4189935"/>
                  <a:gd name="connsiteY3" fmla="*/ 322473 h 1847976"/>
                  <a:gd name="connsiteX4" fmla="*/ 3723355 w 4189935"/>
                  <a:gd name="connsiteY4" fmla="*/ 817467 h 1847976"/>
                  <a:gd name="connsiteX5" fmla="*/ 3712008 w 4189935"/>
                  <a:gd name="connsiteY5" fmla="*/ 559340 h 1847976"/>
                  <a:gd name="connsiteX6" fmla="*/ 0 w 4189935"/>
                  <a:gd name="connsiteY6" fmla="*/ 1847976 h 1847976"/>
                  <a:gd name="connsiteX0" fmla="*/ 0 w 4189935"/>
                  <a:gd name="connsiteY0" fmla="*/ 1868961 h 1868961"/>
                  <a:gd name="connsiteX1" fmla="*/ 3705797 w 4189935"/>
                  <a:gd name="connsiteY1" fmla="*/ 233502 h 1868961"/>
                  <a:gd name="connsiteX2" fmla="*/ 3677102 w 4189935"/>
                  <a:gd name="connsiteY2" fmla="*/ 0 h 1868961"/>
                  <a:gd name="connsiteX3" fmla="*/ 4189935 w 4189935"/>
                  <a:gd name="connsiteY3" fmla="*/ 343458 h 1868961"/>
                  <a:gd name="connsiteX4" fmla="*/ 3723355 w 4189935"/>
                  <a:gd name="connsiteY4" fmla="*/ 838452 h 1868961"/>
                  <a:gd name="connsiteX5" fmla="*/ 3712008 w 4189935"/>
                  <a:gd name="connsiteY5" fmla="*/ 580325 h 1868961"/>
                  <a:gd name="connsiteX6" fmla="*/ 0 w 4189935"/>
                  <a:gd name="connsiteY6" fmla="*/ 1868961 h 1868961"/>
                  <a:gd name="connsiteX0" fmla="*/ 0 w 4189935"/>
                  <a:gd name="connsiteY0" fmla="*/ 1868961 h 1868961"/>
                  <a:gd name="connsiteX1" fmla="*/ 3705797 w 4189935"/>
                  <a:gd name="connsiteY1" fmla="*/ 233502 h 1868961"/>
                  <a:gd name="connsiteX2" fmla="*/ 3677102 w 4189935"/>
                  <a:gd name="connsiteY2" fmla="*/ 0 h 1868961"/>
                  <a:gd name="connsiteX3" fmla="*/ 4189935 w 4189935"/>
                  <a:gd name="connsiteY3" fmla="*/ 343458 h 1868961"/>
                  <a:gd name="connsiteX4" fmla="*/ 3723355 w 4189935"/>
                  <a:gd name="connsiteY4" fmla="*/ 838452 h 1868961"/>
                  <a:gd name="connsiteX5" fmla="*/ 3727559 w 4189935"/>
                  <a:gd name="connsiteY5" fmla="*/ 495486 h 1868961"/>
                  <a:gd name="connsiteX6" fmla="*/ 0 w 4189935"/>
                  <a:gd name="connsiteY6" fmla="*/ 1868961 h 1868961"/>
                  <a:gd name="connsiteX0" fmla="*/ 0 w 4189935"/>
                  <a:gd name="connsiteY0" fmla="*/ 1868961 h 1868961"/>
                  <a:gd name="connsiteX1" fmla="*/ 3724040 w 4189935"/>
                  <a:gd name="connsiteY1" fmla="*/ 238985 h 1868961"/>
                  <a:gd name="connsiteX2" fmla="*/ 3677102 w 4189935"/>
                  <a:gd name="connsiteY2" fmla="*/ 0 h 1868961"/>
                  <a:gd name="connsiteX3" fmla="*/ 4189935 w 4189935"/>
                  <a:gd name="connsiteY3" fmla="*/ 343458 h 1868961"/>
                  <a:gd name="connsiteX4" fmla="*/ 3723355 w 4189935"/>
                  <a:gd name="connsiteY4" fmla="*/ 838452 h 1868961"/>
                  <a:gd name="connsiteX5" fmla="*/ 3727559 w 4189935"/>
                  <a:gd name="connsiteY5" fmla="*/ 495486 h 1868961"/>
                  <a:gd name="connsiteX6" fmla="*/ 0 w 4189935"/>
                  <a:gd name="connsiteY6" fmla="*/ 1868961 h 1868961"/>
                  <a:gd name="connsiteX0" fmla="*/ 0 w 4189935"/>
                  <a:gd name="connsiteY0" fmla="*/ 1868961 h 1868961"/>
                  <a:gd name="connsiteX1" fmla="*/ 3724040 w 4189935"/>
                  <a:gd name="connsiteY1" fmla="*/ 238985 h 1868961"/>
                  <a:gd name="connsiteX2" fmla="*/ 3677102 w 4189935"/>
                  <a:gd name="connsiteY2" fmla="*/ 0 h 1868961"/>
                  <a:gd name="connsiteX3" fmla="*/ 4189935 w 4189935"/>
                  <a:gd name="connsiteY3" fmla="*/ 343458 h 1868961"/>
                  <a:gd name="connsiteX4" fmla="*/ 3742545 w 4189935"/>
                  <a:gd name="connsiteY4" fmla="*/ 774598 h 1868961"/>
                  <a:gd name="connsiteX5" fmla="*/ 3727559 w 4189935"/>
                  <a:gd name="connsiteY5" fmla="*/ 495486 h 1868961"/>
                  <a:gd name="connsiteX6" fmla="*/ 0 w 4189935"/>
                  <a:gd name="connsiteY6" fmla="*/ 1868961 h 1868961"/>
                  <a:gd name="connsiteX0" fmla="*/ 0 w 4189935"/>
                  <a:gd name="connsiteY0" fmla="*/ 1812385 h 1812385"/>
                  <a:gd name="connsiteX1" fmla="*/ 3724040 w 4189935"/>
                  <a:gd name="connsiteY1" fmla="*/ 182409 h 1812385"/>
                  <a:gd name="connsiteX2" fmla="*/ 3699882 w 4189935"/>
                  <a:gd name="connsiteY2" fmla="*/ 0 h 1812385"/>
                  <a:gd name="connsiteX3" fmla="*/ 4189935 w 4189935"/>
                  <a:gd name="connsiteY3" fmla="*/ 286882 h 1812385"/>
                  <a:gd name="connsiteX4" fmla="*/ 3742545 w 4189935"/>
                  <a:gd name="connsiteY4" fmla="*/ 718022 h 1812385"/>
                  <a:gd name="connsiteX5" fmla="*/ 3727559 w 4189935"/>
                  <a:gd name="connsiteY5" fmla="*/ 438910 h 1812385"/>
                  <a:gd name="connsiteX6" fmla="*/ 0 w 4189935"/>
                  <a:gd name="connsiteY6" fmla="*/ 1812385 h 1812385"/>
                  <a:gd name="connsiteX0" fmla="*/ 0 w 4189935"/>
                  <a:gd name="connsiteY0" fmla="*/ 1812385 h 1812385"/>
                  <a:gd name="connsiteX1" fmla="*/ 3724040 w 4189935"/>
                  <a:gd name="connsiteY1" fmla="*/ 182409 h 1812385"/>
                  <a:gd name="connsiteX2" fmla="*/ 3699882 w 4189935"/>
                  <a:gd name="connsiteY2" fmla="*/ 0 h 1812385"/>
                  <a:gd name="connsiteX3" fmla="*/ 4189935 w 4189935"/>
                  <a:gd name="connsiteY3" fmla="*/ 286882 h 1812385"/>
                  <a:gd name="connsiteX4" fmla="*/ 3734370 w 4189935"/>
                  <a:gd name="connsiteY4" fmla="*/ 645944 h 1812385"/>
                  <a:gd name="connsiteX5" fmla="*/ 3727559 w 4189935"/>
                  <a:gd name="connsiteY5" fmla="*/ 438910 h 1812385"/>
                  <a:gd name="connsiteX6" fmla="*/ 0 w 4189935"/>
                  <a:gd name="connsiteY6" fmla="*/ 1812385 h 1812385"/>
                  <a:gd name="connsiteX0" fmla="*/ 0 w 4240179"/>
                  <a:gd name="connsiteY0" fmla="*/ 1946473 h 1946473"/>
                  <a:gd name="connsiteX1" fmla="*/ 3774284 w 4240179"/>
                  <a:gd name="connsiteY1" fmla="*/ 182409 h 1946473"/>
                  <a:gd name="connsiteX2" fmla="*/ 3750126 w 4240179"/>
                  <a:gd name="connsiteY2" fmla="*/ 0 h 1946473"/>
                  <a:gd name="connsiteX3" fmla="*/ 4240179 w 4240179"/>
                  <a:gd name="connsiteY3" fmla="*/ 286882 h 1946473"/>
                  <a:gd name="connsiteX4" fmla="*/ 3784614 w 4240179"/>
                  <a:gd name="connsiteY4" fmla="*/ 645944 h 1946473"/>
                  <a:gd name="connsiteX5" fmla="*/ 3777803 w 4240179"/>
                  <a:gd name="connsiteY5" fmla="*/ 438910 h 1946473"/>
                  <a:gd name="connsiteX6" fmla="*/ 0 w 4240179"/>
                  <a:gd name="connsiteY6" fmla="*/ 1946473 h 1946473"/>
                  <a:gd name="connsiteX0" fmla="*/ 0 w 4240179"/>
                  <a:gd name="connsiteY0" fmla="*/ 1946473 h 1946473"/>
                  <a:gd name="connsiteX1" fmla="*/ 3774284 w 4240179"/>
                  <a:gd name="connsiteY1" fmla="*/ 182409 h 1946473"/>
                  <a:gd name="connsiteX2" fmla="*/ 3750126 w 4240179"/>
                  <a:gd name="connsiteY2" fmla="*/ 0 h 1946473"/>
                  <a:gd name="connsiteX3" fmla="*/ 4240179 w 4240179"/>
                  <a:gd name="connsiteY3" fmla="*/ 286882 h 1946473"/>
                  <a:gd name="connsiteX4" fmla="*/ 3784614 w 4240179"/>
                  <a:gd name="connsiteY4" fmla="*/ 645944 h 1946473"/>
                  <a:gd name="connsiteX5" fmla="*/ 3777803 w 4240179"/>
                  <a:gd name="connsiteY5" fmla="*/ 438910 h 1946473"/>
                  <a:gd name="connsiteX6" fmla="*/ 0 w 4240179"/>
                  <a:gd name="connsiteY6" fmla="*/ 1946473 h 1946473"/>
                  <a:gd name="connsiteX0" fmla="*/ 0 w 4240179"/>
                  <a:gd name="connsiteY0" fmla="*/ 1946473 h 1946473"/>
                  <a:gd name="connsiteX1" fmla="*/ 3774284 w 4240179"/>
                  <a:gd name="connsiteY1" fmla="*/ 182409 h 1946473"/>
                  <a:gd name="connsiteX2" fmla="*/ 3750126 w 4240179"/>
                  <a:gd name="connsiteY2" fmla="*/ 0 h 1946473"/>
                  <a:gd name="connsiteX3" fmla="*/ 4240179 w 4240179"/>
                  <a:gd name="connsiteY3" fmla="*/ 286882 h 1946473"/>
                  <a:gd name="connsiteX4" fmla="*/ 3784614 w 4240179"/>
                  <a:gd name="connsiteY4" fmla="*/ 645944 h 1946473"/>
                  <a:gd name="connsiteX5" fmla="*/ 3777803 w 4240179"/>
                  <a:gd name="connsiteY5" fmla="*/ 438910 h 1946473"/>
                  <a:gd name="connsiteX6" fmla="*/ 0 w 4240179"/>
                  <a:gd name="connsiteY6" fmla="*/ 1946473 h 194647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4037749"/>
                  <a:gd name="connsiteY0" fmla="*/ 2166443 h 2166443"/>
                  <a:gd name="connsiteX1" fmla="*/ 3571854 w 4037749"/>
                  <a:gd name="connsiteY1" fmla="*/ 182409 h 2166443"/>
                  <a:gd name="connsiteX2" fmla="*/ 3547696 w 4037749"/>
                  <a:gd name="connsiteY2" fmla="*/ 0 h 2166443"/>
                  <a:gd name="connsiteX3" fmla="*/ 4037749 w 4037749"/>
                  <a:gd name="connsiteY3" fmla="*/ 286882 h 2166443"/>
                  <a:gd name="connsiteX4" fmla="*/ 3582184 w 4037749"/>
                  <a:gd name="connsiteY4" fmla="*/ 645944 h 2166443"/>
                  <a:gd name="connsiteX5" fmla="*/ 3575373 w 4037749"/>
                  <a:gd name="connsiteY5" fmla="*/ 438910 h 2166443"/>
                  <a:gd name="connsiteX6" fmla="*/ 0 w 4037749"/>
                  <a:gd name="connsiteY6" fmla="*/ 2166443 h 2166443"/>
                  <a:gd name="connsiteX0" fmla="*/ 0 w 3379729"/>
                  <a:gd name="connsiteY0" fmla="*/ 1772637 h 1772637"/>
                  <a:gd name="connsiteX1" fmla="*/ 2913834 w 3379729"/>
                  <a:gd name="connsiteY1" fmla="*/ 182409 h 1772637"/>
                  <a:gd name="connsiteX2" fmla="*/ 2889676 w 3379729"/>
                  <a:gd name="connsiteY2" fmla="*/ 0 h 1772637"/>
                  <a:gd name="connsiteX3" fmla="*/ 3379729 w 3379729"/>
                  <a:gd name="connsiteY3" fmla="*/ 286882 h 1772637"/>
                  <a:gd name="connsiteX4" fmla="*/ 2924164 w 3379729"/>
                  <a:gd name="connsiteY4" fmla="*/ 645944 h 1772637"/>
                  <a:gd name="connsiteX5" fmla="*/ 2917353 w 3379729"/>
                  <a:gd name="connsiteY5" fmla="*/ 438910 h 1772637"/>
                  <a:gd name="connsiteX6" fmla="*/ 0 w 3379729"/>
                  <a:gd name="connsiteY6" fmla="*/ 1772637 h 1772637"/>
                  <a:gd name="connsiteX0" fmla="*/ 0 w 3310087"/>
                  <a:gd name="connsiteY0" fmla="*/ 1471839 h 1471839"/>
                  <a:gd name="connsiteX1" fmla="*/ 2844192 w 3310087"/>
                  <a:gd name="connsiteY1" fmla="*/ 182409 h 1471839"/>
                  <a:gd name="connsiteX2" fmla="*/ 2820034 w 3310087"/>
                  <a:gd name="connsiteY2" fmla="*/ 0 h 1471839"/>
                  <a:gd name="connsiteX3" fmla="*/ 3310087 w 3310087"/>
                  <a:gd name="connsiteY3" fmla="*/ 286882 h 1471839"/>
                  <a:gd name="connsiteX4" fmla="*/ 2854522 w 3310087"/>
                  <a:gd name="connsiteY4" fmla="*/ 645944 h 1471839"/>
                  <a:gd name="connsiteX5" fmla="*/ 2847711 w 3310087"/>
                  <a:gd name="connsiteY5" fmla="*/ 438910 h 1471839"/>
                  <a:gd name="connsiteX6" fmla="*/ 0 w 3310087"/>
                  <a:gd name="connsiteY6" fmla="*/ 1471839 h 1471839"/>
                  <a:gd name="connsiteX0" fmla="*/ 0 w 3310087"/>
                  <a:gd name="connsiteY0" fmla="*/ 1471839 h 1471839"/>
                  <a:gd name="connsiteX1" fmla="*/ 2844192 w 3310087"/>
                  <a:gd name="connsiteY1" fmla="*/ 182409 h 1471839"/>
                  <a:gd name="connsiteX2" fmla="*/ 2820034 w 3310087"/>
                  <a:gd name="connsiteY2" fmla="*/ 0 h 1471839"/>
                  <a:gd name="connsiteX3" fmla="*/ 3310087 w 3310087"/>
                  <a:gd name="connsiteY3" fmla="*/ 286882 h 1471839"/>
                  <a:gd name="connsiteX4" fmla="*/ 2854522 w 3310087"/>
                  <a:gd name="connsiteY4" fmla="*/ 645944 h 1471839"/>
                  <a:gd name="connsiteX5" fmla="*/ 2847711 w 3310087"/>
                  <a:gd name="connsiteY5" fmla="*/ 438910 h 1471839"/>
                  <a:gd name="connsiteX6" fmla="*/ 0 w 3310087"/>
                  <a:gd name="connsiteY6" fmla="*/ 1471839 h 1471839"/>
                  <a:gd name="connsiteX0" fmla="*/ 0 w 3310087"/>
                  <a:gd name="connsiteY0" fmla="*/ 1471839 h 1471839"/>
                  <a:gd name="connsiteX1" fmla="*/ 2844192 w 3310087"/>
                  <a:gd name="connsiteY1" fmla="*/ 182409 h 1471839"/>
                  <a:gd name="connsiteX2" fmla="*/ 2820034 w 3310087"/>
                  <a:gd name="connsiteY2" fmla="*/ 0 h 1471839"/>
                  <a:gd name="connsiteX3" fmla="*/ 3310087 w 3310087"/>
                  <a:gd name="connsiteY3" fmla="*/ 286882 h 1471839"/>
                  <a:gd name="connsiteX4" fmla="*/ 2854522 w 3310087"/>
                  <a:gd name="connsiteY4" fmla="*/ 645944 h 1471839"/>
                  <a:gd name="connsiteX5" fmla="*/ 2847711 w 3310087"/>
                  <a:gd name="connsiteY5" fmla="*/ 438910 h 1471839"/>
                  <a:gd name="connsiteX6" fmla="*/ 0 w 3310087"/>
                  <a:gd name="connsiteY6" fmla="*/ 1471839 h 1471839"/>
                  <a:gd name="connsiteX0" fmla="*/ 0 w 3310087"/>
                  <a:gd name="connsiteY0" fmla="*/ 1467843 h 1467843"/>
                  <a:gd name="connsiteX1" fmla="*/ 2844192 w 3310087"/>
                  <a:gd name="connsiteY1" fmla="*/ 178413 h 1467843"/>
                  <a:gd name="connsiteX2" fmla="*/ 2851382 w 3310087"/>
                  <a:gd name="connsiteY2" fmla="*/ 0 h 1467843"/>
                  <a:gd name="connsiteX3" fmla="*/ 3310087 w 3310087"/>
                  <a:gd name="connsiteY3" fmla="*/ 282886 h 1467843"/>
                  <a:gd name="connsiteX4" fmla="*/ 2854522 w 3310087"/>
                  <a:gd name="connsiteY4" fmla="*/ 641948 h 1467843"/>
                  <a:gd name="connsiteX5" fmla="*/ 2847711 w 3310087"/>
                  <a:gd name="connsiteY5" fmla="*/ 434914 h 1467843"/>
                  <a:gd name="connsiteX6" fmla="*/ 0 w 3310087"/>
                  <a:gd name="connsiteY6" fmla="*/ 1467843 h 1467843"/>
                  <a:gd name="connsiteX0" fmla="*/ 0 w 3310087"/>
                  <a:gd name="connsiteY0" fmla="*/ 1467843 h 1467843"/>
                  <a:gd name="connsiteX1" fmla="*/ 2879021 w 3310087"/>
                  <a:gd name="connsiteY1" fmla="*/ 188881 h 1467843"/>
                  <a:gd name="connsiteX2" fmla="*/ 2851382 w 3310087"/>
                  <a:gd name="connsiteY2" fmla="*/ 0 h 1467843"/>
                  <a:gd name="connsiteX3" fmla="*/ 3310087 w 3310087"/>
                  <a:gd name="connsiteY3" fmla="*/ 282886 h 1467843"/>
                  <a:gd name="connsiteX4" fmla="*/ 2854522 w 3310087"/>
                  <a:gd name="connsiteY4" fmla="*/ 641948 h 1467843"/>
                  <a:gd name="connsiteX5" fmla="*/ 2847711 w 3310087"/>
                  <a:gd name="connsiteY5" fmla="*/ 434914 h 1467843"/>
                  <a:gd name="connsiteX6" fmla="*/ 0 w 3310087"/>
                  <a:gd name="connsiteY6" fmla="*/ 1467843 h 1467843"/>
                  <a:gd name="connsiteX0" fmla="*/ 0 w 3310087"/>
                  <a:gd name="connsiteY0" fmla="*/ 1467843 h 1467843"/>
                  <a:gd name="connsiteX1" fmla="*/ 2865589 w 3310087"/>
                  <a:gd name="connsiteY1" fmla="*/ 179422 h 1467843"/>
                  <a:gd name="connsiteX2" fmla="*/ 2851382 w 3310087"/>
                  <a:gd name="connsiteY2" fmla="*/ 0 h 1467843"/>
                  <a:gd name="connsiteX3" fmla="*/ 3310087 w 3310087"/>
                  <a:gd name="connsiteY3" fmla="*/ 282886 h 1467843"/>
                  <a:gd name="connsiteX4" fmla="*/ 2854522 w 3310087"/>
                  <a:gd name="connsiteY4" fmla="*/ 641948 h 1467843"/>
                  <a:gd name="connsiteX5" fmla="*/ 2847711 w 3310087"/>
                  <a:gd name="connsiteY5" fmla="*/ 434914 h 1467843"/>
                  <a:gd name="connsiteX6" fmla="*/ 0 w 3310087"/>
                  <a:gd name="connsiteY6" fmla="*/ 1467843 h 1467843"/>
                  <a:gd name="connsiteX0" fmla="*/ 0 w 3310087"/>
                  <a:gd name="connsiteY0" fmla="*/ 1467843 h 1467843"/>
                  <a:gd name="connsiteX1" fmla="*/ 2865589 w 3310087"/>
                  <a:gd name="connsiteY1" fmla="*/ 179422 h 1467843"/>
                  <a:gd name="connsiteX2" fmla="*/ 2851382 w 3310087"/>
                  <a:gd name="connsiteY2" fmla="*/ 0 h 1467843"/>
                  <a:gd name="connsiteX3" fmla="*/ 3310087 w 3310087"/>
                  <a:gd name="connsiteY3" fmla="*/ 282886 h 1467843"/>
                  <a:gd name="connsiteX4" fmla="*/ 2854522 w 3310087"/>
                  <a:gd name="connsiteY4" fmla="*/ 641948 h 1467843"/>
                  <a:gd name="connsiteX5" fmla="*/ 2871611 w 3310087"/>
                  <a:gd name="connsiteY5" fmla="*/ 409547 h 1467843"/>
                  <a:gd name="connsiteX6" fmla="*/ 0 w 3310087"/>
                  <a:gd name="connsiteY6" fmla="*/ 1467843 h 1467843"/>
                  <a:gd name="connsiteX0" fmla="*/ 0 w 3310087"/>
                  <a:gd name="connsiteY0" fmla="*/ 1467843 h 1467843"/>
                  <a:gd name="connsiteX1" fmla="*/ 2865589 w 3310087"/>
                  <a:gd name="connsiteY1" fmla="*/ 179422 h 1467843"/>
                  <a:gd name="connsiteX2" fmla="*/ 2851382 w 3310087"/>
                  <a:gd name="connsiteY2" fmla="*/ 0 h 1467843"/>
                  <a:gd name="connsiteX3" fmla="*/ 3310087 w 3310087"/>
                  <a:gd name="connsiteY3" fmla="*/ 282886 h 1467843"/>
                  <a:gd name="connsiteX4" fmla="*/ 2871950 w 3310087"/>
                  <a:gd name="connsiteY4" fmla="*/ 620061 h 1467843"/>
                  <a:gd name="connsiteX5" fmla="*/ 2871611 w 3310087"/>
                  <a:gd name="connsiteY5" fmla="*/ 409547 h 1467843"/>
                  <a:gd name="connsiteX6" fmla="*/ 0 w 3310087"/>
                  <a:gd name="connsiteY6" fmla="*/ 1467843 h 1467843"/>
                  <a:gd name="connsiteX0" fmla="*/ 0 w 3310087"/>
                  <a:gd name="connsiteY0" fmla="*/ 1480268 h 1480268"/>
                  <a:gd name="connsiteX1" fmla="*/ 2865589 w 3310087"/>
                  <a:gd name="connsiteY1" fmla="*/ 191847 h 1480268"/>
                  <a:gd name="connsiteX2" fmla="*/ 2882241 w 3310087"/>
                  <a:gd name="connsiteY2" fmla="*/ 0 h 1480268"/>
                  <a:gd name="connsiteX3" fmla="*/ 3310087 w 3310087"/>
                  <a:gd name="connsiteY3" fmla="*/ 295311 h 1480268"/>
                  <a:gd name="connsiteX4" fmla="*/ 2871950 w 3310087"/>
                  <a:gd name="connsiteY4" fmla="*/ 632486 h 1480268"/>
                  <a:gd name="connsiteX5" fmla="*/ 2871611 w 3310087"/>
                  <a:gd name="connsiteY5" fmla="*/ 421972 h 1480268"/>
                  <a:gd name="connsiteX6" fmla="*/ 0 w 3310087"/>
                  <a:gd name="connsiteY6" fmla="*/ 1480268 h 1480268"/>
                  <a:gd name="connsiteX0" fmla="*/ 0 w 3310087"/>
                  <a:gd name="connsiteY0" fmla="*/ 1480268 h 1480268"/>
                  <a:gd name="connsiteX1" fmla="*/ 2886497 w 3310087"/>
                  <a:gd name="connsiteY1" fmla="*/ 176430 h 1480268"/>
                  <a:gd name="connsiteX2" fmla="*/ 2882241 w 3310087"/>
                  <a:gd name="connsiteY2" fmla="*/ 0 h 1480268"/>
                  <a:gd name="connsiteX3" fmla="*/ 3310087 w 3310087"/>
                  <a:gd name="connsiteY3" fmla="*/ 295311 h 1480268"/>
                  <a:gd name="connsiteX4" fmla="*/ 2871950 w 3310087"/>
                  <a:gd name="connsiteY4" fmla="*/ 632486 h 1480268"/>
                  <a:gd name="connsiteX5" fmla="*/ 2871611 w 3310087"/>
                  <a:gd name="connsiteY5" fmla="*/ 421972 h 1480268"/>
                  <a:gd name="connsiteX6" fmla="*/ 0 w 3310087"/>
                  <a:gd name="connsiteY6" fmla="*/ 1480268 h 1480268"/>
                  <a:gd name="connsiteX0" fmla="*/ 0 w 3310087"/>
                  <a:gd name="connsiteY0" fmla="*/ 1480268 h 1480268"/>
                  <a:gd name="connsiteX1" fmla="*/ 2887093 w 3310087"/>
                  <a:gd name="connsiteY1" fmla="*/ 163750 h 1480268"/>
                  <a:gd name="connsiteX2" fmla="*/ 2882241 w 3310087"/>
                  <a:gd name="connsiteY2" fmla="*/ 0 h 1480268"/>
                  <a:gd name="connsiteX3" fmla="*/ 3310087 w 3310087"/>
                  <a:gd name="connsiteY3" fmla="*/ 295311 h 1480268"/>
                  <a:gd name="connsiteX4" fmla="*/ 2871950 w 3310087"/>
                  <a:gd name="connsiteY4" fmla="*/ 632486 h 1480268"/>
                  <a:gd name="connsiteX5" fmla="*/ 2871611 w 3310087"/>
                  <a:gd name="connsiteY5" fmla="*/ 421972 h 1480268"/>
                  <a:gd name="connsiteX6" fmla="*/ 0 w 3310087"/>
                  <a:gd name="connsiteY6" fmla="*/ 1480268 h 1480268"/>
                  <a:gd name="connsiteX0" fmla="*/ 0 w 3310087"/>
                  <a:gd name="connsiteY0" fmla="*/ 1480268 h 1480268"/>
                  <a:gd name="connsiteX1" fmla="*/ 2887093 w 3310087"/>
                  <a:gd name="connsiteY1" fmla="*/ 163750 h 1480268"/>
                  <a:gd name="connsiteX2" fmla="*/ 2882241 w 3310087"/>
                  <a:gd name="connsiteY2" fmla="*/ 0 h 1480268"/>
                  <a:gd name="connsiteX3" fmla="*/ 3310087 w 3310087"/>
                  <a:gd name="connsiteY3" fmla="*/ 295311 h 1480268"/>
                  <a:gd name="connsiteX4" fmla="*/ 2871950 w 3310087"/>
                  <a:gd name="connsiteY4" fmla="*/ 632486 h 1480268"/>
                  <a:gd name="connsiteX5" fmla="*/ 2871611 w 3310087"/>
                  <a:gd name="connsiteY5" fmla="*/ 421972 h 1480268"/>
                  <a:gd name="connsiteX6" fmla="*/ 0 w 3310087"/>
                  <a:gd name="connsiteY6" fmla="*/ 1480268 h 1480268"/>
                  <a:gd name="connsiteX0" fmla="*/ 0 w 3574310"/>
                  <a:gd name="connsiteY0" fmla="*/ 902373 h 902373"/>
                  <a:gd name="connsiteX1" fmla="*/ 3151316 w 3574310"/>
                  <a:gd name="connsiteY1" fmla="*/ 220954 h 902373"/>
                  <a:gd name="connsiteX2" fmla="*/ 3146464 w 3574310"/>
                  <a:gd name="connsiteY2" fmla="*/ 57204 h 902373"/>
                  <a:gd name="connsiteX3" fmla="*/ 3574310 w 3574310"/>
                  <a:gd name="connsiteY3" fmla="*/ 352515 h 902373"/>
                  <a:gd name="connsiteX4" fmla="*/ 3136173 w 3574310"/>
                  <a:gd name="connsiteY4" fmla="*/ 689690 h 902373"/>
                  <a:gd name="connsiteX5" fmla="*/ 3135834 w 3574310"/>
                  <a:gd name="connsiteY5" fmla="*/ 479176 h 902373"/>
                  <a:gd name="connsiteX6" fmla="*/ 0 w 3574310"/>
                  <a:gd name="connsiteY6" fmla="*/ 902373 h 902373"/>
                  <a:gd name="connsiteX0" fmla="*/ 0 w 3574310"/>
                  <a:gd name="connsiteY0" fmla="*/ 902373 h 902373"/>
                  <a:gd name="connsiteX1" fmla="*/ 3151316 w 3574310"/>
                  <a:gd name="connsiteY1" fmla="*/ 220954 h 902373"/>
                  <a:gd name="connsiteX2" fmla="*/ 3146464 w 3574310"/>
                  <a:gd name="connsiteY2" fmla="*/ 57204 h 902373"/>
                  <a:gd name="connsiteX3" fmla="*/ 3574310 w 3574310"/>
                  <a:gd name="connsiteY3" fmla="*/ 352515 h 902373"/>
                  <a:gd name="connsiteX4" fmla="*/ 3136173 w 3574310"/>
                  <a:gd name="connsiteY4" fmla="*/ 689690 h 902373"/>
                  <a:gd name="connsiteX5" fmla="*/ 3135834 w 3574310"/>
                  <a:gd name="connsiteY5" fmla="*/ 479176 h 902373"/>
                  <a:gd name="connsiteX6" fmla="*/ 0 w 3574310"/>
                  <a:gd name="connsiteY6" fmla="*/ 902373 h 902373"/>
                  <a:gd name="connsiteX0" fmla="*/ 0 w 3574310"/>
                  <a:gd name="connsiteY0" fmla="*/ 845169 h 845169"/>
                  <a:gd name="connsiteX1" fmla="*/ 3151316 w 3574310"/>
                  <a:gd name="connsiteY1" fmla="*/ 163750 h 845169"/>
                  <a:gd name="connsiteX2" fmla="*/ 3146464 w 3574310"/>
                  <a:gd name="connsiteY2" fmla="*/ 0 h 845169"/>
                  <a:gd name="connsiteX3" fmla="*/ 3574310 w 3574310"/>
                  <a:gd name="connsiteY3" fmla="*/ 295311 h 845169"/>
                  <a:gd name="connsiteX4" fmla="*/ 3136173 w 3574310"/>
                  <a:gd name="connsiteY4" fmla="*/ 632486 h 845169"/>
                  <a:gd name="connsiteX5" fmla="*/ 3135834 w 3574310"/>
                  <a:gd name="connsiteY5" fmla="*/ 421972 h 845169"/>
                  <a:gd name="connsiteX6" fmla="*/ 0 w 3574310"/>
                  <a:gd name="connsiteY6" fmla="*/ 845169 h 845169"/>
                  <a:gd name="connsiteX0" fmla="*/ 0 w 4458784"/>
                  <a:gd name="connsiteY0" fmla="*/ 676314 h 676314"/>
                  <a:gd name="connsiteX1" fmla="*/ 4035790 w 4458784"/>
                  <a:gd name="connsiteY1" fmla="*/ 163750 h 676314"/>
                  <a:gd name="connsiteX2" fmla="*/ 4030938 w 4458784"/>
                  <a:gd name="connsiteY2" fmla="*/ 0 h 676314"/>
                  <a:gd name="connsiteX3" fmla="*/ 4458784 w 4458784"/>
                  <a:gd name="connsiteY3" fmla="*/ 295311 h 676314"/>
                  <a:gd name="connsiteX4" fmla="*/ 4020647 w 4458784"/>
                  <a:gd name="connsiteY4" fmla="*/ 632486 h 676314"/>
                  <a:gd name="connsiteX5" fmla="*/ 4020308 w 4458784"/>
                  <a:gd name="connsiteY5" fmla="*/ 421972 h 676314"/>
                  <a:gd name="connsiteX6" fmla="*/ 0 w 4458784"/>
                  <a:gd name="connsiteY6" fmla="*/ 676314 h 676314"/>
                  <a:gd name="connsiteX0" fmla="*/ 0 w 4458784"/>
                  <a:gd name="connsiteY0" fmla="*/ 676314 h 676314"/>
                  <a:gd name="connsiteX1" fmla="*/ 4035790 w 4458784"/>
                  <a:gd name="connsiteY1" fmla="*/ 163750 h 676314"/>
                  <a:gd name="connsiteX2" fmla="*/ 4030938 w 4458784"/>
                  <a:gd name="connsiteY2" fmla="*/ 0 h 676314"/>
                  <a:gd name="connsiteX3" fmla="*/ 4458784 w 4458784"/>
                  <a:gd name="connsiteY3" fmla="*/ 295311 h 676314"/>
                  <a:gd name="connsiteX4" fmla="*/ 4020647 w 4458784"/>
                  <a:gd name="connsiteY4" fmla="*/ 632486 h 676314"/>
                  <a:gd name="connsiteX5" fmla="*/ 4020308 w 4458784"/>
                  <a:gd name="connsiteY5" fmla="*/ 421972 h 676314"/>
                  <a:gd name="connsiteX6" fmla="*/ 0 w 4458784"/>
                  <a:gd name="connsiteY6" fmla="*/ 676314 h 67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8784" h="676314">
                    <a:moveTo>
                      <a:pt x="0" y="676314"/>
                    </a:moveTo>
                    <a:cubicBezTo>
                      <a:pt x="1229582" y="35837"/>
                      <a:pt x="3616465" y="70512"/>
                      <a:pt x="4035790" y="163750"/>
                    </a:cubicBezTo>
                    <a:lnTo>
                      <a:pt x="4030938" y="0"/>
                    </a:lnTo>
                    <a:lnTo>
                      <a:pt x="4458784" y="295311"/>
                    </a:lnTo>
                    <a:lnTo>
                      <a:pt x="4020647" y="632486"/>
                    </a:lnTo>
                    <a:cubicBezTo>
                      <a:pt x="4022048" y="518164"/>
                      <a:pt x="4018907" y="536294"/>
                      <a:pt x="4020308" y="421972"/>
                    </a:cubicBezTo>
                    <a:cubicBezTo>
                      <a:pt x="3482317" y="208488"/>
                      <a:pt x="1142190" y="208378"/>
                      <a:pt x="0" y="676314"/>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Freeform 42"/>
              <p:cNvSpPr/>
              <p:nvPr/>
            </p:nvSpPr>
            <p:spPr>
              <a:xfrm>
                <a:off x="3652181" y="719666"/>
                <a:ext cx="2205397" cy="866986"/>
              </a:xfrm>
              <a:custGeom>
                <a:avLst/>
                <a:gdLst>
                  <a:gd name="connsiteX0" fmla="*/ 0 w 2205397"/>
                  <a:gd name="connsiteY0" fmla="*/ 0 h 866986"/>
                  <a:gd name="connsiteX1" fmla="*/ 2205397 w 2205397"/>
                  <a:gd name="connsiteY1" fmla="*/ 0 h 866986"/>
                  <a:gd name="connsiteX2" fmla="*/ 2205397 w 2205397"/>
                  <a:gd name="connsiteY2" fmla="*/ 866986 h 866986"/>
                  <a:gd name="connsiteX3" fmla="*/ 0 w 2205397"/>
                  <a:gd name="connsiteY3" fmla="*/ 866986 h 866986"/>
                  <a:gd name="connsiteX4" fmla="*/ 0 w 2205397"/>
                  <a:gd name="connsiteY4" fmla="*/ 0 h 86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397" h="866986">
                    <a:moveTo>
                      <a:pt x="0" y="0"/>
                    </a:moveTo>
                    <a:lnTo>
                      <a:pt x="2205397" y="0"/>
                    </a:lnTo>
                    <a:lnTo>
                      <a:pt x="2205397" y="866986"/>
                    </a:lnTo>
                    <a:lnTo>
                      <a:pt x="0" y="866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040" tIns="66040" rIns="66040" bIns="66040" numCol="1" spcCol="1270" anchor="b" anchorCtr="0">
                <a:noAutofit/>
              </a:bodyPr>
              <a:lstStyle/>
              <a:p>
                <a:pPr lvl="0" algn="ctr" defTabSz="2311400">
                  <a:lnSpc>
                    <a:spcPct val="90000"/>
                  </a:lnSpc>
                  <a:spcBef>
                    <a:spcPct val="0"/>
                  </a:spcBef>
                  <a:spcAft>
                    <a:spcPct val="35000"/>
                  </a:spcAft>
                </a:pPr>
                <a:endParaRPr lang="en-US" sz="5200" kern="1200"/>
              </a:p>
            </p:txBody>
          </p:sp>
        </p:grpSp>
        <p:sp>
          <p:nvSpPr>
            <p:cNvPr id="51" name="Striped Right Arrow 49"/>
            <p:cNvSpPr>
              <a:spLocks noChangeAspect="1"/>
            </p:cNvSpPr>
            <p:nvPr/>
          </p:nvSpPr>
          <p:spPr>
            <a:xfrm rot="19192768">
              <a:off x="3224533" y="4187132"/>
              <a:ext cx="646025" cy="409343"/>
            </a:xfrm>
            <a:custGeom>
              <a:avLst/>
              <a:gdLst>
                <a:gd name="connsiteX0" fmla="*/ 0 w 1230715"/>
                <a:gd name="connsiteY0" fmla="*/ 403658 h 1107643"/>
                <a:gd name="connsiteX1" fmla="*/ 34614 w 1230715"/>
                <a:gd name="connsiteY1" fmla="*/ 403658 h 1107643"/>
                <a:gd name="connsiteX2" fmla="*/ 34614 w 1230715"/>
                <a:gd name="connsiteY2" fmla="*/ 703985 h 1107643"/>
                <a:gd name="connsiteX3" fmla="*/ 0 w 1230715"/>
                <a:gd name="connsiteY3" fmla="*/ 703985 h 1107643"/>
                <a:gd name="connsiteX4" fmla="*/ 0 w 1230715"/>
                <a:gd name="connsiteY4" fmla="*/ 403658 h 1107643"/>
                <a:gd name="connsiteX5" fmla="*/ 69228 w 1230715"/>
                <a:gd name="connsiteY5" fmla="*/ 403658 h 1107643"/>
                <a:gd name="connsiteX6" fmla="*/ 138455 w 1230715"/>
                <a:gd name="connsiteY6" fmla="*/ 403658 h 1107643"/>
                <a:gd name="connsiteX7" fmla="*/ 138455 w 1230715"/>
                <a:gd name="connsiteY7" fmla="*/ 703985 h 1107643"/>
                <a:gd name="connsiteX8" fmla="*/ 69228 w 1230715"/>
                <a:gd name="connsiteY8" fmla="*/ 703985 h 1107643"/>
                <a:gd name="connsiteX9" fmla="*/ 69228 w 1230715"/>
                <a:gd name="connsiteY9" fmla="*/ 403658 h 1107643"/>
                <a:gd name="connsiteX10" fmla="*/ 173069 w 1230715"/>
                <a:gd name="connsiteY10" fmla="*/ 403658 h 1107643"/>
                <a:gd name="connsiteX11" fmla="*/ 676894 w 1230715"/>
                <a:gd name="connsiteY11" fmla="*/ 403658 h 1107643"/>
                <a:gd name="connsiteX12" fmla="*/ 676894 w 1230715"/>
                <a:gd name="connsiteY12" fmla="*/ 0 h 1107643"/>
                <a:gd name="connsiteX13" fmla="*/ 1230715 w 1230715"/>
                <a:gd name="connsiteY13" fmla="*/ 553822 h 1107643"/>
                <a:gd name="connsiteX14" fmla="*/ 676894 w 1230715"/>
                <a:gd name="connsiteY14" fmla="*/ 1107643 h 1107643"/>
                <a:gd name="connsiteX15" fmla="*/ 676894 w 1230715"/>
                <a:gd name="connsiteY15" fmla="*/ 703985 h 1107643"/>
                <a:gd name="connsiteX16" fmla="*/ 173069 w 1230715"/>
                <a:gd name="connsiteY16" fmla="*/ 703985 h 1107643"/>
                <a:gd name="connsiteX17" fmla="*/ 173069 w 1230715"/>
                <a:gd name="connsiteY17" fmla="*/ 403658 h 1107643"/>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90275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67972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94735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81354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76591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549501"/>
                <a:gd name="connsiteX1" fmla="*/ 34614 w 1230715"/>
                <a:gd name="connsiteY1" fmla="*/ 136029 h 549501"/>
                <a:gd name="connsiteX2" fmla="*/ 34614 w 1230715"/>
                <a:gd name="connsiteY2" fmla="*/ 436356 h 549501"/>
                <a:gd name="connsiteX3" fmla="*/ 0 w 1230715"/>
                <a:gd name="connsiteY3" fmla="*/ 436356 h 549501"/>
                <a:gd name="connsiteX4" fmla="*/ 0 w 1230715"/>
                <a:gd name="connsiteY4" fmla="*/ 136029 h 549501"/>
                <a:gd name="connsiteX5" fmla="*/ 69228 w 1230715"/>
                <a:gd name="connsiteY5" fmla="*/ 136029 h 549501"/>
                <a:gd name="connsiteX6" fmla="*/ 138455 w 1230715"/>
                <a:gd name="connsiteY6" fmla="*/ 136029 h 549501"/>
                <a:gd name="connsiteX7" fmla="*/ 138455 w 1230715"/>
                <a:gd name="connsiteY7" fmla="*/ 436356 h 549501"/>
                <a:gd name="connsiteX8" fmla="*/ 69228 w 1230715"/>
                <a:gd name="connsiteY8" fmla="*/ 436356 h 549501"/>
                <a:gd name="connsiteX9" fmla="*/ 69228 w 1230715"/>
                <a:gd name="connsiteY9" fmla="*/ 136029 h 549501"/>
                <a:gd name="connsiteX10" fmla="*/ 173069 w 1230715"/>
                <a:gd name="connsiteY10" fmla="*/ 136029 h 549501"/>
                <a:gd name="connsiteX11" fmla="*/ 676894 w 1230715"/>
                <a:gd name="connsiteY11" fmla="*/ 136029 h 549501"/>
                <a:gd name="connsiteX12" fmla="*/ 676591 w 1230715"/>
                <a:gd name="connsiteY12" fmla="*/ 0 h 549501"/>
                <a:gd name="connsiteX13" fmla="*/ 1230715 w 1230715"/>
                <a:gd name="connsiteY13" fmla="*/ 286193 h 549501"/>
                <a:gd name="connsiteX14" fmla="*/ 676894 w 1230715"/>
                <a:gd name="connsiteY14" fmla="*/ 549501 h 549501"/>
                <a:gd name="connsiteX15" fmla="*/ 676894 w 1230715"/>
                <a:gd name="connsiteY15" fmla="*/ 436356 h 549501"/>
                <a:gd name="connsiteX16" fmla="*/ 173069 w 1230715"/>
                <a:gd name="connsiteY16" fmla="*/ 436356 h 549501"/>
                <a:gd name="connsiteX17" fmla="*/ 173069 w 1230715"/>
                <a:gd name="connsiteY17" fmla="*/ 136029 h 549501"/>
                <a:gd name="connsiteX0" fmla="*/ 0 w 1230715"/>
                <a:gd name="connsiteY0" fmla="*/ 116979 h 530451"/>
                <a:gd name="connsiteX1" fmla="*/ 34614 w 1230715"/>
                <a:gd name="connsiteY1" fmla="*/ 116979 h 530451"/>
                <a:gd name="connsiteX2" fmla="*/ 34614 w 1230715"/>
                <a:gd name="connsiteY2" fmla="*/ 417306 h 530451"/>
                <a:gd name="connsiteX3" fmla="*/ 0 w 1230715"/>
                <a:gd name="connsiteY3" fmla="*/ 417306 h 530451"/>
                <a:gd name="connsiteX4" fmla="*/ 0 w 1230715"/>
                <a:gd name="connsiteY4" fmla="*/ 116979 h 530451"/>
                <a:gd name="connsiteX5" fmla="*/ 69228 w 1230715"/>
                <a:gd name="connsiteY5" fmla="*/ 116979 h 530451"/>
                <a:gd name="connsiteX6" fmla="*/ 138455 w 1230715"/>
                <a:gd name="connsiteY6" fmla="*/ 116979 h 530451"/>
                <a:gd name="connsiteX7" fmla="*/ 138455 w 1230715"/>
                <a:gd name="connsiteY7" fmla="*/ 417306 h 530451"/>
                <a:gd name="connsiteX8" fmla="*/ 69228 w 1230715"/>
                <a:gd name="connsiteY8" fmla="*/ 417306 h 530451"/>
                <a:gd name="connsiteX9" fmla="*/ 69228 w 1230715"/>
                <a:gd name="connsiteY9" fmla="*/ 116979 h 530451"/>
                <a:gd name="connsiteX10" fmla="*/ 173069 w 1230715"/>
                <a:gd name="connsiteY10" fmla="*/ 116979 h 530451"/>
                <a:gd name="connsiteX11" fmla="*/ 676894 w 1230715"/>
                <a:gd name="connsiteY11" fmla="*/ 116979 h 530451"/>
                <a:gd name="connsiteX12" fmla="*/ 676591 w 1230715"/>
                <a:gd name="connsiteY12" fmla="*/ 0 h 530451"/>
                <a:gd name="connsiteX13" fmla="*/ 1230715 w 1230715"/>
                <a:gd name="connsiteY13" fmla="*/ 267143 h 530451"/>
                <a:gd name="connsiteX14" fmla="*/ 676894 w 1230715"/>
                <a:gd name="connsiteY14" fmla="*/ 530451 h 530451"/>
                <a:gd name="connsiteX15" fmla="*/ 676894 w 1230715"/>
                <a:gd name="connsiteY15" fmla="*/ 417306 h 530451"/>
                <a:gd name="connsiteX16" fmla="*/ 173069 w 1230715"/>
                <a:gd name="connsiteY16" fmla="*/ 417306 h 530451"/>
                <a:gd name="connsiteX17" fmla="*/ 173069 w 1230715"/>
                <a:gd name="connsiteY17" fmla="*/ 116979 h 530451"/>
                <a:gd name="connsiteX0" fmla="*/ 0 w 976191"/>
                <a:gd name="connsiteY0" fmla="*/ 116979 h 530451"/>
                <a:gd name="connsiteX1" fmla="*/ 34614 w 976191"/>
                <a:gd name="connsiteY1" fmla="*/ 116979 h 530451"/>
                <a:gd name="connsiteX2" fmla="*/ 34614 w 976191"/>
                <a:gd name="connsiteY2" fmla="*/ 417306 h 530451"/>
                <a:gd name="connsiteX3" fmla="*/ 0 w 976191"/>
                <a:gd name="connsiteY3" fmla="*/ 417306 h 530451"/>
                <a:gd name="connsiteX4" fmla="*/ 0 w 976191"/>
                <a:gd name="connsiteY4" fmla="*/ 116979 h 530451"/>
                <a:gd name="connsiteX5" fmla="*/ 69228 w 976191"/>
                <a:gd name="connsiteY5" fmla="*/ 116979 h 530451"/>
                <a:gd name="connsiteX6" fmla="*/ 138455 w 976191"/>
                <a:gd name="connsiteY6" fmla="*/ 116979 h 530451"/>
                <a:gd name="connsiteX7" fmla="*/ 138455 w 976191"/>
                <a:gd name="connsiteY7" fmla="*/ 417306 h 530451"/>
                <a:gd name="connsiteX8" fmla="*/ 69228 w 976191"/>
                <a:gd name="connsiteY8" fmla="*/ 417306 h 530451"/>
                <a:gd name="connsiteX9" fmla="*/ 69228 w 976191"/>
                <a:gd name="connsiteY9" fmla="*/ 116979 h 530451"/>
                <a:gd name="connsiteX10" fmla="*/ 173069 w 976191"/>
                <a:gd name="connsiteY10" fmla="*/ 116979 h 530451"/>
                <a:gd name="connsiteX11" fmla="*/ 676894 w 976191"/>
                <a:gd name="connsiteY11" fmla="*/ 116979 h 530451"/>
                <a:gd name="connsiteX12" fmla="*/ 676591 w 976191"/>
                <a:gd name="connsiteY12" fmla="*/ 0 h 530451"/>
                <a:gd name="connsiteX13" fmla="*/ 976191 w 976191"/>
                <a:gd name="connsiteY13" fmla="*/ 252593 h 530451"/>
                <a:gd name="connsiteX14" fmla="*/ 676894 w 976191"/>
                <a:gd name="connsiteY14" fmla="*/ 530451 h 530451"/>
                <a:gd name="connsiteX15" fmla="*/ 676894 w 976191"/>
                <a:gd name="connsiteY15" fmla="*/ 417306 h 530451"/>
                <a:gd name="connsiteX16" fmla="*/ 173069 w 976191"/>
                <a:gd name="connsiteY16" fmla="*/ 417306 h 530451"/>
                <a:gd name="connsiteX17" fmla="*/ 173069 w 976191"/>
                <a:gd name="connsiteY17" fmla="*/ 116979 h 53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191" h="530451">
                  <a:moveTo>
                    <a:pt x="0" y="116979"/>
                  </a:moveTo>
                  <a:lnTo>
                    <a:pt x="34614" y="116979"/>
                  </a:lnTo>
                  <a:lnTo>
                    <a:pt x="34614" y="417306"/>
                  </a:lnTo>
                  <a:lnTo>
                    <a:pt x="0" y="417306"/>
                  </a:lnTo>
                  <a:lnTo>
                    <a:pt x="0" y="116979"/>
                  </a:lnTo>
                  <a:close/>
                  <a:moveTo>
                    <a:pt x="69228" y="116979"/>
                  </a:moveTo>
                  <a:lnTo>
                    <a:pt x="138455" y="116979"/>
                  </a:lnTo>
                  <a:lnTo>
                    <a:pt x="138455" y="417306"/>
                  </a:lnTo>
                  <a:lnTo>
                    <a:pt x="69228" y="417306"/>
                  </a:lnTo>
                  <a:lnTo>
                    <a:pt x="69228" y="116979"/>
                  </a:lnTo>
                  <a:close/>
                  <a:moveTo>
                    <a:pt x="173069" y="116979"/>
                  </a:moveTo>
                  <a:lnTo>
                    <a:pt x="676894" y="116979"/>
                  </a:lnTo>
                  <a:lnTo>
                    <a:pt x="676591" y="0"/>
                  </a:lnTo>
                  <a:lnTo>
                    <a:pt x="976191" y="252593"/>
                  </a:lnTo>
                  <a:lnTo>
                    <a:pt x="676894" y="530451"/>
                  </a:lnTo>
                  <a:lnTo>
                    <a:pt x="676894" y="417306"/>
                  </a:lnTo>
                  <a:lnTo>
                    <a:pt x="173069" y="417306"/>
                  </a:lnTo>
                  <a:lnTo>
                    <a:pt x="173069" y="116979"/>
                  </a:lnTo>
                  <a:close/>
                </a:path>
              </a:pathLst>
            </a:custGeom>
            <a:solidFill>
              <a:schemeClr val="accent3">
                <a:lumMod val="60000"/>
                <a:lumOff val="4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triped Right Arrow 49"/>
            <p:cNvSpPr>
              <a:spLocks noChangeAspect="1"/>
            </p:cNvSpPr>
            <p:nvPr/>
          </p:nvSpPr>
          <p:spPr>
            <a:xfrm>
              <a:off x="4224098" y="5306269"/>
              <a:ext cx="803705" cy="329034"/>
            </a:xfrm>
            <a:custGeom>
              <a:avLst/>
              <a:gdLst>
                <a:gd name="connsiteX0" fmla="*/ 0 w 1230715"/>
                <a:gd name="connsiteY0" fmla="*/ 403658 h 1107643"/>
                <a:gd name="connsiteX1" fmla="*/ 34614 w 1230715"/>
                <a:gd name="connsiteY1" fmla="*/ 403658 h 1107643"/>
                <a:gd name="connsiteX2" fmla="*/ 34614 w 1230715"/>
                <a:gd name="connsiteY2" fmla="*/ 703985 h 1107643"/>
                <a:gd name="connsiteX3" fmla="*/ 0 w 1230715"/>
                <a:gd name="connsiteY3" fmla="*/ 703985 h 1107643"/>
                <a:gd name="connsiteX4" fmla="*/ 0 w 1230715"/>
                <a:gd name="connsiteY4" fmla="*/ 403658 h 1107643"/>
                <a:gd name="connsiteX5" fmla="*/ 69228 w 1230715"/>
                <a:gd name="connsiteY5" fmla="*/ 403658 h 1107643"/>
                <a:gd name="connsiteX6" fmla="*/ 138455 w 1230715"/>
                <a:gd name="connsiteY6" fmla="*/ 403658 h 1107643"/>
                <a:gd name="connsiteX7" fmla="*/ 138455 w 1230715"/>
                <a:gd name="connsiteY7" fmla="*/ 703985 h 1107643"/>
                <a:gd name="connsiteX8" fmla="*/ 69228 w 1230715"/>
                <a:gd name="connsiteY8" fmla="*/ 703985 h 1107643"/>
                <a:gd name="connsiteX9" fmla="*/ 69228 w 1230715"/>
                <a:gd name="connsiteY9" fmla="*/ 403658 h 1107643"/>
                <a:gd name="connsiteX10" fmla="*/ 173069 w 1230715"/>
                <a:gd name="connsiteY10" fmla="*/ 403658 h 1107643"/>
                <a:gd name="connsiteX11" fmla="*/ 676894 w 1230715"/>
                <a:gd name="connsiteY11" fmla="*/ 403658 h 1107643"/>
                <a:gd name="connsiteX12" fmla="*/ 676894 w 1230715"/>
                <a:gd name="connsiteY12" fmla="*/ 0 h 1107643"/>
                <a:gd name="connsiteX13" fmla="*/ 1230715 w 1230715"/>
                <a:gd name="connsiteY13" fmla="*/ 553822 h 1107643"/>
                <a:gd name="connsiteX14" fmla="*/ 676894 w 1230715"/>
                <a:gd name="connsiteY14" fmla="*/ 1107643 h 1107643"/>
                <a:gd name="connsiteX15" fmla="*/ 676894 w 1230715"/>
                <a:gd name="connsiteY15" fmla="*/ 703985 h 1107643"/>
                <a:gd name="connsiteX16" fmla="*/ 173069 w 1230715"/>
                <a:gd name="connsiteY16" fmla="*/ 703985 h 1107643"/>
                <a:gd name="connsiteX17" fmla="*/ 173069 w 1230715"/>
                <a:gd name="connsiteY17" fmla="*/ 403658 h 1107643"/>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90275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67972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94735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81354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840014"/>
                <a:gd name="connsiteX1" fmla="*/ 34614 w 1230715"/>
                <a:gd name="connsiteY1" fmla="*/ 136029 h 840014"/>
                <a:gd name="connsiteX2" fmla="*/ 34614 w 1230715"/>
                <a:gd name="connsiteY2" fmla="*/ 436356 h 840014"/>
                <a:gd name="connsiteX3" fmla="*/ 0 w 1230715"/>
                <a:gd name="connsiteY3" fmla="*/ 436356 h 840014"/>
                <a:gd name="connsiteX4" fmla="*/ 0 w 1230715"/>
                <a:gd name="connsiteY4" fmla="*/ 136029 h 840014"/>
                <a:gd name="connsiteX5" fmla="*/ 69228 w 1230715"/>
                <a:gd name="connsiteY5" fmla="*/ 136029 h 840014"/>
                <a:gd name="connsiteX6" fmla="*/ 138455 w 1230715"/>
                <a:gd name="connsiteY6" fmla="*/ 136029 h 840014"/>
                <a:gd name="connsiteX7" fmla="*/ 138455 w 1230715"/>
                <a:gd name="connsiteY7" fmla="*/ 436356 h 840014"/>
                <a:gd name="connsiteX8" fmla="*/ 69228 w 1230715"/>
                <a:gd name="connsiteY8" fmla="*/ 436356 h 840014"/>
                <a:gd name="connsiteX9" fmla="*/ 69228 w 1230715"/>
                <a:gd name="connsiteY9" fmla="*/ 136029 h 840014"/>
                <a:gd name="connsiteX10" fmla="*/ 173069 w 1230715"/>
                <a:gd name="connsiteY10" fmla="*/ 136029 h 840014"/>
                <a:gd name="connsiteX11" fmla="*/ 676894 w 1230715"/>
                <a:gd name="connsiteY11" fmla="*/ 136029 h 840014"/>
                <a:gd name="connsiteX12" fmla="*/ 676591 w 1230715"/>
                <a:gd name="connsiteY12" fmla="*/ 0 h 840014"/>
                <a:gd name="connsiteX13" fmla="*/ 1230715 w 1230715"/>
                <a:gd name="connsiteY13" fmla="*/ 286193 h 840014"/>
                <a:gd name="connsiteX14" fmla="*/ 676894 w 1230715"/>
                <a:gd name="connsiteY14" fmla="*/ 840014 h 840014"/>
                <a:gd name="connsiteX15" fmla="*/ 676894 w 1230715"/>
                <a:gd name="connsiteY15" fmla="*/ 436356 h 840014"/>
                <a:gd name="connsiteX16" fmla="*/ 173069 w 1230715"/>
                <a:gd name="connsiteY16" fmla="*/ 436356 h 840014"/>
                <a:gd name="connsiteX17" fmla="*/ 173069 w 1230715"/>
                <a:gd name="connsiteY17" fmla="*/ 136029 h 840014"/>
                <a:gd name="connsiteX0" fmla="*/ 0 w 1230715"/>
                <a:gd name="connsiteY0" fmla="*/ 136029 h 549501"/>
                <a:gd name="connsiteX1" fmla="*/ 34614 w 1230715"/>
                <a:gd name="connsiteY1" fmla="*/ 136029 h 549501"/>
                <a:gd name="connsiteX2" fmla="*/ 34614 w 1230715"/>
                <a:gd name="connsiteY2" fmla="*/ 436356 h 549501"/>
                <a:gd name="connsiteX3" fmla="*/ 0 w 1230715"/>
                <a:gd name="connsiteY3" fmla="*/ 436356 h 549501"/>
                <a:gd name="connsiteX4" fmla="*/ 0 w 1230715"/>
                <a:gd name="connsiteY4" fmla="*/ 136029 h 549501"/>
                <a:gd name="connsiteX5" fmla="*/ 69228 w 1230715"/>
                <a:gd name="connsiteY5" fmla="*/ 136029 h 549501"/>
                <a:gd name="connsiteX6" fmla="*/ 138455 w 1230715"/>
                <a:gd name="connsiteY6" fmla="*/ 136029 h 549501"/>
                <a:gd name="connsiteX7" fmla="*/ 138455 w 1230715"/>
                <a:gd name="connsiteY7" fmla="*/ 436356 h 549501"/>
                <a:gd name="connsiteX8" fmla="*/ 69228 w 1230715"/>
                <a:gd name="connsiteY8" fmla="*/ 436356 h 549501"/>
                <a:gd name="connsiteX9" fmla="*/ 69228 w 1230715"/>
                <a:gd name="connsiteY9" fmla="*/ 136029 h 549501"/>
                <a:gd name="connsiteX10" fmla="*/ 173069 w 1230715"/>
                <a:gd name="connsiteY10" fmla="*/ 136029 h 549501"/>
                <a:gd name="connsiteX11" fmla="*/ 676894 w 1230715"/>
                <a:gd name="connsiteY11" fmla="*/ 136029 h 549501"/>
                <a:gd name="connsiteX12" fmla="*/ 676591 w 1230715"/>
                <a:gd name="connsiteY12" fmla="*/ 0 h 549501"/>
                <a:gd name="connsiteX13" fmla="*/ 1230715 w 1230715"/>
                <a:gd name="connsiteY13" fmla="*/ 286193 h 549501"/>
                <a:gd name="connsiteX14" fmla="*/ 676894 w 1230715"/>
                <a:gd name="connsiteY14" fmla="*/ 549501 h 549501"/>
                <a:gd name="connsiteX15" fmla="*/ 676894 w 1230715"/>
                <a:gd name="connsiteY15" fmla="*/ 436356 h 549501"/>
                <a:gd name="connsiteX16" fmla="*/ 173069 w 1230715"/>
                <a:gd name="connsiteY16" fmla="*/ 436356 h 549501"/>
                <a:gd name="connsiteX17" fmla="*/ 173069 w 1230715"/>
                <a:gd name="connsiteY17" fmla="*/ 136029 h 549501"/>
                <a:gd name="connsiteX0" fmla="*/ 0 w 1230715"/>
                <a:gd name="connsiteY0" fmla="*/ 116979 h 530451"/>
                <a:gd name="connsiteX1" fmla="*/ 34614 w 1230715"/>
                <a:gd name="connsiteY1" fmla="*/ 116979 h 530451"/>
                <a:gd name="connsiteX2" fmla="*/ 34614 w 1230715"/>
                <a:gd name="connsiteY2" fmla="*/ 417306 h 530451"/>
                <a:gd name="connsiteX3" fmla="*/ 0 w 1230715"/>
                <a:gd name="connsiteY3" fmla="*/ 417306 h 530451"/>
                <a:gd name="connsiteX4" fmla="*/ 0 w 1230715"/>
                <a:gd name="connsiteY4" fmla="*/ 116979 h 530451"/>
                <a:gd name="connsiteX5" fmla="*/ 69228 w 1230715"/>
                <a:gd name="connsiteY5" fmla="*/ 116979 h 530451"/>
                <a:gd name="connsiteX6" fmla="*/ 138455 w 1230715"/>
                <a:gd name="connsiteY6" fmla="*/ 116979 h 530451"/>
                <a:gd name="connsiteX7" fmla="*/ 138455 w 1230715"/>
                <a:gd name="connsiteY7" fmla="*/ 417306 h 530451"/>
                <a:gd name="connsiteX8" fmla="*/ 69228 w 1230715"/>
                <a:gd name="connsiteY8" fmla="*/ 417306 h 530451"/>
                <a:gd name="connsiteX9" fmla="*/ 69228 w 1230715"/>
                <a:gd name="connsiteY9" fmla="*/ 116979 h 530451"/>
                <a:gd name="connsiteX10" fmla="*/ 173069 w 1230715"/>
                <a:gd name="connsiteY10" fmla="*/ 116979 h 530451"/>
                <a:gd name="connsiteX11" fmla="*/ 676894 w 1230715"/>
                <a:gd name="connsiteY11" fmla="*/ 116979 h 530451"/>
                <a:gd name="connsiteX12" fmla="*/ 676591 w 1230715"/>
                <a:gd name="connsiteY12" fmla="*/ 0 h 530451"/>
                <a:gd name="connsiteX13" fmla="*/ 1230715 w 1230715"/>
                <a:gd name="connsiteY13" fmla="*/ 267143 h 530451"/>
                <a:gd name="connsiteX14" fmla="*/ 676894 w 1230715"/>
                <a:gd name="connsiteY14" fmla="*/ 530451 h 530451"/>
                <a:gd name="connsiteX15" fmla="*/ 676894 w 1230715"/>
                <a:gd name="connsiteY15" fmla="*/ 417306 h 530451"/>
                <a:gd name="connsiteX16" fmla="*/ 173069 w 1230715"/>
                <a:gd name="connsiteY16" fmla="*/ 417306 h 530451"/>
                <a:gd name="connsiteX17" fmla="*/ 173069 w 1230715"/>
                <a:gd name="connsiteY17" fmla="*/ 116979 h 530451"/>
                <a:gd name="connsiteX0" fmla="*/ 0 w 976191"/>
                <a:gd name="connsiteY0" fmla="*/ 116979 h 530451"/>
                <a:gd name="connsiteX1" fmla="*/ 34614 w 976191"/>
                <a:gd name="connsiteY1" fmla="*/ 116979 h 530451"/>
                <a:gd name="connsiteX2" fmla="*/ 34614 w 976191"/>
                <a:gd name="connsiteY2" fmla="*/ 417306 h 530451"/>
                <a:gd name="connsiteX3" fmla="*/ 0 w 976191"/>
                <a:gd name="connsiteY3" fmla="*/ 417306 h 530451"/>
                <a:gd name="connsiteX4" fmla="*/ 0 w 976191"/>
                <a:gd name="connsiteY4" fmla="*/ 116979 h 530451"/>
                <a:gd name="connsiteX5" fmla="*/ 69228 w 976191"/>
                <a:gd name="connsiteY5" fmla="*/ 116979 h 530451"/>
                <a:gd name="connsiteX6" fmla="*/ 138455 w 976191"/>
                <a:gd name="connsiteY6" fmla="*/ 116979 h 530451"/>
                <a:gd name="connsiteX7" fmla="*/ 138455 w 976191"/>
                <a:gd name="connsiteY7" fmla="*/ 417306 h 530451"/>
                <a:gd name="connsiteX8" fmla="*/ 69228 w 976191"/>
                <a:gd name="connsiteY8" fmla="*/ 417306 h 530451"/>
                <a:gd name="connsiteX9" fmla="*/ 69228 w 976191"/>
                <a:gd name="connsiteY9" fmla="*/ 116979 h 530451"/>
                <a:gd name="connsiteX10" fmla="*/ 173069 w 976191"/>
                <a:gd name="connsiteY10" fmla="*/ 116979 h 530451"/>
                <a:gd name="connsiteX11" fmla="*/ 676894 w 976191"/>
                <a:gd name="connsiteY11" fmla="*/ 116979 h 530451"/>
                <a:gd name="connsiteX12" fmla="*/ 676591 w 976191"/>
                <a:gd name="connsiteY12" fmla="*/ 0 h 530451"/>
                <a:gd name="connsiteX13" fmla="*/ 976191 w 976191"/>
                <a:gd name="connsiteY13" fmla="*/ 252593 h 530451"/>
                <a:gd name="connsiteX14" fmla="*/ 676894 w 976191"/>
                <a:gd name="connsiteY14" fmla="*/ 530451 h 530451"/>
                <a:gd name="connsiteX15" fmla="*/ 676894 w 976191"/>
                <a:gd name="connsiteY15" fmla="*/ 417306 h 530451"/>
                <a:gd name="connsiteX16" fmla="*/ 173069 w 976191"/>
                <a:gd name="connsiteY16" fmla="*/ 417306 h 530451"/>
                <a:gd name="connsiteX17" fmla="*/ 173069 w 976191"/>
                <a:gd name="connsiteY17" fmla="*/ 116979 h 53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191" h="530451">
                  <a:moveTo>
                    <a:pt x="0" y="116979"/>
                  </a:moveTo>
                  <a:lnTo>
                    <a:pt x="34614" y="116979"/>
                  </a:lnTo>
                  <a:lnTo>
                    <a:pt x="34614" y="417306"/>
                  </a:lnTo>
                  <a:lnTo>
                    <a:pt x="0" y="417306"/>
                  </a:lnTo>
                  <a:lnTo>
                    <a:pt x="0" y="116979"/>
                  </a:lnTo>
                  <a:close/>
                  <a:moveTo>
                    <a:pt x="69228" y="116979"/>
                  </a:moveTo>
                  <a:lnTo>
                    <a:pt x="138455" y="116979"/>
                  </a:lnTo>
                  <a:lnTo>
                    <a:pt x="138455" y="417306"/>
                  </a:lnTo>
                  <a:lnTo>
                    <a:pt x="69228" y="417306"/>
                  </a:lnTo>
                  <a:lnTo>
                    <a:pt x="69228" y="116979"/>
                  </a:lnTo>
                  <a:close/>
                  <a:moveTo>
                    <a:pt x="173069" y="116979"/>
                  </a:moveTo>
                  <a:lnTo>
                    <a:pt x="676894" y="116979"/>
                  </a:lnTo>
                  <a:lnTo>
                    <a:pt x="676591" y="0"/>
                  </a:lnTo>
                  <a:lnTo>
                    <a:pt x="976191" y="252593"/>
                  </a:lnTo>
                  <a:lnTo>
                    <a:pt x="676894" y="530451"/>
                  </a:lnTo>
                  <a:lnTo>
                    <a:pt x="676894" y="417306"/>
                  </a:lnTo>
                  <a:lnTo>
                    <a:pt x="173069" y="417306"/>
                  </a:lnTo>
                  <a:lnTo>
                    <a:pt x="173069" y="116979"/>
                  </a:lnTo>
                  <a:close/>
                </a:path>
              </a:pathLst>
            </a:custGeom>
            <a:solidFill>
              <a:schemeClr val="accent3">
                <a:lumMod val="60000"/>
                <a:lumOff val="4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ounded Rectangle 58"/>
          <p:cNvSpPr/>
          <p:nvPr/>
        </p:nvSpPr>
        <p:spPr>
          <a:xfrm>
            <a:off x="962081" y="2695079"/>
            <a:ext cx="1400228" cy="458603"/>
          </a:xfrm>
          <a:prstGeom prst="roundRect">
            <a:avLst/>
          </a:prstGeom>
          <a:solidFill>
            <a:srgbClr val="FFC000"/>
          </a:solidFill>
          <a:ln w="254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Population</a:t>
            </a:r>
          </a:p>
        </p:txBody>
      </p:sp>
      <p:sp>
        <p:nvSpPr>
          <p:cNvPr id="60" name="Rounded Rectangle 59"/>
          <p:cNvSpPr/>
          <p:nvPr/>
        </p:nvSpPr>
        <p:spPr>
          <a:xfrm>
            <a:off x="962081" y="3558371"/>
            <a:ext cx="1400228" cy="458603"/>
          </a:xfrm>
          <a:prstGeom prst="roundRect">
            <a:avLst/>
          </a:prstGeom>
          <a:solidFill>
            <a:schemeClr val="accent2">
              <a:lumMod val="40000"/>
              <a:lumOff val="60000"/>
            </a:schemeClr>
          </a:solidFill>
          <a:ln w="25400">
            <a:solidFill>
              <a:schemeClr val="accent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Employment</a:t>
            </a:r>
          </a:p>
        </p:txBody>
      </p:sp>
      <p:sp>
        <p:nvSpPr>
          <p:cNvPr id="61" name="Plus 60"/>
          <p:cNvSpPr/>
          <p:nvPr/>
        </p:nvSpPr>
        <p:spPr>
          <a:xfrm>
            <a:off x="1501485" y="3194624"/>
            <a:ext cx="321420" cy="322805"/>
          </a:xfrm>
          <a:prstGeom prst="mathPlus">
            <a:avLst>
              <a:gd name="adj1" fmla="val 12118"/>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rot="19400663">
            <a:off x="2439894" y="4079161"/>
            <a:ext cx="457538" cy="846597"/>
          </a:xfrm>
          <a:prstGeom prst="downArrow">
            <a:avLst/>
          </a:prstGeom>
          <a:solidFill>
            <a:schemeClr val="tx2"/>
          </a:solidFill>
          <a:ln>
            <a:solidFill>
              <a:srgbClr val="C0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4876">
            <a:off x="6177538" y="4419235"/>
            <a:ext cx="1822706" cy="239954"/>
          </a:xfrm>
          <a:prstGeom prst="rect">
            <a:avLst/>
          </a:prstGeom>
          <a:noFill/>
        </p:spPr>
        <p:txBody>
          <a:bodyPr wrap="none" lIns="91440" tIns="45720" rIns="91440" bIns="45720">
            <a:prstTxWarp prst="textArchUp">
              <a:avLst>
                <a:gd name="adj" fmla="val 11399320"/>
              </a:avLst>
            </a:prstTxWarp>
            <a:spAutoFit/>
          </a:bodyPr>
          <a:lstStyle/>
          <a:p>
            <a:pPr algn="ctr"/>
            <a:r>
              <a:rPr lang="en-US" sz="1200" b="0" cap="none" spc="500" dirty="0">
                <a:ln w="0">
                  <a:solidFill>
                    <a:schemeClr val="tx1"/>
                  </a:solidFill>
                </a:ln>
                <a:solidFill>
                  <a:srgbClr val="C00000"/>
                </a:solidFill>
                <a:effectLst>
                  <a:outerShdw blurRad="38100" dist="19050" dir="2700000" algn="tl" rotWithShape="0">
                    <a:schemeClr val="dk1">
                      <a:alpha val="40000"/>
                    </a:schemeClr>
                  </a:outerShdw>
                </a:effectLst>
              </a:rPr>
              <a:t>Population</a:t>
            </a:r>
          </a:p>
        </p:txBody>
      </p:sp>
      <p:sp>
        <p:nvSpPr>
          <p:cNvPr id="66" name="Rectangle 65"/>
          <p:cNvSpPr/>
          <p:nvPr/>
        </p:nvSpPr>
        <p:spPr>
          <a:xfrm rot="17692230">
            <a:off x="3010647" y="3069864"/>
            <a:ext cx="1796495" cy="330737"/>
          </a:xfrm>
          <a:prstGeom prst="rect">
            <a:avLst/>
          </a:prstGeom>
          <a:noFill/>
        </p:spPr>
        <p:txBody>
          <a:bodyPr wrap="none" lIns="91440" tIns="45720" rIns="91440" bIns="45720">
            <a:prstTxWarp prst="textArchUp">
              <a:avLst>
                <a:gd name="adj" fmla="val 11338745"/>
              </a:avLst>
            </a:prstTxWarp>
            <a:spAutoFit/>
          </a:bodyPr>
          <a:lstStyle/>
          <a:p>
            <a:pPr algn="ctr"/>
            <a:r>
              <a:rPr lang="en-US" sz="1200" b="0" cap="none" spc="200" dirty="0">
                <a:ln w="0">
                  <a:solidFill>
                    <a:schemeClr val="tx1"/>
                  </a:solidFill>
                </a:ln>
                <a:solidFill>
                  <a:srgbClr val="C00000"/>
                </a:solidFill>
                <a:effectLst>
                  <a:outerShdw blurRad="38100" dist="19050" dir="2700000" algn="tl" rotWithShape="0">
                    <a:schemeClr val="dk1">
                      <a:alpha val="40000"/>
                    </a:schemeClr>
                  </a:outerShdw>
                </a:effectLst>
              </a:rPr>
              <a:t>Population</a:t>
            </a:r>
          </a:p>
        </p:txBody>
      </p:sp>
      <p:sp>
        <p:nvSpPr>
          <p:cNvPr id="70" name="TextBox 69"/>
          <p:cNvSpPr txBox="1"/>
          <p:nvPr/>
        </p:nvSpPr>
        <p:spPr>
          <a:xfrm>
            <a:off x="8622156" y="944279"/>
            <a:ext cx="3185050" cy="2893100"/>
          </a:xfrm>
          <a:prstGeom prst="rect">
            <a:avLst/>
          </a:prstGeom>
          <a:noFill/>
        </p:spPr>
        <p:txBody>
          <a:bodyPr wrap="square" rtlCol="0">
            <a:spAutoFit/>
          </a:bodyPr>
          <a:lstStyle/>
          <a:p>
            <a:r>
              <a:rPr lang="en-US" sz="1600" dirty="0"/>
              <a:t>Neighborhood (tract):</a:t>
            </a:r>
          </a:p>
          <a:p>
            <a:pPr marL="285750" indent="-285750">
              <a:buFont typeface="Arial" panose="020B0604020202020204" pitchFamily="34" charset="0"/>
              <a:buChar char="•"/>
            </a:pPr>
            <a:r>
              <a:rPr lang="en-US" sz="1400" dirty="0"/>
              <a:t>Population    →  Residential</a:t>
            </a:r>
          </a:p>
          <a:p>
            <a:pPr marL="285750" indent="-285750">
              <a:buFont typeface="Arial" panose="020B0604020202020204" pitchFamily="34" charset="0"/>
              <a:buChar char="•"/>
            </a:pPr>
            <a:r>
              <a:rPr lang="en-US" sz="1400" dirty="0"/>
              <a:t>Employment →  Commercial</a:t>
            </a:r>
          </a:p>
          <a:p>
            <a:endParaRPr lang="en-US" sz="900" dirty="0"/>
          </a:p>
          <a:p>
            <a:r>
              <a:rPr lang="en-US" sz="1600" dirty="0"/>
              <a:t>County:</a:t>
            </a:r>
          </a:p>
          <a:p>
            <a:pPr marL="285750" indent="-285750">
              <a:buFont typeface="Arial" panose="020B0604020202020204" pitchFamily="34" charset="0"/>
              <a:buChar char="•"/>
            </a:pPr>
            <a:r>
              <a:rPr lang="en-US" sz="1400" dirty="0"/>
              <a:t>Relocation</a:t>
            </a:r>
          </a:p>
          <a:p>
            <a:endParaRPr lang="en-US" sz="900" dirty="0"/>
          </a:p>
          <a:p>
            <a:r>
              <a:rPr lang="en-US" sz="1600" dirty="0">
                <a:solidFill>
                  <a:srgbClr val="FFFF00"/>
                </a:solidFill>
              </a:rPr>
              <a:t>City:</a:t>
            </a:r>
          </a:p>
          <a:p>
            <a:pPr marL="285750" indent="-285750">
              <a:buFont typeface="Arial" panose="020B0604020202020204" pitchFamily="34" charset="0"/>
              <a:buChar char="•"/>
            </a:pPr>
            <a:r>
              <a:rPr lang="en-US" sz="1600" dirty="0"/>
              <a:t>Migration to suburbs</a:t>
            </a:r>
          </a:p>
          <a:p>
            <a:pPr marL="285750" indent="-285750">
              <a:buFont typeface="Arial" panose="020B0604020202020204" pitchFamily="34" charset="0"/>
              <a:buChar char="•"/>
            </a:pPr>
            <a:r>
              <a:rPr lang="en-US" sz="1400" dirty="0">
                <a:solidFill>
                  <a:srgbClr val="FFFF00"/>
                </a:solidFill>
              </a:rPr>
              <a:t>Opportunities</a:t>
            </a:r>
          </a:p>
          <a:p>
            <a:endParaRPr lang="en-US" sz="900" dirty="0"/>
          </a:p>
          <a:p>
            <a:r>
              <a:rPr lang="en-US" sz="1600" dirty="0">
                <a:solidFill>
                  <a:srgbClr val="FFFF00"/>
                </a:solidFill>
              </a:rPr>
              <a:t>Local-Regional Center:</a:t>
            </a:r>
          </a:p>
          <a:p>
            <a:pPr marL="285750" indent="-285750">
              <a:buFont typeface="Arial" panose="020B0604020202020204" pitchFamily="34" charset="0"/>
              <a:buChar char="•"/>
            </a:pPr>
            <a:r>
              <a:rPr lang="en-US" sz="1400" dirty="0">
                <a:solidFill>
                  <a:srgbClr val="FFFF00"/>
                </a:solidFill>
              </a:rPr>
              <a:t>Opportunities</a:t>
            </a:r>
            <a:endParaRPr lang="en-US" sz="1600" dirty="0">
              <a:solidFill>
                <a:srgbClr val="FFFF00"/>
              </a:solidFill>
            </a:endParaRPr>
          </a:p>
        </p:txBody>
      </p:sp>
      <p:sp>
        <p:nvSpPr>
          <p:cNvPr id="30" name="TextBox 29"/>
          <p:cNvSpPr txBox="1"/>
          <p:nvPr/>
        </p:nvSpPr>
        <p:spPr>
          <a:xfrm>
            <a:off x="2842710" y="5743487"/>
            <a:ext cx="723275" cy="369332"/>
          </a:xfrm>
          <a:prstGeom prst="rect">
            <a:avLst/>
          </a:prstGeom>
          <a:noFill/>
        </p:spPr>
        <p:txBody>
          <a:bodyPr wrap="none" rtlCol="0">
            <a:spAutoFit/>
          </a:bodyPr>
          <a:lstStyle/>
          <a:p>
            <a:r>
              <a:rPr lang="en-US" b="1" dirty="0">
                <a:solidFill>
                  <a:srgbClr val="FFFF00"/>
                </a:solidFill>
                <a:effectLst>
                  <a:outerShdw blurRad="50800" dist="38100" dir="2700000" algn="tl" rotWithShape="0">
                    <a:prstClr val="black">
                      <a:alpha val="40000"/>
                    </a:prstClr>
                  </a:outerShdw>
                </a:effectLst>
              </a:rPr>
              <a:t>Tract</a:t>
            </a:r>
          </a:p>
        </p:txBody>
      </p:sp>
      <p:sp>
        <p:nvSpPr>
          <p:cNvPr id="28" name="TextBox 27"/>
          <p:cNvSpPr txBox="1"/>
          <p:nvPr/>
        </p:nvSpPr>
        <p:spPr>
          <a:xfrm>
            <a:off x="6388725" y="2366155"/>
            <a:ext cx="1608133" cy="369332"/>
          </a:xfrm>
          <a:prstGeom prst="rect">
            <a:avLst/>
          </a:prstGeom>
          <a:noFill/>
          <a:effectLst>
            <a:outerShdw blurRad="25400" dist="25400" dir="2700000" algn="tl" rotWithShape="0">
              <a:prstClr val="black">
                <a:alpha val="40000"/>
              </a:prstClr>
            </a:outerShdw>
          </a:effectLst>
        </p:spPr>
        <p:txBody>
          <a:bodyPr wrap="none" rtlCol="0">
            <a:spAutoFit/>
          </a:bodyPr>
          <a:lstStyle/>
          <a:p>
            <a:r>
              <a:rPr lang="en-US" b="1" dirty="0">
                <a:solidFill>
                  <a:srgbClr val="FFFF00"/>
                </a:solidFill>
                <a:effectLst>
                  <a:outerShdw blurRad="38100" dist="38100" dir="2700000" algn="tl">
                    <a:srgbClr val="000000">
                      <a:alpha val="43137"/>
                    </a:srgbClr>
                  </a:outerShdw>
                </a:effectLst>
              </a:rPr>
              <a:t>Local Center</a:t>
            </a:r>
          </a:p>
        </p:txBody>
      </p:sp>
    </p:spTree>
    <p:extLst>
      <p:ext uri="{BB962C8B-B14F-4D97-AF65-F5344CB8AC3E}">
        <p14:creationId xmlns:p14="http://schemas.microsoft.com/office/powerpoint/2010/main" val="1886162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996" y="3078866"/>
            <a:ext cx="4766455" cy="233953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7051" y="3078866"/>
            <a:ext cx="4781876" cy="2339533"/>
          </a:xfrm>
          <a:prstGeom prst="rect">
            <a:avLst/>
          </a:prstGeom>
        </p:spPr>
      </p:pic>
      <p:sp>
        <p:nvSpPr>
          <p:cNvPr id="6" name="Title 1"/>
          <p:cNvSpPr>
            <a:spLocks noGrp="1"/>
          </p:cNvSpPr>
          <p:nvPr>
            <p:ph type="title"/>
          </p:nvPr>
        </p:nvSpPr>
        <p:spPr>
          <a:xfrm>
            <a:off x="1892808" y="228600"/>
            <a:ext cx="9905998" cy="547561"/>
          </a:xfrm>
        </p:spPr>
        <p:txBody>
          <a:bodyPr>
            <a:normAutofit fontScale="90000"/>
          </a:bodyPr>
          <a:lstStyle/>
          <a:p>
            <a:pPr algn="r"/>
            <a:r>
              <a:rPr lang="en-US" dirty="0"/>
              <a:t>Socioeconomic Model</a:t>
            </a:r>
          </a:p>
        </p:txBody>
      </p:sp>
      <p:sp>
        <p:nvSpPr>
          <p:cNvPr id="7" name="TextBox 6"/>
          <p:cNvSpPr txBox="1"/>
          <p:nvPr/>
        </p:nvSpPr>
        <p:spPr>
          <a:xfrm>
            <a:off x="1516480" y="1742847"/>
            <a:ext cx="9409948" cy="369332"/>
          </a:xfrm>
          <a:prstGeom prst="rect">
            <a:avLst/>
          </a:prstGeom>
          <a:noFill/>
        </p:spPr>
        <p:txBody>
          <a:bodyPr wrap="none" rtlCol="0">
            <a:spAutoFit/>
          </a:bodyPr>
          <a:lstStyle/>
          <a:p>
            <a:r>
              <a:rPr lang="en-US" b="1" dirty="0">
                <a:solidFill>
                  <a:srgbClr val="FFFF00"/>
                </a:solidFill>
              </a:rPr>
              <a:t>Is there a simple relationship between population, employment and urban growth ?</a:t>
            </a:r>
          </a:p>
        </p:txBody>
      </p:sp>
    </p:spTree>
    <p:extLst>
      <p:ext uri="{BB962C8B-B14F-4D97-AF65-F5344CB8AC3E}">
        <p14:creationId xmlns:p14="http://schemas.microsoft.com/office/powerpoint/2010/main" val="45993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09750" y="3921928"/>
            <a:ext cx="2200276" cy="12125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Estimated averaged future conditions of population and employment</a:t>
            </a:r>
          </a:p>
        </p:txBody>
      </p:sp>
      <p:sp>
        <p:nvSpPr>
          <p:cNvPr id="6" name="Rounded Rectangle 5"/>
          <p:cNvSpPr/>
          <p:nvPr/>
        </p:nvSpPr>
        <p:spPr>
          <a:xfrm>
            <a:off x="8589475" y="4495800"/>
            <a:ext cx="2154725" cy="113557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Estimated averaged annual urban development</a:t>
            </a:r>
          </a:p>
        </p:txBody>
      </p:sp>
      <p:sp>
        <p:nvSpPr>
          <p:cNvPr id="2" name="Title 1"/>
          <p:cNvSpPr>
            <a:spLocks noGrp="1"/>
          </p:cNvSpPr>
          <p:nvPr>
            <p:ph type="title"/>
          </p:nvPr>
        </p:nvSpPr>
        <p:spPr>
          <a:xfrm>
            <a:off x="1892808" y="228600"/>
            <a:ext cx="9905998" cy="547561"/>
          </a:xfrm>
        </p:spPr>
        <p:txBody>
          <a:bodyPr>
            <a:normAutofit fontScale="90000"/>
          </a:bodyPr>
          <a:lstStyle/>
          <a:p>
            <a:pPr algn="r"/>
            <a:r>
              <a:rPr lang="en-US" dirty="0"/>
              <a:t>Socioeconomic Model</a:t>
            </a:r>
          </a:p>
        </p:txBody>
      </p:sp>
      <p:sp>
        <p:nvSpPr>
          <p:cNvPr id="18" name="Content Placeholder 2"/>
          <p:cNvSpPr>
            <a:spLocks noGrp="1"/>
          </p:cNvSpPr>
          <p:nvPr>
            <p:ph idx="1"/>
          </p:nvPr>
        </p:nvSpPr>
        <p:spPr>
          <a:xfrm>
            <a:off x="381000" y="607159"/>
            <a:ext cx="6381750" cy="796392"/>
          </a:xfrm>
        </p:spPr>
        <p:txBody>
          <a:bodyPr>
            <a:noAutofit/>
          </a:bodyPr>
          <a:lstStyle/>
          <a:p>
            <a:pPr marL="0" indent="0">
              <a:buNone/>
            </a:pPr>
            <a:r>
              <a:rPr lang="en-US" sz="1800" cap="none" dirty="0">
                <a:effectLst>
                  <a:glow rad="38100">
                    <a:schemeClr val="bg1">
                      <a:lumMod val="50000"/>
                      <a:lumOff val="50000"/>
                      <a:alpha val="20000"/>
                    </a:schemeClr>
                  </a:glow>
                </a:effectLst>
              </a:rPr>
              <a:t>Population and employment are the drivers responsible for the intensity of the development.</a:t>
            </a:r>
          </a:p>
        </p:txBody>
      </p:sp>
      <p:sp>
        <p:nvSpPr>
          <p:cNvPr id="3" name="TextBox 2"/>
          <p:cNvSpPr txBox="1"/>
          <p:nvPr/>
        </p:nvSpPr>
        <p:spPr>
          <a:xfrm>
            <a:off x="7928663" y="6198880"/>
            <a:ext cx="3865161" cy="523220"/>
          </a:xfrm>
          <a:prstGeom prst="rect">
            <a:avLst/>
          </a:prstGeom>
          <a:noFill/>
        </p:spPr>
        <p:txBody>
          <a:bodyPr wrap="none" rtlCol="0">
            <a:spAutoFit/>
          </a:bodyPr>
          <a:lstStyle/>
          <a:p>
            <a:pPr algn="r"/>
            <a:r>
              <a:rPr lang="en-US" sz="1400" dirty="0"/>
              <a:t>Sources:  State &amp; EPA-ICLUS v.1 projections</a:t>
            </a:r>
          </a:p>
          <a:p>
            <a:pPr algn="r"/>
            <a:r>
              <a:rPr lang="en-US" sz="1400" dirty="0"/>
              <a:t>GWR4.09 &amp; R-package </a:t>
            </a:r>
            <a:r>
              <a:rPr lang="en-US" sz="1400" dirty="0" err="1"/>
              <a:t>GModel</a:t>
            </a:r>
            <a:endParaRPr lang="en-US" sz="1400" dirty="0"/>
          </a:p>
        </p:txBody>
      </p:sp>
      <p:sp>
        <p:nvSpPr>
          <p:cNvPr id="23" name="Shape 22"/>
          <p:cNvSpPr/>
          <p:nvPr/>
        </p:nvSpPr>
        <p:spPr>
          <a:xfrm>
            <a:off x="3834394" y="4455122"/>
            <a:ext cx="4882926" cy="1098333"/>
          </a:xfrm>
          <a:custGeom>
            <a:avLst/>
            <a:gdLst>
              <a:gd name="connsiteX0" fmla="*/ 0 w 4677714"/>
              <a:gd name="connsiteY0" fmla="*/ 3262122 h 3262122"/>
              <a:gd name="connsiteX1" fmla="*/ 3654386 w 4677714"/>
              <a:gd name="connsiteY1" fmla="*/ 407765 h 3262122"/>
              <a:gd name="connsiteX2" fmla="*/ 3608442 w 4677714"/>
              <a:gd name="connsiteY2" fmla="*/ 0 h 3262122"/>
              <a:gd name="connsiteX3" fmla="*/ 4677714 w 4677714"/>
              <a:gd name="connsiteY3" fmla="*/ 510685 h 3262122"/>
              <a:gd name="connsiteX4" fmla="*/ 3760278 w 4677714"/>
              <a:gd name="connsiteY4" fmla="*/ 1347583 h 3262122"/>
              <a:gd name="connsiteX5" fmla="*/ 3714334 w 4677714"/>
              <a:gd name="connsiteY5" fmla="*/ 939817 h 3262122"/>
              <a:gd name="connsiteX6" fmla="*/ 0 w 4677714"/>
              <a:gd name="connsiteY6" fmla="*/ 3262122 h 3262122"/>
              <a:gd name="connsiteX0" fmla="*/ 0 w 5220922"/>
              <a:gd name="connsiteY0" fmla="*/ 482121 h 1844937"/>
              <a:gd name="connsiteX1" fmla="*/ 4197594 w 5220922"/>
              <a:gd name="connsiteY1" fmla="*/ 905119 h 1844937"/>
              <a:gd name="connsiteX2" fmla="*/ 4151650 w 5220922"/>
              <a:gd name="connsiteY2" fmla="*/ 497354 h 1844937"/>
              <a:gd name="connsiteX3" fmla="*/ 5220922 w 5220922"/>
              <a:gd name="connsiteY3" fmla="*/ 1008039 h 1844937"/>
              <a:gd name="connsiteX4" fmla="*/ 4303486 w 5220922"/>
              <a:gd name="connsiteY4" fmla="*/ 1844937 h 1844937"/>
              <a:gd name="connsiteX5" fmla="*/ 4257542 w 5220922"/>
              <a:gd name="connsiteY5" fmla="*/ 1437171 h 1844937"/>
              <a:gd name="connsiteX6" fmla="*/ 0 w 5220922"/>
              <a:gd name="connsiteY6" fmla="*/ 482121 h 1844937"/>
              <a:gd name="connsiteX0" fmla="*/ 0 w 5220922"/>
              <a:gd name="connsiteY0" fmla="*/ 482121 h 1844937"/>
              <a:gd name="connsiteX1" fmla="*/ 4197594 w 5220922"/>
              <a:gd name="connsiteY1" fmla="*/ 905119 h 1844937"/>
              <a:gd name="connsiteX2" fmla="*/ 4151650 w 5220922"/>
              <a:gd name="connsiteY2" fmla="*/ 497354 h 1844937"/>
              <a:gd name="connsiteX3" fmla="*/ 5220922 w 5220922"/>
              <a:gd name="connsiteY3" fmla="*/ 1008039 h 1844937"/>
              <a:gd name="connsiteX4" fmla="*/ 4303486 w 5220922"/>
              <a:gd name="connsiteY4" fmla="*/ 1844937 h 1844937"/>
              <a:gd name="connsiteX5" fmla="*/ 4257542 w 5220922"/>
              <a:gd name="connsiteY5" fmla="*/ 1437171 h 1844937"/>
              <a:gd name="connsiteX6" fmla="*/ 0 w 5220922"/>
              <a:gd name="connsiteY6" fmla="*/ 482121 h 1844937"/>
              <a:gd name="connsiteX0" fmla="*/ 0 w 5220922"/>
              <a:gd name="connsiteY0" fmla="*/ 57205 h 1420021"/>
              <a:gd name="connsiteX1" fmla="*/ 4197594 w 5220922"/>
              <a:gd name="connsiteY1" fmla="*/ 480203 h 1420021"/>
              <a:gd name="connsiteX2" fmla="*/ 4151650 w 5220922"/>
              <a:gd name="connsiteY2" fmla="*/ 72438 h 1420021"/>
              <a:gd name="connsiteX3" fmla="*/ 5220922 w 5220922"/>
              <a:gd name="connsiteY3" fmla="*/ 583123 h 1420021"/>
              <a:gd name="connsiteX4" fmla="*/ 4303486 w 5220922"/>
              <a:gd name="connsiteY4" fmla="*/ 1420021 h 1420021"/>
              <a:gd name="connsiteX5" fmla="*/ 4257542 w 5220922"/>
              <a:gd name="connsiteY5" fmla="*/ 1012255 h 1420021"/>
              <a:gd name="connsiteX6" fmla="*/ 0 w 5220922"/>
              <a:gd name="connsiteY6" fmla="*/ 57205 h 1420021"/>
              <a:gd name="connsiteX0" fmla="*/ 0 w 5220922"/>
              <a:gd name="connsiteY0" fmla="*/ 47619 h 1410435"/>
              <a:gd name="connsiteX1" fmla="*/ 4197594 w 5220922"/>
              <a:gd name="connsiteY1" fmla="*/ 470617 h 1410435"/>
              <a:gd name="connsiteX2" fmla="*/ 4151650 w 5220922"/>
              <a:gd name="connsiteY2" fmla="*/ 62852 h 1410435"/>
              <a:gd name="connsiteX3" fmla="*/ 5220922 w 5220922"/>
              <a:gd name="connsiteY3" fmla="*/ 573537 h 1410435"/>
              <a:gd name="connsiteX4" fmla="*/ 4303486 w 5220922"/>
              <a:gd name="connsiteY4" fmla="*/ 1410435 h 1410435"/>
              <a:gd name="connsiteX5" fmla="*/ 4257542 w 5220922"/>
              <a:gd name="connsiteY5" fmla="*/ 1002669 h 1410435"/>
              <a:gd name="connsiteX6" fmla="*/ 0 w 5220922"/>
              <a:gd name="connsiteY6" fmla="*/ 47619 h 1410435"/>
              <a:gd name="connsiteX0" fmla="*/ 0 w 5220922"/>
              <a:gd name="connsiteY0" fmla="*/ 47619 h 1410435"/>
              <a:gd name="connsiteX1" fmla="*/ 4197594 w 5220922"/>
              <a:gd name="connsiteY1" fmla="*/ 470617 h 1410435"/>
              <a:gd name="connsiteX2" fmla="*/ 4151650 w 5220922"/>
              <a:gd name="connsiteY2" fmla="*/ 62852 h 1410435"/>
              <a:gd name="connsiteX3" fmla="*/ 5220922 w 5220922"/>
              <a:gd name="connsiteY3" fmla="*/ 573537 h 1410435"/>
              <a:gd name="connsiteX4" fmla="*/ 4303486 w 5220922"/>
              <a:gd name="connsiteY4" fmla="*/ 1410435 h 1410435"/>
              <a:gd name="connsiteX5" fmla="*/ 4257542 w 5220922"/>
              <a:gd name="connsiteY5" fmla="*/ 1002669 h 1410435"/>
              <a:gd name="connsiteX6" fmla="*/ 0 w 5220922"/>
              <a:gd name="connsiteY6" fmla="*/ 47619 h 1410435"/>
              <a:gd name="connsiteX0" fmla="*/ 0 w 5220922"/>
              <a:gd name="connsiteY0" fmla="*/ 47619 h 1410435"/>
              <a:gd name="connsiteX1" fmla="*/ 4197594 w 5220922"/>
              <a:gd name="connsiteY1" fmla="*/ 470617 h 1410435"/>
              <a:gd name="connsiteX2" fmla="*/ 4187864 w 5220922"/>
              <a:gd name="connsiteY2" fmla="*/ 280135 h 1410435"/>
              <a:gd name="connsiteX3" fmla="*/ 5220922 w 5220922"/>
              <a:gd name="connsiteY3" fmla="*/ 573537 h 1410435"/>
              <a:gd name="connsiteX4" fmla="*/ 4303486 w 5220922"/>
              <a:gd name="connsiteY4" fmla="*/ 1410435 h 1410435"/>
              <a:gd name="connsiteX5" fmla="*/ 4257542 w 5220922"/>
              <a:gd name="connsiteY5" fmla="*/ 1002669 h 1410435"/>
              <a:gd name="connsiteX6" fmla="*/ 0 w 5220922"/>
              <a:gd name="connsiteY6" fmla="*/ 47619 h 1410435"/>
              <a:gd name="connsiteX0" fmla="*/ 0 w 5220922"/>
              <a:gd name="connsiteY0" fmla="*/ 44019 h 1406835"/>
              <a:gd name="connsiteX1" fmla="*/ 4179487 w 5220922"/>
              <a:gd name="connsiteY1" fmla="*/ 602819 h 1406835"/>
              <a:gd name="connsiteX2" fmla="*/ 4187864 w 5220922"/>
              <a:gd name="connsiteY2" fmla="*/ 276535 h 1406835"/>
              <a:gd name="connsiteX3" fmla="*/ 5220922 w 5220922"/>
              <a:gd name="connsiteY3" fmla="*/ 569937 h 1406835"/>
              <a:gd name="connsiteX4" fmla="*/ 4303486 w 5220922"/>
              <a:gd name="connsiteY4" fmla="*/ 1406835 h 1406835"/>
              <a:gd name="connsiteX5" fmla="*/ 4257542 w 5220922"/>
              <a:gd name="connsiteY5" fmla="*/ 999069 h 1406835"/>
              <a:gd name="connsiteX6" fmla="*/ 0 w 5220922"/>
              <a:gd name="connsiteY6" fmla="*/ 44019 h 1406835"/>
              <a:gd name="connsiteX0" fmla="*/ 0 w 5220922"/>
              <a:gd name="connsiteY0" fmla="*/ 44019 h 1406835"/>
              <a:gd name="connsiteX1" fmla="*/ 4179487 w 5220922"/>
              <a:gd name="connsiteY1" fmla="*/ 602819 h 1406835"/>
              <a:gd name="connsiteX2" fmla="*/ 4187864 w 5220922"/>
              <a:gd name="connsiteY2" fmla="*/ 276535 h 1406835"/>
              <a:gd name="connsiteX3" fmla="*/ 5220922 w 5220922"/>
              <a:gd name="connsiteY3" fmla="*/ 569937 h 1406835"/>
              <a:gd name="connsiteX4" fmla="*/ 4303486 w 5220922"/>
              <a:gd name="connsiteY4" fmla="*/ 1406835 h 1406835"/>
              <a:gd name="connsiteX5" fmla="*/ 4239436 w 5220922"/>
              <a:gd name="connsiteY5" fmla="*/ 908534 h 1406835"/>
              <a:gd name="connsiteX6" fmla="*/ 0 w 5220922"/>
              <a:gd name="connsiteY6" fmla="*/ 44019 h 1406835"/>
              <a:gd name="connsiteX0" fmla="*/ 0 w 5220922"/>
              <a:gd name="connsiteY0" fmla="*/ 44019 h 1406835"/>
              <a:gd name="connsiteX1" fmla="*/ 4179487 w 5220922"/>
              <a:gd name="connsiteY1" fmla="*/ 602819 h 1406835"/>
              <a:gd name="connsiteX2" fmla="*/ 4187864 w 5220922"/>
              <a:gd name="connsiteY2" fmla="*/ 276535 h 1406835"/>
              <a:gd name="connsiteX3" fmla="*/ 5220922 w 5220922"/>
              <a:gd name="connsiteY3" fmla="*/ 569937 h 1406835"/>
              <a:gd name="connsiteX4" fmla="*/ 4303486 w 5220922"/>
              <a:gd name="connsiteY4" fmla="*/ 1406835 h 1406835"/>
              <a:gd name="connsiteX5" fmla="*/ 4275650 w 5220922"/>
              <a:gd name="connsiteY5" fmla="*/ 962854 h 1406835"/>
              <a:gd name="connsiteX6" fmla="*/ 0 w 5220922"/>
              <a:gd name="connsiteY6" fmla="*/ 44019 h 1406835"/>
              <a:gd name="connsiteX0" fmla="*/ 0 w 5220922"/>
              <a:gd name="connsiteY0" fmla="*/ 44019 h 1406835"/>
              <a:gd name="connsiteX1" fmla="*/ 4179487 w 5220922"/>
              <a:gd name="connsiteY1" fmla="*/ 602819 h 1406835"/>
              <a:gd name="connsiteX2" fmla="*/ 4187864 w 5220922"/>
              <a:gd name="connsiteY2" fmla="*/ 276535 h 1406835"/>
              <a:gd name="connsiteX3" fmla="*/ 5220922 w 5220922"/>
              <a:gd name="connsiteY3" fmla="*/ 569937 h 1406835"/>
              <a:gd name="connsiteX4" fmla="*/ 4303486 w 5220922"/>
              <a:gd name="connsiteY4" fmla="*/ 1406835 h 1406835"/>
              <a:gd name="connsiteX5" fmla="*/ 4257544 w 5220922"/>
              <a:gd name="connsiteY5" fmla="*/ 962854 h 1406835"/>
              <a:gd name="connsiteX6" fmla="*/ 0 w 5220922"/>
              <a:gd name="connsiteY6" fmla="*/ 44019 h 1406835"/>
              <a:gd name="connsiteX0" fmla="*/ 0 w 5220922"/>
              <a:gd name="connsiteY0" fmla="*/ 44019 h 1198605"/>
              <a:gd name="connsiteX1" fmla="*/ 4179487 w 5220922"/>
              <a:gd name="connsiteY1" fmla="*/ 602819 h 1198605"/>
              <a:gd name="connsiteX2" fmla="*/ 4187864 w 5220922"/>
              <a:gd name="connsiteY2" fmla="*/ 276535 h 1198605"/>
              <a:gd name="connsiteX3" fmla="*/ 5220922 w 5220922"/>
              <a:gd name="connsiteY3" fmla="*/ 569937 h 1198605"/>
              <a:gd name="connsiteX4" fmla="*/ 4276326 w 5220922"/>
              <a:gd name="connsiteY4" fmla="*/ 1198605 h 1198605"/>
              <a:gd name="connsiteX5" fmla="*/ 4257544 w 5220922"/>
              <a:gd name="connsiteY5" fmla="*/ 962854 h 1198605"/>
              <a:gd name="connsiteX6" fmla="*/ 0 w 5220922"/>
              <a:gd name="connsiteY6" fmla="*/ 44019 h 1198605"/>
              <a:gd name="connsiteX0" fmla="*/ 0 w 5220922"/>
              <a:gd name="connsiteY0" fmla="*/ 44466 h 1199052"/>
              <a:gd name="connsiteX1" fmla="*/ 4200612 w 5220922"/>
              <a:gd name="connsiteY1" fmla="*/ 585159 h 1199052"/>
              <a:gd name="connsiteX2" fmla="*/ 4187864 w 5220922"/>
              <a:gd name="connsiteY2" fmla="*/ 276982 h 1199052"/>
              <a:gd name="connsiteX3" fmla="*/ 5220922 w 5220922"/>
              <a:gd name="connsiteY3" fmla="*/ 570384 h 1199052"/>
              <a:gd name="connsiteX4" fmla="*/ 4276326 w 5220922"/>
              <a:gd name="connsiteY4" fmla="*/ 1199052 h 1199052"/>
              <a:gd name="connsiteX5" fmla="*/ 4257544 w 5220922"/>
              <a:gd name="connsiteY5" fmla="*/ 963301 h 1199052"/>
              <a:gd name="connsiteX6" fmla="*/ 0 w 5220922"/>
              <a:gd name="connsiteY6" fmla="*/ 44466 h 1199052"/>
              <a:gd name="connsiteX0" fmla="*/ 0 w 5220922"/>
              <a:gd name="connsiteY0" fmla="*/ 44466 h 1199052"/>
              <a:gd name="connsiteX1" fmla="*/ 4200612 w 5220922"/>
              <a:gd name="connsiteY1" fmla="*/ 585159 h 1199052"/>
              <a:gd name="connsiteX2" fmla="*/ 4187864 w 5220922"/>
              <a:gd name="connsiteY2" fmla="*/ 276982 h 1199052"/>
              <a:gd name="connsiteX3" fmla="*/ 5220922 w 5220922"/>
              <a:gd name="connsiteY3" fmla="*/ 570384 h 1199052"/>
              <a:gd name="connsiteX4" fmla="*/ 4276326 w 5220922"/>
              <a:gd name="connsiteY4" fmla="*/ 1199052 h 1199052"/>
              <a:gd name="connsiteX5" fmla="*/ 4245472 w 5220922"/>
              <a:gd name="connsiteY5" fmla="*/ 975372 h 1199052"/>
              <a:gd name="connsiteX6" fmla="*/ 0 w 5220922"/>
              <a:gd name="connsiteY6" fmla="*/ 44466 h 1199052"/>
              <a:gd name="connsiteX0" fmla="*/ 0 w 5220922"/>
              <a:gd name="connsiteY0" fmla="*/ 44466 h 1199052"/>
              <a:gd name="connsiteX1" fmla="*/ 4200612 w 5220922"/>
              <a:gd name="connsiteY1" fmla="*/ 585159 h 1199052"/>
              <a:gd name="connsiteX2" fmla="*/ 4181828 w 5220922"/>
              <a:gd name="connsiteY2" fmla="*/ 394677 h 1199052"/>
              <a:gd name="connsiteX3" fmla="*/ 5220922 w 5220922"/>
              <a:gd name="connsiteY3" fmla="*/ 570384 h 1199052"/>
              <a:gd name="connsiteX4" fmla="*/ 4276326 w 5220922"/>
              <a:gd name="connsiteY4" fmla="*/ 1199052 h 1199052"/>
              <a:gd name="connsiteX5" fmla="*/ 4245472 w 5220922"/>
              <a:gd name="connsiteY5" fmla="*/ 975372 h 1199052"/>
              <a:gd name="connsiteX6" fmla="*/ 0 w 5220922"/>
              <a:gd name="connsiteY6" fmla="*/ 44466 h 1199052"/>
              <a:gd name="connsiteX0" fmla="*/ 0 w 5220922"/>
              <a:gd name="connsiteY0" fmla="*/ 44466 h 1098333"/>
              <a:gd name="connsiteX1" fmla="*/ 4200612 w 5220922"/>
              <a:gd name="connsiteY1" fmla="*/ 585159 h 1098333"/>
              <a:gd name="connsiteX2" fmla="*/ 4181828 w 5220922"/>
              <a:gd name="connsiteY2" fmla="*/ 394677 h 1098333"/>
              <a:gd name="connsiteX3" fmla="*/ 5220922 w 5220922"/>
              <a:gd name="connsiteY3" fmla="*/ 570384 h 1098333"/>
              <a:gd name="connsiteX4" fmla="*/ 4264255 w 5220922"/>
              <a:gd name="connsiteY4" fmla="*/ 1090410 h 1098333"/>
              <a:gd name="connsiteX5" fmla="*/ 4245472 w 5220922"/>
              <a:gd name="connsiteY5" fmla="*/ 975372 h 1098333"/>
              <a:gd name="connsiteX6" fmla="*/ 0 w 5220922"/>
              <a:gd name="connsiteY6" fmla="*/ 44466 h 1098333"/>
              <a:gd name="connsiteX0" fmla="*/ 0 w 4882926"/>
              <a:gd name="connsiteY0" fmla="*/ 44466 h 1098333"/>
              <a:gd name="connsiteX1" fmla="*/ 4200612 w 4882926"/>
              <a:gd name="connsiteY1" fmla="*/ 585159 h 1098333"/>
              <a:gd name="connsiteX2" fmla="*/ 4181828 w 4882926"/>
              <a:gd name="connsiteY2" fmla="*/ 394677 h 1098333"/>
              <a:gd name="connsiteX3" fmla="*/ 4882926 w 4882926"/>
              <a:gd name="connsiteY3" fmla="*/ 534170 h 1098333"/>
              <a:gd name="connsiteX4" fmla="*/ 4264255 w 4882926"/>
              <a:gd name="connsiteY4" fmla="*/ 1090410 h 1098333"/>
              <a:gd name="connsiteX5" fmla="*/ 4245472 w 4882926"/>
              <a:gd name="connsiteY5" fmla="*/ 975372 h 1098333"/>
              <a:gd name="connsiteX6" fmla="*/ 0 w 4882926"/>
              <a:gd name="connsiteY6" fmla="*/ 44466 h 1098333"/>
              <a:gd name="connsiteX0" fmla="*/ 0 w 4882926"/>
              <a:gd name="connsiteY0" fmla="*/ 44466 h 1098333"/>
              <a:gd name="connsiteX1" fmla="*/ 4200612 w 4882926"/>
              <a:gd name="connsiteY1" fmla="*/ 585159 h 1098333"/>
              <a:gd name="connsiteX2" fmla="*/ 4184846 w 4882926"/>
              <a:gd name="connsiteY2" fmla="*/ 433908 h 1098333"/>
              <a:gd name="connsiteX3" fmla="*/ 4882926 w 4882926"/>
              <a:gd name="connsiteY3" fmla="*/ 534170 h 1098333"/>
              <a:gd name="connsiteX4" fmla="*/ 4264255 w 4882926"/>
              <a:gd name="connsiteY4" fmla="*/ 1090410 h 1098333"/>
              <a:gd name="connsiteX5" fmla="*/ 4245472 w 4882926"/>
              <a:gd name="connsiteY5" fmla="*/ 975372 h 1098333"/>
              <a:gd name="connsiteX6" fmla="*/ 0 w 4882926"/>
              <a:gd name="connsiteY6" fmla="*/ 44466 h 109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2926" h="1098333">
                <a:moveTo>
                  <a:pt x="0" y="44466"/>
                </a:moveTo>
                <a:cubicBezTo>
                  <a:pt x="1488467" y="-282736"/>
                  <a:pt x="2311261" y="1327943"/>
                  <a:pt x="4200612" y="585159"/>
                </a:cubicBezTo>
                <a:lnTo>
                  <a:pt x="4184846" y="433908"/>
                </a:lnTo>
                <a:lnTo>
                  <a:pt x="4882926" y="534170"/>
                </a:lnTo>
                <a:lnTo>
                  <a:pt x="4264255" y="1090410"/>
                </a:lnTo>
                <a:lnTo>
                  <a:pt x="4245472" y="975372"/>
                </a:lnTo>
                <a:cubicBezTo>
                  <a:pt x="2358746" y="1536847"/>
                  <a:pt x="1177972" y="-9755"/>
                  <a:pt x="0" y="44466"/>
                </a:cubicBez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graphicFrame>
        <p:nvGraphicFramePr>
          <p:cNvPr id="4" name="Diagram 3"/>
          <p:cNvGraphicFramePr/>
          <p:nvPr>
            <p:extLst/>
          </p:nvPr>
        </p:nvGraphicFramePr>
        <p:xfrm>
          <a:off x="2838513" y="1383200"/>
          <a:ext cx="7066733" cy="4544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573976" y="1646701"/>
            <a:ext cx="2514958" cy="1856274"/>
          </a:xfrm>
          <a:prstGeom prst="rect">
            <a:avLst/>
          </a:prstGeom>
          <a:ln w="28575" cap="rnd">
            <a:solidFill>
              <a:schemeClr val="accent1">
                <a:shade val="50000"/>
              </a:schemeClr>
            </a:solidFill>
            <a:miter lim="800000"/>
          </a:ln>
        </p:spPr>
      </p:pic>
      <p:sp>
        <p:nvSpPr>
          <p:cNvPr id="8" name="Curved Right Arrow 7"/>
          <p:cNvSpPr/>
          <p:nvPr/>
        </p:nvSpPr>
        <p:spPr>
          <a:xfrm flipH="1">
            <a:off x="3355382" y="2524124"/>
            <a:ext cx="479014" cy="1364786"/>
          </a:xfrm>
          <a:custGeom>
            <a:avLst/>
            <a:gdLst>
              <a:gd name="connsiteX0" fmla="*/ 0 w 479012"/>
              <a:gd name="connsiteY0" fmla="*/ 574226 h 1328082"/>
              <a:gd name="connsiteX1" fmla="*/ 359259 w 479012"/>
              <a:gd name="connsiteY1" fmla="*/ 1130218 h 1328082"/>
              <a:gd name="connsiteX2" fmla="*/ 359259 w 479012"/>
              <a:gd name="connsiteY2" fmla="*/ 1070342 h 1328082"/>
              <a:gd name="connsiteX3" fmla="*/ 479012 w 479012"/>
              <a:gd name="connsiteY3" fmla="*/ 1208329 h 1328082"/>
              <a:gd name="connsiteX4" fmla="*/ 359259 w 479012"/>
              <a:gd name="connsiteY4" fmla="*/ 1309848 h 1328082"/>
              <a:gd name="connsiteX5" fmla="*/ 359259 w 479012"/>
              <a:gd name="connsiteY5" fmla="*/ 1249971 h 1328082"/>
              <a:gd name="connsiteX6" fmla="*/ 0 w 479012"/>
              <a:gd name="connsiteY6" fmla="*/ 693979 h 1328082"/>
              <a:gd name="connsiteX7" fmla="*/ 0 w 479012"/>
              <a:gd name="connsiteY7" fmla="*/ 574226 h 1328082"/>
              <a:gd name="connsiteX0" fmla="*/ 479012 w 479012"/>
              <a:gd name="connsiteY0" fmla="*/ 119753 h 1328082"/>
              <a:gd name="connsiteX1" fmla="*/ 2611 w 479012"/>
              <a:gd name="connsiteY1" fmla="*/ 634102 h 1328082"/>
              <a:gd name="connsiteX2" fmla="*/ 93208 w 479012"/>
              <a:gd name="connsiteY2" fmla="*/ 233876 h 1328082"/>
              <a:gd name="connsiteX3" fmla="*/ 479012 w 479012"/>
              <a:gd name="connsiteY3" fmla="*/ -1 h 1328082"/>
              <a:gd name="connsiteX4" fmla="*/ 479012 w 479012"/>
              <a:gd name="connsiteY4" fmla="*/ 119753 h 1328082"/>
              <a:gd name="connsiteX0" fmla="*/ 0 w 479012"/>
              <a:gd name="connsiteY0" fmla="*/ 574226 h 1328082"/>
              <a:gd name="connsiteX1" fmla="*/ 359259 w 479012"/>
              <a:gd name="connsiteY1" fmla="*/ 1130218 h 1328082"/>
              <a:gd name="connsiteX2" fmla="*/ 359259 w 479012"/>
              <a:gd name="connsiteY2" fmla="*/ 1070342 h 1328082"/>
              <a:gd name="connsiteX3" fmla="*/ 479012 w 479012"/>
              <a:gd name="connsiteY3" fmla="*/ 1208329 h 1328082"/>
              <a:gd name="connsiteX4" fmla="*/ 359259 w 479012"/>
              <a:gd name="connsiteY4" fmla="*/ 1309848 h 1328082"/>
              <a:gd name="connsiteX5" fmla="*/ 359259 w 479012"/>
              <a:gd name="connsiteY5" fmla="*/ 1249971 h 1328082"/>
              <a:gd name="connsiteX6" fmla="*/ 0 w 479012"/>
              <a:gd name="connsiteY6" fmla="*/ 693979 h 1328082"/>
              <a:gd name="connsiteX7" fmla="*/ 0 w 479012"/>
              <a:gd name="connsiteY7" fmla="*/ 574226 h 1328082"/>
              <a:gd name="connsiteX8" fmla="*/ 479012 w 479012"/>
              <a:gd name="connsiteY8" fmla="*/ 0 h 1328082"/>
              <a:gd name="connsiteX9" fmla="*/ 479012 w 479012"/>
              <a:gd name="connsiteY9" fmla="*/ 119753 h 1328082"/>
              <a:gd name="connsiteX10" fmla="*/ 2611 w 479012"/>
              <a:gd name="connsiteY10" fmla="*/ 634102 h 1328082"/>
              <a:gd name="connsiteX0" fmla="*/ 1 w 479013"/>
              <a:gd name="connsiteY0" fmla="*/ 574227 h 1309849"/>
              <a:gd name="connsiteX1" fmla="*/ 359260 w 479013"/>
              <a:gd name="connsiteY1" fmla="*/ 1130219 h 1309849"/>
              <a:gd name="connsiteX2" fmla="*/ 359260 w 479013"/>
              <a:gd name="connsiteY2" fmla="*/ 1070343 h 1309849"/>
              <a:gd name="connsiteX3" fmla="*/ 479013 w 479013"/>
              <a:gd name="connsiteY3" fmla="*/ 1208330 h 1309849"/>
              <a:gd name="connsiteX4" fmla="*/ 359260 w 479013"/>
              <a:gd name="connsiteY4" fmla="*/ 1309849 h 1309849"/>
              <a:gd name="connsiteX5" fmla="*/ 359260 w 479013"/>
              <a:gd name="connsiteY5" fmla="*/ 1249972 h 1309849"/>
              <a:gd name="connsiteX6" fmla="*/ 1 w 479013"/>
              <a:gd name="connsiteY6" fmla="*/ 693980 h 1309849"/>
              <a:gd name="connsiteX7" fmla="*/ 1 w 479013"/>
              <a:gd name="connsiteY7" fmla="*/ 574227 h 1309849"/>
              <a:gd name="connsiteX0" fmla="*/ 479013 w 479013"/>
              <a:gd name="connsiteY0" fmla="*/ 119754 h 1309849"/>
              <a:gd name="connsiteX1" fmla="*/ 2612 w 479013"/>
              <a:gd name="connsiteY1" fmla="*/ 634103 h 1309849"/>
              <a:gd name="connsiteX2" fmla="*/ 93209 w 479013"/>
              <a:gd name="connsiteY2" fmla="*/ 233877 h 1309849"/>
              <a:gd name="connsiteX3" fmla="*/ 479013 w 479013"/>
              <a:gd name="connsiteY3" fmla="*/ 0 h 1309849"/>
              <a:gd name="connsiteX4" fmla="*/ 479013 w 479013"/>
              <a:gd name="connsiteY4" fmla="*/ 119754 h 1309849"/>
              <a:gd name="connsiteX0" fmla="*/ 1 w 479013"/>
              <a:gd name="connsiteY0" fmla="*/ 574227 h 1309849"/>
              <a:gd name="connsiteX1" fmla="*/ 359260 w 479013"/>
              <a:gd name="connsiteY1" fmla="*/ 1130219 h 1309849"/>
              <a:gd name="connsiteX2" fmla="*/ 359260 w 479013"/>
              <a:gd name="connsiteY2" fmla="*/ 1070343 h 1309849"/>
              <a:gd name="connsiteX3" fmla="*/ 479013 w 479013"/>
              <a:gd name="connsiteY3" fmla="*/ 1208330 h 1309849"/>
              <a:gd name="connsiteX4" fmla="*/ 359260 w 479013"/>
              <a:gd name="connsiteY4" fmla="*/ 1309849 h 1309849"/>
              <a:gd name="connsiteX5" fmla="*/ 359260 w 479013"/>
              <a:gd name="connsiteY5" fmla="*/ 1249972 h 1309849"/>
              <a:gd name="connsiteX6" fmla="*/ 1 w 479013"/>
              <a:gd name="connsiteY6" fmla="*/ 693980 h 1309849"/>
              <a:gd name="connsiteX7" fmla="*/ 1 w 479013"/>
              <a:gd name="connsiteY7" fmla="*/ 574227 h 1309849"/>
              <a:gd name="connsiteX8" fmla="*/ 479013 w 479013"/>
              <a:gd name="connsiteY8" fmla="*/ 1 h 1309849"/>
              <a:gd name="connsiteX9" fmla="*/ 479013 w 479013"/>
              <a:gd name="connsiteY9" fmla="*/ 119754 h 1309849"/>
              <a:gd name="connsiteX10" fmla="*/ 2612 w 479013"/>
              <a:gd name="connsiteY10" fmla="*/ 634103 h 1309849"/>
              <a:gd name="connsiteX0" fmla="*/ 1409 w 480421"/>
              <a:gd name="connsiteY0" fmla="*/ 574227 h 1309849"/>
              <a:gd name="connsiteX1" fmla="*/ 360668 w 480421"/>
              <a:gd name="connsiteY1" fmla="*/ 1130219 h 1309849"/>
              <a:gd name="connsiteX2" fmla="*/ 360668 w 480421"/>
              <a:gd name="connsiteY2" fmla="*/ 1070343 h 1309849"/>
              <a:gd name="connsiteX3" fmla="*/ 480421 w 480421"/>
              <a:gd name="connsiteY3" fmla="*/ 1208330 h 1309849"/>
              <a:gd name="connsiteX4" fmla="*/ 360668 w 480421"/>
              <a:gd name="connsiteY4" fmla="*/ 1309849 h 1309849"/>
              <a:gd name="connsiteX5" fmla="*/ 360668 w 480421"/>
              <a:gd name="connsiteY5" fmla="*/ 1249972 h 1309849"/>
              <a:gd name="connsiteX6" fmla="*/ 1409 w 480421"/>
              <a:gd name="connsiteY6" fmla="*/ 693980 h 1309849"/>
              <a:gd name="connsiteX7" fmla="*/ 1409 w 480421"/>
              <a:gd name="connsiteY7" fmla="*/ 574227 h 1309849"/>
              <a:gd name="connsiteX0" fmla="*/ 480421 w 480421"/>
              <a:gd name="connsiteY0" fmla="*/ 119754 h 1309849"/>
              <a:gd name="connsiteX1" fmla="*/ 4020 w 480421"/>
              <a:gd name="connsiteY1" fmla="*/ 634103 h 1309849"/>
              <a:gd name="connsiteX2" fmla="*/ 94617 w 480421"/>
              <a:gd name="connsiteY2" fmla="*/ 233877 h 1309849"/>
              <a:gd name="connsiteX3" fmla="*/ 480421 w 480421"/>
              <a:gd name="connsiteY3" fmla="*/ 0 h 1309849"/>
              <a:gd name="connsiteX4" fmla="*/ 480421 w 480421"/>
              <a:gd name="connsiteY4" fmla="*/ 119754 h 1309849"/>
              <a:gd name="connsiteX0" fmla="*/ 1409 w 480421"/>
              <a:gd name="connsiteY0" fmla="*/ 574227 h 1309849"/>
              <a:gd name="connsiteX1" fmla="*/ 360668 w 480421"/>
              <a:gd name="connsiteY1" fmla="*/ 1130219 h 1309849"/>
              <a:gd name="connsiteX2" fmla="*/ 360668 w 480421"/>
              <a:gd name="connsiteY2" fmla="*/ 1070343 h 1309849"/>
              <a:gd name="connsiteX3" fmla="*/ 480421 w 480421"/>
              <a:gd name="connsiteY3" fmla="*/ 1208330 h 1309849"/>
              <a:gd name="connsiteX4" fmla="*/ 360668 w 480421"/>
              <a:gd name="connsiteY4" fmla="*/ 1309849 h 1309849"/>
              <a:gd name="connsiteX5" fmla="*/ 183351 w 480421"/>
              <a:gd name="connsiteY5" fmla="*/ 1249972 h 1309849"/>
              <a:gd name="connsiteX6" fmla="*/ 1409 w 480421"/>
              <a:gd name="connsiteY6" fmla="*/ 693980 h 1309849"/>
              <a:gd name="connsiteX7" fmla="*/ 1409 w 480421"/>
              <a:gd name="connsiteY7" fmla="*/ 574227 h 1309849"/>
              <a:gd name="connsiteX8" fmla="*/ 480421 w 480421"/>
              <a:gd name="connsiteY8" fmla="*/ 1 h 1309849"/>
              <a:gd name="connsiteX9" fmla="*/ 480421 w 480421"/>
              <a:gd name="connsiteY9" fmla="*/ 119754 h 1309849"/>
              <a:gd name="connsiteX10" fmla="*/ 4020 w 480421"/>
              <a:gd name="connsiteY10" fmla="*/ 634103 h 1309849"/>
              <a:gd name="connsiteX0" fmla="*/ 2 w 479014"/>
              <a:gd name="connsiteY0" fmla="*/ 574227 h 1309849"/>
              <a:gd name="connsiteX1" fmla="*/ 359261 w 479014"/>
              <a:gd name="connsiteY1" fmla="*/ 1130219 h 1309849"/>
              <a:gd name="connsiteX2" fmla="*/ 359261 w 479014"/>
              <a:gd name="connsiteY2" fmla="*/ 1070343 h 1309849"/>
              <a:gd name="connsiteX3" fmla="*/ 479014 w 479014"/>
              <a:gd name="connsiteY3" fmla="*/ 1208330 h 1309849"/>
              <a:gd name="connsiteX4" fmla="*/ 359261 w 479014"/>
              <a:gd name="connsiteY4" fmla="*/ 1309849 h 1309849"/>
              <a:gd name="connsiteX5" fmla="*/ 359261 w 479014"/>
              <a:gd name="connsiteY5" fmla="*/ 1249972 h 1309849"/>
              <a:gd name="connsiteX6" fmla="*/ 2 w 479014"/>
              <a:gd name="connsiteY6" fmla="*/ 693980 h 1309849"/>
              <a:gd name="connsiteX7" fmla="*/ 2 w 479014"/>
              <a:gd name="connsiteY7" fmla="*/ 574227 h 1309849"/>
              <a:gd name="connsiteX0" fmla="*/ 479014 w 479014"/>
              <a:gd name="connsiteY0" fmla="*/ 119754 h 1309849"/>
              <a:gd name="connsiteX1" fmla="*/ 2613 w 479014"/>
              <a:gd name="connsiteY1" fmla="*/ 634103 h 1309849"/>
              <a:gd name="connsiteX2" fmla="*/ 93210 w 479014"/>
              <a:gd name="connsiteY2" fmla="*/ 233877 h 1309849"/>
              <a:gd name="connsiteX3" fmla="*/ 479014 w 479014"/>
              <a:gd name="connsiteY3" fmla="*/ 0 h 1309849"/>
              <a:gd name="connsiteX4" fmla="*/ 479014 w 479014"/>
              <a:gd name="connsiteY4" fmla="*/ 119754 h 1309849"/>
              <a:gd name="connsiteX0" fmla="*/ 2 w 479014"/>
              <a:gd name="connsiteY0" fmla="*/ 574227 h 1309849"/>
              <a:gd name="connsiteX1" fmla="*/ 359261 w 479014"/>
              <a:gd name="connsiteY1" fmla="*/ 1130219 h 1309849"/>
              <a:gd name="connsiteX2" fmla="*/ 359261 w 479014"/>
              <a:gd name="connsiteY2" fmla="*/ 1070343 h 1309849"/>
              <a:gd name="connsiteX3" fmla="*/ 479014 w 479014"/>
              <a:gd name="connsiteY3" fmla="*/ 1208330 h 1309849"/>
              <a:gd name="connsiteX4" fmla="*/ 359261 w 479014"/>
              <a:gd name="connsiteY4" fmla="*/ 1309849 h 1309849"/>
              <a:gd name="connsiteX5" fmla="*/ 181944 w 479014"/>
              <a:gd name="connsiteY5" fmla="*/ 1249972 h 1309849"/>
              <a:gd name="connsiteX6" fmla="*/ 2 w 479014"/>
              <a:gd name="connsiteY6" fmla="*/ 693980 h 1309849"/>
              <a:gd name="connsiteX7" fmla="*/ 2 w 479014"/>
              <a:gd name="connsiteY7" fmla="*/ 574227 h 1309849"/>
              <a:gd name="connsiteX8" fmla="*/ 479014 w 479014"/>
              <a:gd name="connsiteY8" fmla="*/ 1 h 1309849"/>
              <a:gd name="connsiteX9" fmla="*/ 479014 w 479014"/>
              <a:gd name="connsiteY9" fmla="*/ 119754 h 1309849"/>
              <a:gd name="connsiteX10" fmla="*/ 2613 w 479014"/>
              <a:gd name="connsiteY10" fmla="*/ 634103 h 1309849"/>
              <a:gd name="connsiteX0" fmla="*/ 2 w 479014"/>
              <a:gd name="connsiteY0" fmla="*/ 574227 h 1309849"/>
              <a:gd name="connsiteX1" fmla="*/ 359261 w 479014"/>
              <a:gd name="connsiteY1" fmla="*/ 1130219 h 1309849"/>
              <a:gd name="connsiteX2" fmla="*/ 359261 w 479014"/>
              <a:gd name="connsiteY2" fmla="*/ 1070343 h 1309849"/>
              <a:gd name="connsiteX3" fmla="*/ 479014 w 479014"/>
              <a:gd name="connsiteY3" fmla="*/ 1208330 h 1309849"/>
              <a:gd name="connsiteX4" fmla="*/ 359261 w 479014"/>
              <a:gd name="connsiteY4" fmla="*/ 1309849 h 1309849"/>
              <a:gd name="connsiteX5" fmla="*/ 359261 w 479014"/>
              <a:gd name="connsiteY5" fmla="*/ 1249972 h 1309849"/>
              <a:gd name="connsiteX6" fmla="*/ 2 w 479014"/>
              <a:gd name="connsiteY6" fmla="*/ 693980 h 1309849"/>
              <a:gd name="connsiteX7" fmla="*/ 2 w 479014"/>
              <a:gd name="connsiteY7" fmla="*/ 574227 h 1309849"/>
              <a:gd name="connsiteX0" fmla="*/ 479014 w 479014"/>
              <a:gd name="connsiteY0" fmla="*/ 119754 h 1309849"/>
              <a:gd name="connsiteX1" fmla="*/ 2613 w 479014"/>
              <a:gd name="connsiteY1" fmla="*/ 634103 h 1309849"/>
              <a:gd name="connsiteX2" fmla="*/ 93210 w 479014"/>
              <a:gd name="connsiteY2" fmla="*/ 233877 h 1309849"/>
              <a:gd name="connsiteX3" fmla="*/ 479014 w 479014"/>
              <a:gd name="connsiteY3" fmla="*/ 0 h 1309849"/>
              <a:gd name="connsiteX4" fmla="*/ 479014 w 479014"/>
              <a:gd name="connsiteY4" fmla="*/ 119754 h 1309849"/>
              <a:gd name="connsiteX0" fmla="*/ 2 w 479014"/>
              <a:gd name="connsiteY0" fmla="*/ 574227 h 1309849"/>
              <a:gd name="connsiteX1" fmla="*/ 254957 w 479014"/>
              <a:gd name="connsiteY1" fmla="*/ 1189325 h 1309849"/>
              <a:gd name="connsiteX2" fmla="*/ 359261 w 479014"/>
              <a:gd name="connsiteY2" fmla="*/ 1070343 h 1309849"/>
              <a:gd name="connsiteX3" fmla="*/ 479014 w 479014"/>
              <a:gd name="connsiteY3" fmla="*/ 1208330 h 1309849"/>
              <a:gd name="connsiteX4" fmla="*/ 359261 w 479014"/>
              <a:gd name="connsiteY4" fmla="*/ 1309849 h 1309849"/>
              <a:gd name="connsiteX5" fmla="*/ 181944 w 479014"/>
              <a:gd name="connsiteY5" fmla="*/ 1249972 h 1309849"/>
              <a:gd name="connsiteX6" fmla="*/ 2 w 479014"/>
              <a:gd name="connsiteY6" fmla="*/ 693980 h 1309849"/>
              <a:gd name="connsiteX7" fmla="*/ 2 w 479014"/>
              <a:gd name="connsiteY7" fmla="*/ 574227 h 1309849"/>
              <a:gd name="connsiteX8" fmla="*/ 479014 w 479014"/>
              <a:gd name="connsiteY8" fmla="*/ 1 h 1309849"/>
              <a:gd name="connsiteX9" fmla="*/ 479014 w 479014"/>
              <a:gd name="connsiteY9" fmla="*/ 119754 h 1309849"/>
              <a:gd name="connsiteX10" fmla="*/ 2613 w 479014"/>
              <a:gd name="connsiteY10" fmla="*/ 634103 h 1309849"/>
              <a:gd name="connsiteX0" fmla="*/ 2 w 479014"/>
              <a:gd name="connsiteY0" fmla="*/ 574227 h 1309849"/>
              <a:gd name="connsiteX1" fmla="*/ 359261 w 479014"/>
              <a:gd name="connsiteY1" fmla="*/ 1130219 h 1309849"/>
              <a:gd name="connsiteX2" fmla="*/ 359261 w 479014"/>
              <a:gd name="connsiteY2" fmla="*/ 1070343 h 1309849"/>
              <a:gd name="connsiteX3" fmla="*/ 479014 w 479014"/>
              <a:gd name="connsiteY3" fmla="*/ 1208330 h 1309849"/>
              <a:gd name="connsiteX4" fmla="*/ 359261 w 479014"/>
              <a:gd name="connsiteY4" fmla="*/ 1309849 h 1309849"/>
              <a:gd name="connsiteX5" fmla="*/ 359261 w 479014"/>
              <a:gd name="connsiteY5" fmla="*/ 1249972 h 1309849"/>
              <a:gd name="connsiteX6" fmla="*/ 2 w 479014"/>
              <a:gd name="connsiteY6" fmla="*/ 693980 h 1309849"/>
              <a:gd name="connsiteX7" fmla="*/ 2 w 479014"/>
              <a:gd name="connsiteY7" fmla="*/ 574227 h 1309849"/>
              <a:gd name="connsiteX0" fmla="*/ 479014 w 479014"/>
              <a:gd name="connsiteY0" fmla="*/ 119754 h 1309849"/>
              <a:gd name="connsiteX1" fmla="*/ 2613 w 479014"/>
              <a:gd name="connsiteY1" fmla="*/ 634103 h 1309849"/>
              <a:gd name="connsiteX2" fmla="*/ 93210 w 479014"/>
              <a:gd name="connsiteY2" fmla="*/ 233877 h 1309849"/>
              <a:gd name="connsiteX3" fmla="*/ 479014 w 479014"/>
              <a:gd name="connsiteY3" fmla="*/ 0 h 1309849"/>
              <a:gd name="connsiteX4" fmla="*/ 479014 w 479014"/>
              <a:gd name="connsiteY4" fmla="*/ 119754 h 1309849"/>
              <a:gd name="connsiteX0" fmla="*/ 2 w 479014"/>
              <a:gd name="connsiteY0" fmla="*/ 574227 h 1309849"/>
              <a:gd name="connsiteX1" fmla="*/ 254957 w 479014"/>
              <a:gd name="connsiteY1" fmla="*/ 1189325 h 1309849"/>
              <a:gd name="connsiteX2" fmla="*/ 359261 w 479014"/>
              <a:gd name="connsiteY2" fmla="*/ 1070343 h 1309849"/>
              <a:gd name="connsiteX3" fmla="*/ 479014 w 479014"/>
              <a:gd name="connsiteY3" fmla="*/ 1208330 h 1309849"/>
              <a:gd name="connsiteX4" fmla="*/ 359261 w 479014"/>
              <a:gd name="connsiteY4" fmla="*/ 1309849 h 1309849"/>
              <a:gd name="connsiteX5" fmla="*/ 181944 w 479014"/>
              <a:gd name="connsiteY5" fmla="*/ 1249972 h 1309849"/>
              <a:gd name="connsiteX6" fmla="*/ 2 w 479014"/>
              <a:gd name="connsiteY6" fmla="*/ 693980 h 1309849"/>
              <a:gd name="connsiteX7" fmla="*/ 2 w 479014"/>
              <a:gd name="connsiteY7" fmla="*/ 574227 h 1309849"/>
              <a:gd name="connsiteX8" fmla="*/ 479014 w 479014"/>
              <a:gd name="connsiteY8" fmla="*/ 1 h 1309849"/>
              <a:gd name="connsiteX9" fmla="*/ 479014 w 479014"/>
              <a:gd name="connsiteY9" fmla="*/ 119754 h 1309849"/>
              <a:gd name="connsiteX10" fmla="*/ 2613 w 479014"/>
              <a:gd name="connsiteY10" fmla="*/ 634103 h 1309849"/>
              <a:gd name="connsiteX0" fmla="*/ 2 w 479014"/>
              <a:gd name="connsiteY0" fmla="*/ 574227 h 1309849"/>
              <a:gd name="connsiteX1" fmla="*/ 359261 w 479014"/>
              <a:gd name="connsiteY1" fmla="*/ 1130219 h 1309849"/>
              <a:gd name="connsiteX2" fmla="*/ 359261 w 479014"/>
              <a:gd name="connsiteY2" fmla="*/ 1070343 h 1309849"/>
              <a:gd name="connsiteX3" fmla="*/ 479014 w 479014"/>
              <a:gd name="connsiteY3" fmla="*/ 1208330 h 1309849"/>
              <a:gd name="connsiteX4" fmla="*/ 359261 w 479014"/>
              <a:gd name="connsiteY4" fmla="*/ 1309849 h 1309849"/>
              <a:gd name="connsiteX5" fmla="*/ 359261 w 479014"/>
              <a:gd name="connsiteY5" fmla="*/ 1249972 h 1309849"/>
              <a:gd name="connsiteX6" fmla="*/ 2 w 479014"/>
              <a:gd name="connsiteY6" fmla="*/ 693980 h 1309849"/>
              <a:gd name="connsiteX7" fmla="*/ 2 w 479014"/>
              <a:gd name="connsiteY7" fmla="*/ 574227 h 1309849"/>
              <a:gd name="connsiteX0" fmla="*/ 479014 w 479014"/>
              <a:gd name="connsiteY0" fmla="*/ 119754 h 1309849"/>
              <a:gd name="connsiteX1" fmla="*/ 2613 w 479014"/>
              <a:gd name="connsiteY1" fmla="*/ 634103 h 1309849"/>
              <a:gd name="connsiteX2" fmla="*/ 93210 w 479014"/>
              <a:gd name="connsiteY2" fmla="*/ 233877 h 1309849"/>
              <a:gd name="connsiteX3" fmla="*/ 479014 w 479014"/>
              <a:gd name="connsiteY3" fmla="*/ 0 h 1309849"/>
              <a:gd name="connsiteX4" fmla="*/ 479014 w 479014"/>
              <a:gd name="connsiteY4" fmla="*/ 119754 h 1309849"/>
              <a:gd name="connsiteX0" fmla="*/ 2 w 479014"/>
              <a:gd name="connsiteY0" fmla="*/ 574227 h 1309849"/>
              <a:gd name="connsiteX1" fmla="*/ 254957 w 479014"/>
              <a:gd name="connsiteY1" fmla="*/ 1189325 h 1309849"/>
              <a:gd name="connsiteX2" fmla="*/ 359261 w 479014"/>
              <a:gd name="connsiteY2" fmla="*/ 1070343 h 1309849"/>
              <a:gd name="connsiteX3" fmla="*/ 479014 w 479014"/>
              <a:gd name="connsiteY3" fmla="*/ 1208330 h 1309849"/>
              <a:gd name="connsiteX4" fmla="*/ 63733 w 479014"/>
              <a:gd name="connsiteY4" fmla="*/ 1271604 h 1309849"/>
              <a:gd name="connsiteX5" fmla="*/ 181944 w 479014"/>
              <a:gd name="connsiteY5" fmla="*/ 1249972 h 1309849"/>
              <a:gd name="connsiteX6" fmla="*/ 2 w 479014"/>
              <a:gd name="connsiteY6" fmla="*/ 693980 h 1309849"/>
              <a:gd name="connsiteX7" fmla="*/ 2 w 479014"/>
              <a:gd name="connsiteY7" fmla="*/ 574227 h 1309849"/>
              <a:gd name="connsiteX8" fmla="*/ 479014 w 479014"/>
              <a:gd name="connsiteY8" fmla="*/ 1 h 1309849"/>
              <a:gd name="connsiteX9" fmla="*/ 479014 w 479014"/>
              <a:gd name="connsiteY9" fmla="*/ 119754 h 1309849"/>
              <a:gd name="connsiteX10" fmla="*/ 2613 w 479014"/>
              <a:gd name="connsiteY10" fmla="*/ 634103 h 1309849"/>
              <a:gd name="connsiteX0" fmla="*/ 2 w 479014"/>
              <a:gd name="connsiteY0" fmla="*/ 574227 h 1361309"/>
              <a:gd name="connsiteX1" fmla="*/ 359261 w 479014"/>
              <a:gd name="connsiteY1" fmla="*/ 1130219 h 1361309"/>
              <a:gd name="connsiteX2" fmla="*/ 359261 w 479014"/>
              <a:gd name="connsiteY2" fmla="*/ 1070343 h 1361309"/>
              <a:gd name="connsiteX3" fmla="*/ 479014 w 479014"/>
              <a:gd name="connsiteY3" fmla="*/ 1208330 h 1361309"/>
              <a:gd name="connsiteX4" fmla="*/ 359261 w 479014"/>
              <a:gd name="connsiteY4" fmla="*/ 1309849 h 1361309"/>
              <a:gd name="connsiteX5" fmla="*/ 359261 w 479014"/>
              <a:gd name="connsiteY5" fmla="*/ 1249972 h 1361309"/>
              <a:gd name="connsiteX6" fmla="*/ 2 w 479014"/>
              <a:gd name="connsiteY6" fmla="*/ 693980 h 1361309"/>
              <a:gd name="connsiteX7" fmla="*/ 2 w 479014"/>
              <a:gd name="connsiteY7" fmla="*/ 574227 h 1361309"/>
              <a:gd name="connsiteX0" fmla="*/ 479014 w 479014"/>
              <a:gd name="connsiteY0" fmla="*/ 119754 h 1361309"/>
              <a:gd name="connsiteX1" fmla="*/ 2613 w 479014"/>
              <a:gd name="connsiteY1" fmla="*/ 634103 h 1361309"/>
              <a:gd name="connsiteX2" fmla="*/ 93210 w 479014"/>
              <a:gd name="connsiteY2" fmla="*/ 233877 h 1361309"/>
              <a:gd name="connsiteX3" fmla="*/ 479014 w 479014"/>
              <a:gd name="connsiteY3" fmla="*/ 0 h 1361309"/>
              <a:gd name="connsiteX4" fmla="*/ 479014 w 479014"/>
              <a:gd name="connsiteY4" fmla="*/ 119754 h 1361309"/>
              <a:gd name="connsiteX0" fmla="*/ 2 w 479014"/>
              <a:gd name="connsiteY0" fmla="*/ 574227 h 1361309"/>
              <a:gd name="connsiteX1" fmla="*/ 254957 w 479014"/>
              <a:gd name="connsiteY1" fmla="*/ 1189325 h 1361309"/>
              <a:gd name="connsiteX2" fmla="*/ 359261 w 479014"/>
              <a:gd name="connsiteY2" fmla="*/ 1070343 h 1361309"/>
              <a:gd name="connsiteX3" fmla="*/ 284313 w 479014"/>
              <a:gd name="connsiteY3" fmla="*/ 1361309 h 1361309"/>
              <a:gd name="connsiteX4" fmla="*/ 63733 w 479014"/>
              <a:gd name="connsiteY4" fmla="*/ 1271604 h 1361309"/>
              <a:gd name="connsiteX5" fmla="*/ 181944 w 479014"/>
              <a:gd name="connsiteY5" fmla="*/ 1249972 h 1361309"/>
              <a:gd name="connsiteX6" fmla="*/ 2 w 479014"/>
              <a:gd name="connsiteY6" fmla="*/ 693980 h 1361309"/>
              <a:gd name="connsiteX7" fmla="*/ 2 w 479014"/>
              <a:gd name="connsiteY7" fmla="*/ 574227 h 1361309"/>
              <a:gd name="connsiteX8" fmla="*/ 479014 w 479014"/>
              <a:gd name="connsiteY8" fmla="*/ 1 h 1361309"/>
              <a:gd name="connsiteX9" fmla="*/ 479014 w 479014"/>
              <a:gd name="connsiteY9" fmla="*/ 119754 h 1361309"/>
              <a:gd name="connsiteX10" fmla="*/ 2613 w 479014"/>
              <a:gd name="connsiteY10" fmla="*/ 634103 h 1361309"/>
              <a:gd name="connsiteX0" fmla="*/ 2 w 479014"/>
              <a:gd name="connsiteY0" fmla="*/ 574227 h 1361309"/>
              <a:gd name="connsiteX1" fmla="*/ 359261 w 479014"/>
              <a:gd name="connsiteY1" fmla="*/ 1130219 h 1361309"/>
              <a:gd name="connsiteX2" fmla="*/ 359261 w 479014"/>
              <a:gd name="connsiteY2" fmla="*/ 1070343 h 1361309"/>
              <a:gd name="connsiteX3" fmla="*/ 479014 w 479014"/>
              <a:gd name="connsiteY3" fmla="*/ 1208330 h 1361309"/>
              <a:gd name="connsiteX4" fmla="*/ 359261 w 479014"/>
              <a:gd name="connsiteY4" fmla="*/ 1309849 h 1361309"/>
              <a:gd name="connsiteX5" fmla="*/ 359261 w 479014"/>
              <a:gd name="connsiteY5" fmla="*/ 1249972 h 1361309"/>
              <a:gd name="connsiteX6" fmla="*/ 2 w 479014"/>
              <a:gd name="connsiteY6" fmla="*/ 693980 h 1361309"/>
              <a:gd name="connsiteX7" fmla="*/ 2 w 479014"/>
              <a:gd name="connsiteY7" fmla="*/ 574227 h 1361309"/>
              <a:gd name="connsiteX0" fmla="*/ 479014 w 479014"/>
              <a:gd name="connsiteY0" fmla="*/ 119754 h 1361309"/>
              <a:gd name="connsiteX1" fmla="*/ 2613 w 479014"/>
              <a:gd name="connsiteY1" fmla="*/ 634103 h 1361309"/>
              <a:gd name="connsiteX2" fmla="*/ 93210 w 479014"/>
              <a:gd name="connsiteY2" fmla="*/ 233877 h 1361309"/>
              <a:gd name="connsiteX3" fmla="*/ 479014 w 479014"/>
              <a:gd name="connsiteY3" fmla="*/ 0 h 1361309"/>
              <a:gd name="connsiteX4" fmla="*/ 479014 w 479014"/>
              <a:gd name="connsiteY4" fmla="*/ 119754 h 1361309"/>
              <a:gd name="connsiteX0" fmla="*/ 2 w 479014"/>
              <a:gd name="connsiteY0" fmla="*/ 574227 h 1361309"/>
              <a:gd name="connsiteX1" fmla="*/ 254957 w 479014"/>
              <a:gd name="connsiteY1" fmla="*/ 1189325 h 1361309"/>
              <a:gd name="connsiteX2" fmla="*/ 334923 w 479014"/>
              <a:gd name="connsiteY2" fmla="*/ 1125972 h 1361309"/>
              <a:gd name="connsiteX3" fmla="*/ 284313 w 479014"/>
              <a:gd name="connsiteY3" fmla="*/ 1361309 h 1361309"/>
              <a:gd name="connsiteX4" fmla="*/ 63733 w 479014"/>
              <a:gd name="connsiteY4" fmla="*/ 1271604 h 1361309"/>
              <a:gd name="connsiteX5" fmla="*/ 181944 w 479014"/>
              <a:gd name="connsiteY5" fmla="*/ 1249972 h 1361309"/>
              <a:gd name="connsiteX6" fmla="*/ 2 w 479014"/>
              <a:gd name="connsiteY6" fmla="*/ 693980 h 1361309"/>
              <a:gd name="connsiteX7" fmla="*/ 2 w 479014"/>
              <a:gd name="connsiteY7" fmla="*/ 574227 h 1361309"/>
              <a:gd name="connsiteX8" fmla="*/ 479014 w 479014"/>
              <a:gd name="connsiteY8" fmla="*/ 1 h 1361309"/>
              <a:gd name="connsiteX9" fmla="*/ 479014 w 479014"/>
              <a:gd name="connsiteY9" fmla="*/ 119754 h 1361309"/>
              <a:gd name="connsiteX10" fmla="*/ 2613 w 479014"/>
              <a:gd name="connsiteY10" fmla="*/ 634103 h 1361309"/>
              <a:gd name="connsiteX0" fmla="*/ 2 w 479014"/>
              <a:gd name="connsiteY0" fmla="*/ 574227 h 1361309"/>
              <a:gd name="connsiteX1" fmla="*/ 359261 w 479014"/>
              <a:gd name="connsiteY1" fmla="*/ 1130219 h 1361309"/>
              <a:gd name="connsiteX2" fmla="*/ 359261 w 479014"/>
              <a:gd name="connsiteY2" fmla="*/ 1070343 h 1361309"/>
              <a:gd name="connsiteX3" fmla="*/ 479014 w 479014"/>
              <a:gd name="connsiteY3" fmla="*/ 1208330 h 1361309"/>
              <a:gd name="connsiteX4" fmla="*/ 70686 w 479014"/>
              <a:gd name="connsiteY4" fmla="*/ 1271604 h 1361309"/>
              <a:gd name="connsiteX5" fmla="*/ 359261 w 479014"/>
              <a:gd name="connsiteY5" fmla="*/ 1249972 h 1361309"/>
              <a:gd name="connsiteX6" fmla="*/ 2 w 479014"/>
              <a:gd name="connsiteY6" fmla="*/ 693980 h 1361309"/>
              <a:gd name="connsiteX7" fmla="*/ 2 w 479014"/>
              <a:gd name="connsiteY7" fmla="*/ 574227 h 1361309"/>
              <a:gd name="connsiteX0" fmla="*/ 479014 w 479014"/>
              <a:gd name="connsiteY0" fmla="*/ 119754 h 1361309"/>
              <a:gd name="connsiteX1" fmla="*/ 2613 w 479014"/>
              <a:gd name="connsiteY1" fmla="*/ 634103 h 1361309"/>
              <a:gd name="connsiteX2" fmla="*/ 93210 w 479014"/>
              <a:gd name="connsiteY2" fmla="*/ 233877 h 1361309"/>
              <a:gd name="connsiteX3" fmla="*/ 479014 w 479014"/>
              <a:gd name="connsiteY3" fmla="*/ 0 h 1361309"/>
              <a:gd name="connsiteX4" fmla="*/ 479014 w 479014"/>
              <a:gd name="connsiteY4" fmla="*/ 119754 h 1361309"/>
              <a:gd name="connsiteX0" fmla="*/ 2 w 479014"/>
              <a:gd name="connsiteY0" fmla="*/ 574227 h 1361309"/>
              <a:gd name="connsiteX1" fmla="*/ 254957 w 479014"/>
              <a:gd name="connsiteY1" fmla="*/ 1189325 h 1361309"/>
              <a:gd name="connsiteX2" fmla="*/ 334923 w 479014"/>
              <a:gd name="connsiteY2" fmla="*/ 1125972 h 1361309"/>
              <a:gd name="connsiteX3" fmla="*/ 284313 w 479014"/>
              <a:gd name="connsiteY3" fmla="*/ 1361309 h 1361309"/>
              <a:gd name="connsiteX4" fmla="*/ 63733 w 479014"/>
              <a:gd name="connsiteY4" fmla="*/ 1271604 h 1361309"/>
              <a:gd name="connsiteX5" fmla="*/ 181944 w 479014"/>
              <a:gd name="connsiteY5" fmla="*/ 1249972 h 1361309"/>
              <a:gd name="connsiteX6" fmla="*/ 2 w 479014"/>
              <a:gd name="connsiteY6" fmla="*/ 693980 h 1361309"/>
              <a:gd name="connsiteX7" fmla="*/ 2 w 479014"/>
              <a:gd name="connsiteY7" fmla="*/ 574227 h 1361309"/>
              <a:gd name="connsiteX8" fmla="*/ 479014 w 479014"/>
              <a:gd name="connsiteY8" fmla="*/ 1 h 1361309"/>
              <a:gd name="connsiteX9" fmla="*/ 479014 w 479014"/>
              <a:gd name="connsiteY9" fmla="*/ 119754 h 1361309"/>
              <a:gd name="connsiteX10" fmla="*/ 2613 w 479014"/>
              <a:gd name="connsiteY10" fmla="*/ 634103 h 1361309"/>
              <a:gd name="connsiteX0" fmla="*/ 2 w 479014"/>
              <a:gd name="connsiteY0" fmla="*/ 574227 h 1361309"/>
              <a:gd name="connsiteX1" fmla="*/ 359261 w 479014"/>
              <a:gd name="connsiteY1" fmla="*/ 1130219 h 1361309"/>
              <a:gd name="connsiteX2" fmla="*/ 359261 w 479014"/>
              <a:gd name="connsiteY2" fmla="*/ 1070343 h 1361309"/>
              <a:gd name="connsiteX3" fmla="*/ 479014 w 479014"/>
              <a:gd name="connsiteY3" fmla="*/ 1208330 h 1361309"/>
              <a:gd name="connsiteX4" fmla="*/ 70686 w 479014"/>
              <a:gd name="connsiteY4" fmla="*/ 1271604 h 1361309"/>
              <a:gd name="connsiteX5" fmla="*/ 185420 w 479014"/>
              <a:gd name="connsiteY5" fmla="*/ 1249972 h 1361309"/>
              <a:gd name="connsiteX6" fmla="*/ 2 w 479014"/>
              <a:gd name="connsiteY6" fmla="*/ 693980 h 1361309"/>
              <a:gd name="connsiteX7" fmla="*/ 2 w 479014"/>
              <a:gd name="connsiteY7" fmla="*/ 574227 h 1361309"/>
              <a:gd name="connsiteX0" fmla="*/ 479014 w 479014"/>
              <a:gd name="connsiteY0" fmla="*/ 119754 h 1361309"/>
              <a:gd name="connsiteX1" fmla="*/ 2613 w 479014"/>
              <a:gd name="connsiteY1" fmla="*/ 634103 h 1361309"/>
              <a:gd name="connsiteX2" fmla="*/ 93210 w 479014"/>
              <a:gd name="connsiteY2" fmla="*/ 233877 h 1361309"/>
              <a:gd name="connsiteX3" fmla="*/ 479014 w 479014"/>
              <a:gd name="connsiteY3" fmla="*/ 0 h 1361309"/>
              <a:gd name="connsiteX4" fmla="*/ 479014 w 479014"/>
              <a:gd name="connsiteY4" fmla="*/ 119754 h 1361309"/>
              <a:gd name="connsiteX0" fmla="*/ 2 w 479014"/>
              <a:gd name="connsiteY0" fmla="*/ 574227 h 1361309"/>
              <a:gd name="connsiteX1" fmla="*/ 254957 w 479014"/>
              <a:gd name="connsiteY1" fmla="*/ 1189325 h 1361309"/>
              <a:gd name="connsiteX2" fmla="*/ 334923 w 479014"/>
              <a:gd name="connsiteY2" fmla="*/ 1125972 h 1361309"/>
              <a:gd name="connsiteX3" fmla="*/ 284313 w 479014"/>
              <a:gd name="connsiteY3" fmla="*/ 1361309 h 1361309"/>
              <a:gd name="connsiteX4" fmla="*/ 63733 w 479014"/>
              <a:gd name="connsiteY4" fmla="*/ 1271604 h 1361309"/>
              <a:gd name="connsiteX5" fmla="*/ 181944 w 479014"/>
              <a:gd name="connsiteY5" fmla="*/ 1249972 h 1361309"/>
              <a:gd name="connsiteX6" fmla="*/ 2 w 479014"/>
              <a:gd name="connsiteY6" fmla="*/ 693980 h 1361309"/>
              <a:gd name="connsiteX7" fmla="*/ 2 w 479014"/>
              <a:gd name="connsiteY7" fmla="*/ 574227 h 1361309"/>
              <a:gd name="connsiteX8" fmla="*/ 479014 w 479014"/>
              <a:gd name="connsiteY8" fmla="*/ 1 h 1361309"/>
              <a:gd name="connsiteX9" fmla="*/ 479014 w 479014"/>
              <a:gd name="connsiteY9" fmla="*/ 119754 h 1361309"/>
              <a:gd name="connsiteX10" fmla="*/ 2613 w 479014"/>
              <a:gd name="connsiteY10" fmla="*/ 634103 h 1361309"/>
              <a:gd name="connsiteX0" fmla="*/ 2 w 479014"/>
              <a:gd name="connsiteY0" fmla="*/ 574227 h 1364786"/>
              <a:gd name="connsiteX1" fmla="*/ 359261 w 479014"/>
              <a:gd name="connsiteY1" fmla="*/ 1130219 h 1364786"/>
              <a:gd name="connsiteX2" fmla="*/ 359261 w 479014"/>
              <a:gd name="connsiteY2" fmla="*/ 1070343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4957 w 479014"/>
              <a:gd name="connsiteY1" fmla="*/ 1189325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81944 w 479014"/>
              <a:gd name="connsiteY5" fmla="*/ 1249972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2 w 479014"/>
              <a:gd name="connsiteY0" fmla="*/ 574227 h 1364786"/>
              <a:gd name="connsiteX1" fmla="*/ 254957 w 479014"/>
              <a:gd name="connsiteY1" fmla="*/ 1185848 h 1364786"/>
              <a:gd name="connsiteX2" fmla="*/ 359261 w 479014"/>
              <a:gd name="connsiteY2" fmla="*/ 1070343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4957 w 479014"/>
              <a:gd name="connsiteY1" fmla="*/ 1189325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81944 w 479014"/>
              <a:gd name="connsiteY5" fmla="*/ 1249972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2 w 479014"/>
              <a:gd name="connsiteY0" fmla="*/ 574227 h 1364786"/>
              <a:gd name="connsiteX1" fmla="*/ 254957 w 479014"/>
              <a:gd name="connsiteY1" fmla="*/ 1185848 h 1364786"/>
              <a:gd name="connsiteX2" fmla="*/ 324492 w 479014"/>
              <a:gd name="connsiteY2" fmla="*/ 1125972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4957 w 479014"/>
              <a:gd name="connsiteY1" fmla="*/ 1189325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81944 w 479014"/>
              <a:gd name="connsiteY5" fmla="*/ 1249972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2 w 479014"/>
              <a:gd name="connsiteY0" fmla="*/ 574227 h 1364786"/>
              <a:gd name="connsiteX1" fmla="*/ 254957 w 479014"/>
              <a:gd name="connsiteY1" fmla="*/ 1185848 h 1364786"/>
              <a:gd name="connsiteX2" fmla="*/ 324492 w 479014"/>
              <a:gd name="connsiteY2" fmla="*/ 1125972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4957 w 479014"/>
              <a:gd name="connsiteY1" fmla="*/ 1189325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81944 w 479014"/>
              <a:gd name="connsiteY5" fmla="*/ 1249972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2 w 479014"/>
              <a:gd name="connsiteY0" fmla="*/ 574227 h 1364786"/>
              <a:gd name="connsiteX1" fmla="*/ 254957 w 479014"/>
              <a:gd name="connsiteY1" fmla="*/ 1185848 h 1364786"/>
              <a:gd name="connsiteX2" fmla="*/ 324492 w 479014"/>
              <a:gd name="connsiteY2" fmla="*/ 1125972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4957 w 479014"/>
              <a:gd name="connsiteY1" fmla="*/ 1189325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81944 w 479014"/>
              <a:gd name="connsiteY5" fmla="*/ 1249972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2 w 479014"/>
              <a:gd name="connsiteY0" fmla="*/ 574227 h 1364786"/>
              <a:gd name="connsiteX1" fmla="*/ 254957 w 479014"/>
              <a:gd name="connsiteY1" fmla="*/ 1185848 h 1364786"/>
              <a:gd name="connsiteX2" fmla="*/ 324492 w 479014"/>
              <a:gd name="connsiteY2" fmla="*/ 1125972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4957 w 479014"/>
              <a:gd name="connsiteY1" fmla="*/ 1148844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81944 w 479014"/>
              <a:gd name="connsiteY5" fmla="*/ 1249972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2 w 479014"/>
              <a:gd name="connsiteY0" fmla="*/ 574227 h 1364786"/>
              <a:gd name="connsiteX1" fmla="*/ 254957 w 479014"/>
              <a:gd name="connsiteY1" fmla="*/ 1185848 h 1364786"/>
              <a:gd name="connsiteX2" fmla="*/ 324492 w 479014"/>
              <a:gd name="connsiteY2" fmla="*/ 1125972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4957 w 479014"/>
              <a:gd name="connsiteY1" fmla="*/ 1148844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81944 w 479014"/>
              <a:gd name="connsiteY5" fmla="*/ 1249972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58 w 479070"/>
              <a:gd name="connsiteY0" fmla="*/ 574227 h 1364786"/>
              <a:gd name="connsiteX1" fmla="*/ 255013 w 479070"/>
              <a:gd name="connsiteY1" fmla="*/ 1185848 h 1364786"/>
              <a:gd name="connsiteX2" fmla="*/ 324548 w 479070"/>
              <a:gd name="connsiteY2" fmla="*/ 1125972 h 1364786"/>
              <a:gd name="connsiteX3" fmla="*/ 280892 w 479070"/>
              <a:gd name="connsiteY3" fmla="*/ 1364786 h 1364786"/>
              <a:gd name="connsiteX4" fmla="*/ 70742 w 479070"/>
              <a:gd name="connsiteY4" fmla="*/ 1271604 h 1364786"/>
              <a:gd name="connsiteX5" fmla="*/ 185476 w 479070"/>
              <a:gd name="connsiteY5" fmla="*/ 1249972 h 1364786"/>
              <a:gd name="connsiteX6" fmla="*/ 58 w 479070"/>
              <a:gd name="connsiteY6" fmla="*/ 693980 h 1364786"/>
              <a:gd name="connsiteX7" fmla="*/ 58 w 479070"/>
              <a:gd name="connsiteY7" fmla="*/ 574227 h 1364786"/>
              <a:gd name="connsiteX0" fmla="*/ 479070 w 479070"/>
              <a:gd name="connsiteY0" fmla="*/ 119754 h 1364786"/>
              <a:gd name="connsiteX1" fmla="*/ 2669 w 479070"/>
              <a:gd name="connsiteY1" fmla="*/ 634103 h 1364786"/>
              <a:gd name="connsiteX2" fmla="*/ 93266 w 479070"/>
              <a:gd name="connsiteY2" fmla="*/ 233877 h 1364786"/>
              <a:gd name="connsiteX3" fmla="*/ 479070 w 479070"/>
              <a:gd name="connsiteY3" fmla="*/ 0 h 1364786"/>
              <a:gd name="connsiteX4" fmla="*/ 479070 w 479070"/>
              <a:gd name="connsiteY4" fmla="*/ 119754 h 1364786"/>
              <a:gd name="connsiteX0" fmla="*/ 58 w 479070"/>
              <a:gd name="connsiteY0" fmla="*/ 574227 h 1364786"/>
              <a:gd name="connsiteX1" fmla="*/ 255013 w 479070"/>
              <a:gd name="connsiteY1" fmla="*/ 1148844 h 1364786"/>
              <a:gd name="connsiteX2" fmla="*/ 334979 w 479070"/>
              <a:gd name="connsiteY2" fmla="*/ 1125972 h 1364786"/>
              <a:gd name="connsiteX3" fmla="*/ 284369 w 479070"/>
              <a:gd name="connsiteY3" fmla="*/ 1361309 h 1364786"/>
              <a:gd name="connsiteX4" fmla="*/ 63789 w 479070"/>
              <a:gd name="connsiteY4" fmla="*/ 1271604 h 1364786"/>
              <a:gd name="connsiteX5" fmla="*/ 124850 w 479070"/>
              <a:gd name="connsiteY5" fmla="*/ 1245209 h 1364786"/>
              <a:gd name="connsiteX6" fmla="*/ 58 w 479070"/>
              <a:gd name="connsiteY6" fmla="*/ 693980 h 1364786"/>
              <a:gd name="connsiteX7" fmla="*/ 58 w 479070"/>
              <a:gd name="connsiteY7" fmla="*/ 574227 h 1364786"/>
              <a:gd name="connsiteX8" fmla="*/ 479070 w 479070"/>
              <a:gd name="connsiteY8" fmla="*/ 1 h 1364786"/>
              <a:gd name="connsiteX9" fmla="*/ 479070 w 479070"/>
              <a:gd name="connsiteY9" fmla="*/ 119754 h 1364786"/>
              <a:gd name="connsiteX10" fmla="*/ 2669 w 479070"/>
              <a:gd name="connsiteY10" fmla="*/ 634103 h 1364786"/>
              <a:gd name="connsiteX0" fmla="*/ 58 w 479070"/>
              <a:gd name="connsiteY0" fmla="*/ 574227 h 1364786"/>
              <a:gd name="connsiteX1" fmla="*/ 255013 w 479070"/>
              <a:gd name="connsiteY1" fmla="*/ 1185848 h 1364786"/>
              <a:gd name="connsiteX2" fmla="*/ 324548 w 479070"/>
              <a:gd name="connsiteY2" fmla="*/ 1125972 h 1364786"/>
              <a:gd name="connsiteX3" fmla="*/ 280892 w 479070"/>
              <a:gd name="connsiteY3" fmla="*/ 1364786 h 1364786"/>
              <a:gd name="connsiteX4" fmla="*/ 70742 w 479070"/>
              <a:gd name="connsiteY4" fmla="*/ 1271604 h 1364786"/>
              <a:gd name="connsiteX5" fmla="*/ 185476 w 479070"/>
              <a:gd name="connsiteY5" fmla="*/ 1249972 h 1364786"/>
              <a:gd name="connsiteX6" fmla="*/ 58 w 479070"/>
              <a:gd name="connsiteY6" fmla="*/ 693980 h 1364786"/>
              <a:gd name="connsiteX7" fmla="*/ 58 w 479070"/>
              <a:gd name="connsiteY7" fmla="*/ 574227 h 1364786"/>
              <a:gd name="connsiteX0" fmla="*/ 479070 w 479070"/>
              <a:gd name="connsiteY0" fmla="*/ 119754 h 1364786"/>
              <a:gd name="connsiteX1" fmla="*/ 2669 w 479070"/>
              <a:gd name="connsiteY1" fmla="*/ 634103 h 1364786"/>
              <a:gd name="connsiteX2" fmla="*/ 93266 w 479070"/>
              <a:gd name="connsiteY2" fmla="*/ 233877 h 1364786"/>
              <a:gd name="connsiteX3" fmla="*/ 479070 w 479070"/>
              <a:gd name="connsiteY3" fmla="*/ 0 h 1364786"/>
              <a:gd name="connsiteX4" fmla="*/ 479070 w 479070"/>
              <a:gd name="connsiteY4" fmla="*/ 119754 h 1364786"/>
              <a:gd name="connsiteX0" fmla="*/ 58 w 479070"/>
              <a:gd name="connsiteY0" fmla="*/ 574227 h 1364786"/>
              <a:gd name="connsiteX1" fmla="*/ 255013 w 479070"/>
              <a:gd name="connsiteY1" fmla="*/ 1148844 h 1364786"/>
              <a:gd name="connsiteX2" fmla="*/ 334979 w 479070"/>
              <a:gd name="connsiteY2" fmla="*/ 1125972 h 1364786"/>
              <a:gd name="connsiteX3" fmla="*/ 284369 w 479070"/>
              <a:gd name="connsiteY3" fmla="*/ 1361309 h 1364786"/>
              <a:gd name="connsiteX4" fmla="*/ 63789 w 479070"/>
              <a:gd name="connsiteY4" fmla="*/ 1271604 h 1364786"/>
              <a:gd name="connsiteX5" fmla="*/ 124850 w 479070"/>
              <a:gd name="connsiteY5" fmla="*/ 1245209 h 1364786"/>
              <a:gd name="connsiteX6" fmla="*/ 58 w 479070"/>
              <a:gd name="connsiteY6" fmla="*/ 693980 h 1364786"/>
              <a:gd name="connsiteX7" fmla="*/ 58 w 479070"/>
              <a:gd name="connsiteY7" fmla="*/ 574227 h 1364786"/>
              <a:gd name="connsiteX8" fmla="*/ 479070 w 479070"/>
              <a:gd name="connsiteY8" fmla="*/ 1 h 1364786"/>
              <a:gd name="connsiteX9" fmla="*/ 479070 w 479070"/>
              <a:gd name="connsiteY9" fmla="*/ 119754 h 1364786"/>
              <a:gd name="connsiteX10" fmla="*/ 2669 w 479070"/>
              <a:gd name="connsiteY10" fmla="*/ 634103 h 1364786"/>
              <a:gd name="connsiteX0" fmla="*/ 2 w 479014"/>
              <a:gd name="connsiteY0" fmla="*/ 574227 h 1364786"/>
              <a:gd name="connsiteX1" fmla="*/ 254957 w 479014"/>
              <a:gd name="connsiteY1" fmla="*/ 1185848 h 1364786"/>
              <a:gd name="connsiteX2" fmla="*/ 324492 w 479014"/>
              <a:gd name="connsiteY2" fmla="*/ 1125972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4957 w 479014"/>
              <a:gd name="connsiteY1" fmla="*/ 1148844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91469 w 479014"/>
              <a:gd name="connsiteY5" fmla="*/ 1249971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2 w 479014"/>
              <a:gd name="connsiteY0" fmla="*/ 574227 h 1364786"/>
              <a:gd name="connsiteX1" fmla="*/ 254957 w 479014"/>
              <a:gd name="connsiteY1" fmla="*/ 1185848 h 1364786"/>
              <a:gd name="connsiteX2" fmla="*/ 324492 w 479014"/>
              <a:gd name="connsiteY2" fmla="*/ 1125972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4957 w 479014"/>
              <a:gd name="connsiteY1" fmla="*/ 1148844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91469 w 479014"/>
              <a:gd name="connsiteY5" fmla="*/ 1249971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2 w 479014"/>
              <a:gd name="connsiteY0" fmla="*/ 574227 h 1364786"/>
              <a:gd name="connsiteX1" fmla="*/ 254957 w 479014"/>
              <a:gd name="connsiteY1" fmla="*/ 1185848 h 1364786"/>
              <a:gd name="connsiteX2" fmla="*/ 324492 w 479014"/>
              <a:gd name="connsiteY2" fmla="*/ 1125972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7338 w 479014"/>
              <a:gd name="connsiteY1" fmla="*/ 1184563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91469 w 479014"/>
              <a:gd name="connsiteY5" fmla="*/ 1249971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 name="connsiteX0" fmla="*/ 2 w 479014"/>
              <a:gd name="connsiteY0" fmla="*/ 574227 h 1364786"/>
              <a:gd name="connsiteX1" fmla="*/ 254957 w 479014"/>
              <a:gd name="connsiteY1" fmla="*/ 1185848 h 1364786"/>
              <a:gd name="connsiteX2" fmla="*/ 324492 w 479014"/>
              <a:gd name="connsiteY2" fmla="*/ 1125972 h 1364786"/>
              <a:gd name="connsiteX3" fmla="*/ 280836 w 479014"/>
              <a:gd name="connsiteY3" fmla="*/ 1364786 h 1364786"/>
              <a:gd name="connsiteX4" fmla="*/ 70686 w 479014"/>
              <a:gd name="connsiteY4" fmla="*/ 1271604 h 1364786"/>
              <a:gd name="connsiteX5" fmla="*/ 185420 w 479014"/>
              <a:gd name="connsiteY5" fmla="*/ 1249972 h 1364786"/>
              <a:gd name="connsiteX6" fmla="*/ 2 w 479014"/>
              <a:gd name="connsiteY6" fmla="*/ 693980 h 1364786"/>
              <a:gd name="connsiteX7" fmla="*/ 2 w 479014"/>
              <a:gd name="connsiteY7" fmla="*/ 574227 h 1364786"/>
              <a:gd name="connsiteX0" fmla="*/ 479014 w 479014"/>
              <a:gd name="connsiteY0" fmla="*/ 119754 h 1364786"/>
              <a:gd name="connsiteX1" fmla="*/ 2613 w 479014"/>
              <a:gd name="connsiteY1" fmla="*/ 634103 h 1364786"/>
              <a:gd name="connsiteX2" fmla="*/ 93210 w 479014"/>
              <a:gd name="connsiteY2" fmla="*/ 233877 h 1364786"/>
              <a:gd name="connsiteX3" fmla="*/ 479014 w 479014"/>
              <a:gd name="connsiteY3" fmla="*/ 0 h 1364786"/>
              <a:gd name="connsiteX4" fmla="*/ 479014 w 479014"/>
              <a:gd name="connsiteY4" fmla="*/ 119754 h 1364786"/>
              <a:gd name="connsiteX0" fmla="*/ 2 w 479014"/>
              <a:gd name="connsiteY0" fmla="*/ 574227 h 1364786"/>
              <a:gd name="connsiteX1" fmla="*/ 257338 w 479014"/>
              <a:gd name="connsiteY1" fmla="*/ 1184563 h 1364786"/>
              <a:gd name="connsiteX2" fmla="*/ 334923 w 479014"/>
              <a:gd name="connsiteY2" fmla="*/ 1125972 h 1364786"/>
              <a:gd name="connsiteX3" fmla="*/ 284313 w 479014"/>
              <a:gd name="connsiteY3" fmla="*/ 1361309 h 1364786"/>
              <a:gd name="connsiteX4" fmla="*/ 63733 w 479014"/>
              <a:gd name="connsiteY4" fmla="*/ 1271604 h 1364786"/>
              <a:gd name="connsiteX5" fmla="*/ 191469 w 479014"/>
              <a:gd name="connsiteY5" fmla="*/ 1249971 h 1364786"/>
              <a:gd name="connsiteX6" fmla="*/ 2 w 479014"/>
              <a:gd name="connsiteY6" fmla="*/ 693980 h 1364786"/>
              <a:gd name="connsiteX7" fmla="*/ 2 w 479014"/>
              <a:gd name="connsiteY7" fmla="*/ 574227 h 1364786"/>
              <a:gd name="connsiteX8" fmla="*/ 479014 w 479014"/>
              <a:gd name="connsiteY8" fmla="*/ 1 h 1364786"/>
              <a:gd name="connsiteX9" fmla="*/ 479014 w 479014"/>
              <a:gd name="connsiteY9" fmla="*/ 119754 h 1364786"/>
              <a:gd name="connsiteX10" fmla="*/ 2613 w 479014"/>
              <a:gd name="connsiteY10" fmla="*/ 634103 h 136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014" h="1364786" stroke="0" extrusionOk="0">
                <a:moveTo>
                  <a:pt x="2" y="574227"/>
                </a:moveTo>
                <a:cubicBezTo>
                  <a:pt x="2" y="836073"/>
                  <a:pt x="95852" y="1039425"/>
                  <a:pt x="254957" y="1185848"/>
                </a:cubicBezTo>
                <a:lnTo>
                  <a:pt x="324492" y="1125972"/>
                </a:lnTo>
                <a:lnTo>
                  <a:pt x="280836" y="1364786"/>
                </a:lnTo>
                <a:lnTo>
                  <a:pt x="70686" y="1271604"/>
                </a:lnTo>
                <a:lnTo>
                  <a:pt x="185420" y="1249972"/>
                </a:lnTo>
                <a:cubicBezTo>
                  <a:pt x="44604" y="1047394"/>
                  <a:pt x="2" y="955826"/>
                  <a:pt x="2" y="693980"/>
                </a:cubicBezTo>
                <a:lnTo>
                  <a:pt x="2" y="574227"/>
                </a:lnTo>
                <a:close/>
              </a:path>
              <a:path w="479014" h="1364786" fill="darkenLess" stroke="0" extrusionOk="0">
                <a:moveTo>
                  <a:pt x="479014" y="119754"/>
                </a:moveTo>
                <a:cubicBezTo>
                  <a:pt x="233800" y="119754"/>
                  <a:pt x="28183" y="341750"/>
                  <a:pt x="2613" y="634103"/>
                </a:cubicBezTo>
                <a:cubicBezTo>
                  <a:pt x="-9831" y="491823"/>
                  <a:pt x="22477" y="349099"/>
                  <a:pt x="93210" y="233877"/>
                </a:cubicBezTo>
                <a:cubicBezTo>
                  <a:pt x="183482" y="86826"/>
                  <a:pt x="326710" y="0"/>
                  <a:pt x="479014" y="0"/>
                </a:cubicBezTo>
                <a:lnTo>
                  <a:pt x="479014" y="119754"/>
                </a:lnTo>
                <a:close/>
              </a:path>
              <a:path w="479014" h="1364786" fill="none" extrusionOk="0">
                <a:moveTo>
                  <a:pt x="2" y="574227"/>
                </a:moveTo>
                <a:cubicBezTo>
                  <a:pt x="2" y="836073"/>
                  <a:pt x="95425" y="1026323"/>
                  <a:pt x="257338" y="1184563"/>
                </a:cubicBezTo>
                <a:lnTo>
                  <a:pt x="334923" y="1125972"/>
                </a:lnTo>
                <a:lnTo>
                  <a:pt x="284313" y="1361309"/>
                </a:lnTo>
                <a:lnTo>
                  <a:pt x="63733" y="1271604"/>
                </a:lnTo>
                <a:lnTo>
                  <a:pt x="191469" y="1249971"/>
                </a:lnTo>
                <a:cubicBezTo>
                  <a:pt x="48037" y="1063917"/>
                  <a:pt x="2" y="955826"/>
                  <a:pt x="2" y="693980"/>
                </a:cubicBezTo>
                <a:lnTo>
                  <a:pt x="2" y="574227"/>
                </a:lnTo>
                <a:cubicBezTo>
                  <a:pt x="2" y="257091"/>
                  <a:pt x="214463" y="1"/>
                  <a:pt x="479014" y="1"/>
                </a:cubicBezTo>
                <a:lnTo>
                  <a:pt x="479014" y="119754"/>
                </a:lnTo>
                <a:cubicBezTo>
                  <a:pt x="233800" y="119754"/>
                  <a:pt x="28183" y="341750"/>
                  <a:pt x="2613" y="634103"/>
                </a:cubicBezTo>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7460103" y="3059788"/>
            <a:ext cx="3575332" cy="116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200" dirty="0"/>
              <a:t>Each location is assigned to its centroid</a:t>
            </a:r>
          </a:p>
          <a:p>
            <a:pPr marL="285750" indent="-285750">
              <a:lnSpc>
                <a:spcPct val="150000"/>
              </a:lnSpc>
              <a:buFont typeface="Arial" panose="020B0604020202020204" pitchFamily="34" charset="0"/>
              <a:buChar char="•"/>
            </a:pPr>
            <a:r>
              <a:rPr lang="en-US" sz="1200" dirty="0"/>
              <a:t>Poisson model</a:t>
            </a:r>
          </a:p>
          <a:p>
            <a:pPr marL="285750" indent="-285750">
              <a:lnSpc>
                <a:spcPct val="150000"/>
              </a:lnSpc>
              <a:buFont typeface="Arial" panose="020B0604020202020204" pitchFamily="34" charset="0"/>
              <a:buChar char="•"/>
            </a:pPr>
            <a:r>
              <a:rPr lang="en-US" sz="1200" dirty="0"/>
              <a:t>Bi-square kernel</a:t>
            </a:r>
          </a:p>
          <a:p>
            <a:pPr marL="285750" indent="-285750">
              <a:lnSpc>
                <a:spcPct val="150000"/>
              </a:lnSpc>
              <a:buFont typeface="Arial" panose="020B0604020202020204" pitchFamily="34" charset="0"/>
              <a:buChar char="•"/>
            </a:pPr>
            <a:r>
              <a:rPr lang="en-US" sz="1200" dirty="0"/>
              <a:t>Bandwidth 60 points</a:t>
            </a:r>
          </a:p>
        </p:txBody>
      </p:sp>
      <p:sp>
        <p:nvSpPr>
          <p:cNvPr id="12" name="TextBox 11"/>
          <p:cNvSpPr txBox="1"/>
          <p:nvPr/>
        </p:nvSpPr>
        <p:spPr>
          <a:xfrm>
            <a:off x="7493112" y="1341464"/>
            <a:ext cx="3575332" cy="92333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200" dirty="0"/>
              <a:t>Population and employment data organized in a hierarchical structure of tract-center-county and city</a:t>
            </a:r>
          </a:p>
        </p:txBody>
      </p:sp>
    </p:spTree>
    <p:extLst>
      <p:ext uri="{BB962C8B-B14F-4D97-AF65-F5344CB8AC3E}">
        <p14:creationId xmlns:p14="http://schemas.microsoft.com/office/powerpoint/2010/main" val="1474979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619500" cy="6870347"/>
          </a:xfrm>
          <a:prstGeom prst="rect">
            <a:avLst/>
          </a:prstGeom>
        </p:spPr>
      </p:pic>
      <p:sp>
        <p:nvSpPr>
          <p:cNvPr id="5" name="TextBox 4"/>
          <p:cNvSpPr txBox="1"/>
          <p:nvPr/>
        </p:nvSpPr>
        <p:spPr>
          <a:xfrm>
            <a:off x="5048250" y="1228725"/>
            <a:ext cx="6501325" cy="4062651"/>
          </a:xfrm>
          <a:prstGeom prst="rect">
            <a:avLst/>
          </a:prstGeom>
          <a:noFill/>
        </p:spPr>
        <p:txBody>
          <a:bodyPr wrap="square" rtlCol="0">
            <a:spAutoFit/>
          </a:bodyPr>
          <a:lstStyle/>
          <a:p>
            <a:pPr algn="just"/>
            <a:r>
              <a:rPr lang="en-US" sz="2000" dirty="0"/>
              <a:t>CA models, like SLEUTH (Clark, 2000), are becoming one of the most recurrent ways to simulate and forecast urban growth.</a:t>
            </a:r>
          </a:p>
          <a:p>
            <a:endParaRPr lang="en-US" dirty="0"/>
          </a:p>
          <a:p>
            <a:pPr>
              <a:lnSpc>
                <a:spcPct val="150000"/>
              </a:lnSpc>
            </a:pPr>
            <a:r>
              <a:rPr lang="en-US" sz="2000" dirty="0"/>
              <a:t>Suitability matrix</a:t>
            </a:r>
          </a:p>
          <a:p>
            <a:pPr marL="285750" indent="-285750">
              <a:lnSpc>
                <a:spcPct val="150000"/>
              </a:lnSpc>
              <a:buFont typeface="Arial" panose="020B0604020202020204" pitchFamily="34" charset="0"/>
              <a:buChar char="•"/>
            </a:pPr>
            <a:r>
              <a:rPr lang="en-US" sz="2000" dirty="0"/>
              <a:t>All land equal</a:t>
            </a:r>
          </a:p>
          <a:p>
            <a:pPr marL="285750" indent="-285750">
              <a:lnSpc>
                <a:spcPct val="150000"/>
              </a:lnSpc>
              <a:buFont typeface="Arial" panose="020B0604020202020204" pitchFamily="34" charset="0"/>
              <a:buChar char="•"/>
            </a:pPr>
            <a:r>
              <a:rPr lang="en-US" sz="2000" dirty="0"/>
              <a:t>Conversion rates</a:t>
            </a:r>
          </a:p>
          <a:p>
            <a:pPr marL="285750" indent="-285750">
              <a:lnSpc>
                <a:spcPct val="150000"/>
              </a:lnSpc>
              <a:buFont typeface="Arial" panose="020B0604020202020204" pitchFamily="34" charset="0"/>
              <a:buChar char="•"/>
            </a:pPr>
            <a:r>
              <a:rPr lang="en-US" sz="2000" dirty="0"/>
              <a:t>Multi-criteria Decision Analysis</a:t>
            </a:r>
          </a:p>
          <a:p>
            <a:pPr marL="285750" indent="-285750">
              <a:lnSpc>
                <a:spcPct val="150000"/>
              </a:lnSpc>
              <a:buFont typeface="Arial" panose="020B0604020202020204" pitchFamily="34" charset="0"/>
              <a:buChar char="•"/>
            </a:pPr>
            <a:r>
              <a:rPr lang="en-US" sz="2000" dirty="0"/>
              <a:t>Statistical Models</a:t>
            </a:r>
          </a:p>
          <a:p>
            <a:pPr marL="285750" indent="-285750">
              <a:lnSpc>
                <a:spcPct val="150000"/>
              </a:lnSpc>
              <a:buFont typeface="Arial" panose="020B0604020202020204" pitchFamily="34" charset="0"/>
              <a:buChar char="•"/>
            </a:pPr>
            <a:r>
              <a:rPr lang="en-US" sz="2000" dirty="0"/>
              <a:t>Hierarchical approaches</a:t>
            </a:r>
          </a:p>
        </p:txBody>
      </p:sp>
      <p:sp>
        <p:nvSpPr>
          <p:cNvPr id="6" name="Title 1"/>
          <p:cNvSpPr>
            <a:spLocks noGrp="1"/>
          </p:cNvSpPr>
          <p:nvPr>
            <p:ph type="title"/>
          </p:nvPr>
        </p:nvSpPr>
        <p:spPr>
          <a:xfrm>
            <a:off x="3686174" y="228600"/>
            <a:ext cx="8109585" cy="548640"/>
          </a:xfrm>
        </p:spPr>
        <p:txBody>
          <a:bodyPr>
            <a:normAutofit/>
          </a:bodyPr>
          <a:lstStyle/>
          <a:p>
            <a:pPr algn="r"/>
            <a:r>
              <a:rPr lang="en-US" sz="2900" dirty="0">
                <a:solidFill>
                  <a:schemeClr val="accent3">
                    <a:lumMod val="60000"/>
                    <a:lumOff val="40000"/>
                  </a:schemeClr>
                </a:solidFill>
              </a:rPr>
              <a:t>introduction</a:t>
            </a:r>
          </a:p>
        </p:txBody>
      </p:sp>
      <p:sp>
        <p:nvSpPr>
          <p:cNvPr id="2" name="TextBox 1"/>
          <p:cNvSpPr txBox="1"/>
          <p:nvPr/>
        </p:nvSpPr>
        <p:spPr>
          <a:xfrm>
            <a:off x="305752" y="2511842"/>
            <a:ext cx="3007996" cy="923330"/>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b="1" dirty="0">
                <a:solidFill>
                  <a:schemeClr val="bg1"/>
                </a:solidFill>
              </a:rPr>
              <a:t>Area :  66.791 km</a:t>
            </a:r>
            <a:r>
              <a:rPr lang="en-US" b="1" baseline="30000" dirty="0">
                <a:solidFill>
                  <a:schemeClr val="bg1"/>
                </a:solidFill>
              </a:rPr>
              <a:t>2</a:t>
            </a:r>
          </a:p>
          <a:p>
            <a:r>
              <a:rPr lang="en-US" b="1" dirty="0">
                <a:solidFill>
                  <a:schemeClr val="bg1"/>
                </a:solidFill>
              </a:rPr>
              <a:t>Population:13.05 millions</a:t>
            </a:r>
          </a:p>
          <a:p>
            <a:r>
              <a:rPr lang="en-US" b="1" dirty="0">
                <a:solidFill>
                  <a:schemeClr val="bg1"/>
                </a:solidFill>
              </a:rPr>
              <a:t>		</a:t>
            </a:r>
            <a:r>
              <a:rPr lang="en-US" sz="1400" b="1" dirty="0">
                <a:solidFill>
                  <a:schemeClr val="bg1"/>
                </a:solidFill>
              </a:rPr>
              <a:t>(census 2010) </a:t>
            </a:r>
            <a:endParaRPr lang="en-US" b="1" dirty="0">
              <a:solidFill>
                <a:schemeClr val="bg1"/>
              </a:solidFill>
            </a:endParaRPr>
          </a:p>
        </p:txBody>
      </p:sp>
    </p:spTree>
    <p:extLst>
      <p:ext uri="{BB962C8B-B14F-4D97-AF65-F5344CB8AC3E}">
        <p14:creationId xmlns:p14="http://schemas.microsoft.com/office/powerpoint/2010/main" val="71187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690" y="995841"/>
            <a:ext cx="5133972" cy="51339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690" y="995841"/>
            <a:ext cx="5133972" cy="51339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8690" y="995841"/>
            <a:ext cx="5133972" cy="513397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690" y="995841"/>
            <a:ext cx="5133972" cy="513397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690" y="995841"/>
            <a:ext cx="5133972" cy="5133972"/>
          </a:xfrm>
          <a:prstGeom prst="rect">
            <a:avLst/>
          </a:prstGeom>
        </p:spPr>
      </p:pic>
      <p:sp>
        <p:nvSpPr>
          <p:cNvPr id="4" name="Title 1"/>
          <p:cNvSpPr>
            <a:spLocks noGrp="1"/>
          </p:cNvSpPr>
          <p:nvPr>
            <p:ph type="title"/>
          </p:nvPr>
        </p:nvSpPr>
        <p:spPr>
          <a:xfrm>
            <a:off x="542925" y="228600"/>
            <a:ext cx="11255881" cy="547561"/>
          </a:xfrm>
        </p:spPr>
        <p:txBody>
          <a:bodyPr>
            <a:normAutofit fontScale="90000"/>
          </a:bodyPr>
          <a:lstStyle/>
          <a:p>
            <a:pPr algn="r"/>
            <a:r>
              <a:rPr lang="en-US" dirty="0"/>
              <a:t>Local CENTERS DEFINITION</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8690" y="995841"/>
            <a:ext cx="5133972" cy="5133972"/>
          </a:xfrm>
          <a:prstGeom prst="rect">
            <a:avLst/>
          </a:prstGeom>
        </p:spPr>
      </p:pic>
      <p:sp>
        <p:nvSpPr>
          <p:cNvPr id="13" name="TextBox 12"/>
          <p:cNvSpPr txBox="1"/>
          <p:nvPr/>
        </p:nvSpPr>
        <p:spPr>
          <a:xfrm>
            <a:off x="6095676" y="6253468"/>
            <a:ext cx="5703130" cy="307777"/>
          </a:xfrm>
          <a:prstGeom prst="rect">
            <a:avLst/>
          </a:prstGeom>
          <a:noFill/>
        </p:spPr>
        <p:txBody>
          <a:bodyPr wrap="square" rtlCol="0">
            <a:spAutoFit/>
          </a:bodyPr>
          <a:lstStyle/>
          <a:p>
            <a:pPr algn="just"/>
            <a:r>
              <a:rPr lang="en-US" sz="1400" dirty="0"/>
              <a:t>Data Source: Transportation Planning Products (CTPP) 2006-2009 </a:t>
            </a:r>
          </a:p>
        </p:txBody>
      </p:sp>
    </p:spTree>
    <p:extLst>
      <p:ext uri="{BB962C8B-B14F-4D97-AF65-F5344CB8AC3E}">
        <p14:creationId xmlns:p14="http://schemas.microsoft.com/office/powerpoint/2010/main" val="319594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08" y="228600"/>
            <a:ext cx="9905998" cy="547561"/>
          </a:xfrm>
        </p:spPr>
        <p:txBody>
          <a:bodyPr>
            <a:normAutofit fontScale="90000"/>
          </a:bodyPr>
          <a:lstStyle/>
          <a:p>
            <a:pPr algn="r"/>
            <a:r>
              <a:rPr lang="en-US" dirty="0"/>
              <a:t>Moving from concepts to numbers</a:t>
            </a:r>
          </a:p>
        </p:txBody>
      </p:sp>
      <p:sp>
        <p:nvSpPr>
          <p:cNvPr id="3" name="Content Placeholder 2"/>
          <p:cNvSpPr>
            <a:spLocks noGrp="1"/>
          </p:cNvSpPr>
          <p:nvPr>
            <p:ph idx="1"/>
          </p:nvPr>
        </p:nvSpPr>
        <p:spPr>
          <a:xfrm>
            <a:off x="341314" y="2875486"/>
            <a:ext cx="5526086" cy="2897908"/>
          </a:xfrm>
        </p:spPr>
        <p:txBody>
          <a:bodyPr>
            <a:normAutofit/>
          </a:bodyPr>
          <a:lstStyle/>
          <a:p>
            <a:r>
              <a:rPr lang="en-US" cap="none" dirty="0"/>
              <a:t>Sources: </a:t>
            </a:r>
          </a:p>
          <a:p>
            <a:pPr lvl="1"/>
            <a:r>
              <a:rPr lang="en-US" cap="none" dirty="0"/>
              <a:t>Annual Estimates at County Subdivision level for NJ, NY and PA , and county level for  DE, MD and VA.</a:t>
            </a:r>
          </a:p>
          <a:p>
            <a:pPr lvl="1"/>
            <a:r>
              <a:rPr lang="en-US" cap="none" dirty="0"/>
              <a:t>County Business Pattern 1990 – 2010</a:t>
            </a:r>
          </a:p>
          <a:p>
            <a:pPr lvl="1"/>
            <a:r>
              <a:rPr lang="en-US" cap="none" dirty="0"/>
              <a:t>3 periods (CCAP land cover data): 1996 – 2001, 2001 – 2006, 2006 – 2010.  </a:t>
            </a:r>
          </a:p>
          <a:p>
            <a:pPr marL="457200" lvl="1" indent="0">
              <a:buNone/>
            </a:pPr>
            <a:endParaRPr lang="en-US" cap="none" dirty="0"/>
          </a:p>
        </p:txBody>
      </p:sp>
      <p:graphicFrame>
        <p:nvGraphicFramePr>
          <p:cNvPr id="4" name="Chart 3"/>
          <p:cNvGraphicFramePr>
            <a:graphicFrameLocks/>
          </p:cNvGraphicFramePr>
          <p:nvPr>
            <p:extLst>
              <p:ext uri="{D42A27DB-BD31-4B8C-83A1-F6EECF244321}">
                <p14:modId xmlns:p14="http://schemas.microsoft.com/office/powerpoint/2010/main" val="3908290443"/>
              </p:ext>
            </p:extLst>
          </p:nvPr>
        </p:nvGraphicFramePr>
        <p:xfrm>
          <a:off x="6257926" y="2363353"/>
          <a:ext cx="5418136" cy="309447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41314" y="1164104"/>
            <a:ext cx="10115550" cy="132343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2000" dirty="0"/>
              <a:t>Dependent variable – urban growth</a:t>
            </a:r>
          </a:p>
          <a:p>
            <a:pPr marL="285750" indent="-285750">
              <a:buClr>
                <a:schemeClr val="accent1"/>
              </a:buClr>
              <a:buFont typeface="Arial" panose="020B0604020202020204" pitchFamily="34" charset="0"/>
              <a:buChar char="•"/>
            </a:pPr>
            <a:r>
              <a:rPr lang="en-US" sz="2000" dirty="0"/>
              <a:t>Independent variables – population and employment</a:t>
            </a:r>
          </a:p>
          <a:p>
            <a:pPr marL="742950" lvl="1" indent="-285750">
              <a:buClr>
                <a:schemeClr val="accent1"/>
              </a:buClr>
              <a:buFont typeface="Arial" panose="020B0604020202020204" pitchFamily="34" charset="0"/>
              <a:buChar char="•"/>
            </a:pPr>
            <a:r>
              <a:rPr lang="en-US" sz="2000" dirty="0"/>
              <a:t>1 year lag period.</a:t>
            </a:r>
          </a:p>
          <a:p>
            <a:pPr marL="742950" lvl="1" indent="-285750">
              <a:buClr>
                <a:schemeClr val="accent1"/>
              </a:buClr>
              <a:buFont typeface="Arial" panose="020B0604020202020204" pitchFamily="34" charset="0"/>
              <a:buChar char="•"/>
            </a:pPr>
            <a:r>
              <a:rPr lang="en-US" sz="2000" dirty="0"/>
              <a:t>Only increments have influence.</a:t>
            </a:r>
          </a:p>
        </p:txBody>
      </p:sp>
    </p:spTree>
    <p:extLst>
      <p:ext uri="{BB962C8B-B14F-4D97-AF65-F5344CB8AC3E}">
        <p14:creationId xmlns:p14="http://schemas.microsoft.com/office/powerpoint/2010/main" val="2914275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08" y="228600"/>
            <a:ext cx="9905998" cy="548640"/>
          </a:xfrm>
        </p:spPr>
        <p:txBody>
          <a:bodyPr>
            <a:normAutofit fontScale="90000"/>
          </a:bodyPr>
          <a:lstStyle/>
          <a:p>
            <a:pPr algn="r"/>
            <a:r>
              <a:rPr lang="en-US" dirty="0"/>
              <a:t>Moving from Concepts to numbers</a:t>
            </a:r>
          </a:p>
        </p:txBody>
      </p:sp>
      <p:pic>
        <p:nvPicPr>
          <p:cNvPr id="4" name="Picture 3"/>
          <p:cNvPicPr>
            <a:picLocks noChangeAspect="1"/>
          </p:cNvPicPr>
          <p:nvPr/>
        </p:nvPicPr>
        <p:blipFill>
          <a:blip r:embed="rId3"/>
          <a:stretch>
            <a:fillRect/>
          </a:stretch>
        </p:blipFill>
        <p:spPr>
          <a:xfrm>
            <a:off x="516836" y="1371024"/>
            <a:ext cx="6478862" cy="461233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7027653" y="1782684"/>
                <a:ext cx="4543491" cy="2263761"/>
              </a:xfrm>
              <a:prstGeom prst="rect">
                <a:avLst/>
              </a:prstGeom>
            </p:spPr>
            <p:txBody>
              <a:bodyPr wrap="square">
                <a:spAutoFit/>
              </a:bodyPr>
              <a:lstStyle/>
              <a:p>
                <a:pPr algn="just"/>
                <a:r>
                  <a:rPr lang="en-US" sz="1600" b="1" dirty="0"/>
                  <a:t>Directed Pressures (</a:t>
                </a:r>
                <a:r>
                  <a:rPr lang="en-US" sz="1600" b="1" dirty="0" err="1"/>
                  <a:t>DirPress</a:t>
                </a:r>
                <a:r>
                  <a:rPr lang="en-US" sz="1600" b="1" dirty="0"/>
                  <a:t>)</a:t>
                </a:r>
                <a:r>
                  <a:rPr lang="en-US" sz="1600" dirty="0"/>
                  <a:t>: </a:t>
                </a:r>
              </a:p>
              <a:p>
                <a:pPr algn="just"/>
                <a:r>
                  <a:rPr lang="en-US" sz="1600" dirty="0"/>
                  <a:t>We account for the fact that tract, county, or city population sources may have different influences (weight) on local urban development.</a:t>
                </a:r>
              </a:p>
              <a:p>
                <a:pPr algn="just"/>
                <a:endParaRPr lang="en-US" sz="1600" dirty="0"/>
              </a:p>
              <a:p>
                <a:pPr algn="just"/>
                <a14:m>
                  <m:oMathPara xmlns:m="http://schemas.openxmlformats.org/officeDocument/2006/math">
                    <m:oMathParaPr>
                      <m:jc m:val="center"/>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𝐷𝑖𝑟𝑃𝑟𝑒𝑠𝑠</m:t>
                          </m:r>
                        </m:e>
                        <m:sub>
                          <m:r>
                            <a:rPr lang="en-US" sz="1400" b="0" i="1" smtClean="0">
                              <a:latin typeface="Cambria Math" panose="02040503050406030204" pitchFamily="18" charset="0"/>
                            </a:rPr>
                            <m:t>𝑖</m:t>
                          </m:r>
                        </m:sub>
                      </m:sSub>
                      <m:r>
                        <a:rPr lang="en-US" sz="1400" b="0" i="1" smtClean="0">
                          <a:latin typeface="Cambria Math" panose="02040503050406030204" pitchFamily="18" charset="0"/>
                        </a:rPr>
                        <m:t>= </m:t>
                      </m:r>
                    </m:oMath>
                  </m:oMathPara>
                </a14:m>
                <a:endParaRPr lang="en-US" sz="1400" b="0" i="1" dirty="0">
                  <a:latin typeface="Cambria Math" panose="02040503050406030204" pitchFamily="18" charset="0"/>
                </a:endParaRPr>
              </a:p>
              <a:p>
                <a:pPr algn="just"/>
                <a14:m>
                  <m:oMathPara xmlns:m="http://schemas.openxmlformats.org/officeDocument/2006/math">
                    <m:oMathParaPr>
                      <m:jc m:val="center"/>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𝑤</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r>
                        <a:rPr lang="en-US" sz="1400" b="0" i="1" smtClean="0">
                          <a:latin typeface="Cambria Math" panose="02040503050406030204" pitchFamily="18" charset="0"/>
                        </a:rPr>
                        <m:t>𝑖</m:t>
                      </m:r>
                      <m:r>
                        <a:rPr lang="en-US" sz="1400" b="0" i="1" smtClean="0">
                          <a:latin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𝐷𝐻𝐼</m:t>
                          </m:r>
                        </m:e>
                        <m:sub>
                          <m:r>
                            <a:rPr lang="en-US" sz="1400" b="0" i="1" smtClean="0">
                              <a:latin typeface="Cambria Math" panose="02040503050406030204" pitchFamily="18" charset="0"/>
                              <a:ea typeface="Cambria Math" panose="02040503050406030204" pitchFamily="18" charset="0"/>
                            </a:rPr>
                            <m:t>𝑖</m:t>
                          </m:r>
                        </m:sub>
                      </m:sSub>
                      <m: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𝑤</m:t>
                          </m:r>
                        </m:e>
                        <m:sub>
                          <m:r>
                            <a:rPr lang="en-US" sz="1400" b="0" i="1" smtClean="0">
                              <a:latin typeface="Cambria Math" panose="02040503050406030204" pitchFamily="18" charset="0"/>
                              <a:ea typeface="Cambria Math" panose="02040503050406030204" pitchFamily="18" charset="0"/>
                            </a:rPr>
                            <m:t>2</m:t>
                          </m:r>
                        </m:sub>
                      </m:sSub>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𝑖</m:t>
                      </m:r>
                      <m: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𝑃𝑂𝑃</m:t>
                          </m:r>
                        </m:e>
                        <m:sub>
                          <m:r>
                            <a:rPr lang="en-US" sz="1400" b="0" i="1" smtClean="0">
                              <a:latin typeface="Cambria Math" panose="02040503050406030204" pitchFamily="18" charset="0"/>
                              <a:ea typeface="Cambria Math" panose="02040503050406030204" pitchFamily="18" charset="0"/>
                            </a:rPr>
                            <m:t>𝑐𝑜</m:t>
                          </m:r>
                        </m:sub>
                      </m:sSub>
                      <m:r>
                        <a:rPr lang="en-US" sz="1400" b="0" i="1" smtClean="0">
                          <a:latin typeface="Cambria Math" panose="02040503050406030204" pitchFamily="18" charset="0"/>
                          <a:ea typeface="Cambria Math" panose="02040503050406030204" pitchFamily="18" charset="0"/>
                        </a:rPr>
                        <m:t>+ </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𝑤</m:t>
                          </m:r>
                        </m:e>
                        <m:sub>
                          <m:r>
                            <a:rPr lang="en-US" sz="1400" b="0" i="1" smtClean="0">
                              <a:latin typeface="Cambria Math" panose="02040503050406030204" pitchFamily="18" charset="0"/>
                              <a:ea typeface="Cambria Math" panose="02040503050406030204" pitchFamily="18" charset="0"/>
                            </a:rPr>
                            <m:t>3</m:t>
                          </m:r>
                        </m:sub>
                      </m:sSub>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𝑖</m:t>
                      </m:r>
                      <m: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𝑃𝑂𝑃</m:t>
                          </m:r>
                        </m:e>
                        <m:sub>
                          <m:r>
                            <a:rPr lang="en-US" sz="1400" b="0" i="1" smtClean="0">
                              <a:latin typeface="Cambria Math" panose="02040503050406030204" pitchFamily="18" charset="0"/>
                              <a:ea typeface="Cambria Math" panose="02040503050406030204" pitchFamily="18" charset="0"/>
                            </a:rPr>
                            <m:t>𝑐𝑖𝑡𝑦</m:t>
                          </m:r>
                        </m:sub>
                      </m:sSub>
                    </m:oMath>
                  </m:oMathPara>
                </a14:m>
                <a:endParaRPr lang="en-US" sz="1600" dirty="0"/>
              </a:p>
              <a:p>
                <a:pPr algn="just"/>
                <a:endParaRPr lang="en-US" sz="1600" dirty="0"/>
              </a:p>
            </p:txBody>
          </p:sp>
        </mc:Choice>
        <mc:Fallback xmlns="">
          <p:sp>
            <p:nvSpPr>
              <p:cNvPr id="8" name="Rectangle 7"/>
              <p:cNvSpPr>
                <a:spLocks noRot="1" noChangeAspect="1" noMove="1" noResize="1" noEditPoints="1" noAdjustHandles="1" noChangeArrowheads="1" noChangeShapeType="1" noTextEdit="1"/>
              </p:cNvSpPr>
              <p:nvPr/>
            </p:nvSpPr>
            <p:spPr>
              <a:xfrm>
                <a:off x="7027653" y="1782684"/>
                <a:ext cx="4543491" cy="2263761"/>
              </a:xfrm>
              <a:prstGeom prst="rect">
                <a:avLst/>
              </a:prstGeom>
              <a:blipFill rotWithShape="0">
                <a:blip r:embed="rId4"/>
                <a:stretch>
                  <a:fillRect l="-805" t="-806" r="-671"/>
                </a:stretch>
              </a:blipFill>
            </p:spPr>
            <p:txBody>
              <a:bodyPr/>
              <a:lstStyle/>
              <a:p>
                <a:r>
                  <a:rPr lang="en-US">
                    <a:noFill/>
                  </a:rPr>
                  <a:t> </a:t>
                </a:r>
              </a:p>
            </p:txBody>
          </p:sp>
        </mc:Fallback>
      </mc:AlternateContent>
    </p:spTree>
    <p:extLst>
      <p:ext uri="{BB962C8B-B14F-4D97-AF65-F5344CB8AC3E}">
        <p14:creationId xmlns:p14="http://schemas.microsoft.com/office/powerpoint/2010/main" val="136140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08" y="228600"/>
            <a:ext cx="9905998" cy="548640"/>
          </a:xfrm>
        </p:spPr>
        <p:txBody>
          <a:bodyPr>
            <a:normAutofit fontScale="90000"/>
          </a:bodyPr>
          <a:lstStyle/>
          <a:p>
            <a:pPr algn="r"/>
            <a:r>
              <a:rPr lang="en-US" dirty="0"/>
              <a:t>Model results</a:t>
            </a:r>
          </a:p>
        </p:txBody>
      </p:sp>
      <p:pic>
        <p:nvPicPr>
          <p:cNvPr id="7" name="Picture 6"/>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921163" y="1270000"/>
            <a:ext cx="2606040" cy="5212080"/>
          </a:xfrm>
          <a:prstGeom prst="rect">
            <a:avLst/>
          </a:prstGeom>
          <a:effectLst>
            <a:outerShdw blurRad="127000" dist="63500" dir="2700000" sx="102000" sy="102000" algn="tl" rotWithShape="0">
              <a:prstClr val="black">
                <a:alpha val="40000"/>
              </a:prstClr>
            </a:outerShdw>
          </a:effectLst>
        </p:spPr>
      </p:pic>
      <p:pic>
        <p:nvPicPr>
          <p:cNvPr id="8" name="Picture 7"/>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928607" y="1270000"/>
            <a:ext cx="2606040" cy="5212080"/>
          </a:xfrm>
          <a:prstGeom prst="rect">
            <a:avLst/>
          </a:prstGeom>
          <a:effectLst>
            <a:outerShdw blurRad="127000" dist="63500" dir="2700000" sx="102000" sy="102000" algn="tl" rotWithShape="0">
              <a:prstClr val="black">
                <a:alpha val="40000"/>
              </a:prstClr>
            </a:outerShdw>
          </a:effectLst>
        </p:spPr>
      </p:pic>
      <p:pic>
        <p:nvPicPr>
          <p:cNvPr id="11" name="Picture 10"/>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4963" y="1270000"/>
            <a:ext cx="2606040" cy="5212080"/>
          </a:xfrm>
          <a:prstGeom prst="rect">
            <a:avLst/>
          </a:prstGeom>
          <a:effectLst>
            <a:outerShdw blurRad="127000" dist="63500" dir="2700000" sx="102000" sy="102000" algn="tl" rotWithShape="0">
              <a:prstClr val="black">
                <a:alpha val="40000"/>
              </a:prstClr>
            </a:outerShdw>
          </a:effectLst>
        </p:spPr>
      </p:pic>
      <p:pic>
        <p:nvPicPr>
          <p:cNvPr id="12" name="Picture 11"/>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325107" y="1270000"/>
            <a:ext cx="2606040" cy="5212080"/>
          </a:xfrm>
          <a:prstGeom prst="rect">
            <a:avLst/>
          </a:prstGeom>
          <a:effectLst>
            <a:outerShdw blurRad="127000" dist="63500" dir="2700000" sx="102000" sy="102000" algn="tl" rotWithShape="0">
              <a:prstClr val="black">
                <a:alpha val="40000"/>
              </a:prstClr>
            </a:outerShdw>
          </a:effectLst>
        </p:spPr>
      </p:pic>
      <p:sp>
        <p:nvSpPr>
          <p:cNvPr id="13" name="TextBox 12"/>
          <p:cNvSpPr txBox="1"/>
          <p:nvPr/>
        </p:nvSpPr>
        <p:spPr>
          <a:xfrm>
            <a:off x="2515108" y="1168400"/>
            <a:ext cx="1396492"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2001-2006</a:t>
            </a:r>
          </a:p>
        </p:txBody>
      </p:sp>
      <p:sp>
        <p:nvSpPr>
          <p:cNvPr id="14" name="TextBox 13"/>
          <p:cNvSpPr txBox="1"/>
          <p:nvPr/>
        </p:nvSpPr>
        <p:spPr>
          <a:xfrm>
            <a:off x="8509508" y="1193800"/>
            <a:ext cx="1396492"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2006-2010</a:t>
            </a:r>
          </a:p>
        </p:txBody>
      </p:sp>
      <p:sp>
        <p:nvSpPr>
          <p:cNvPr id="15" name="TextBox 14"/>
          <p:cNvSpPr txBox="1"/>
          <p:nvPr/>
        </p:nvSpPr>
        <p:spPr>
          <a:xfrm>
            <a:off x="584200" y="654288"/>
            <a:ext cx="4114800" cy="369332"/>
          </a:xfrm>
          <a:prstGeom prst="rect">
            <a:avLst/>
          </a:prstGeom>
          <a:noFill/>
        </p:spPr>
        <p:txBody>
          <a:bodyPr wrap="square" rtlCol="0">
            <a:spAutoFit/>
          </a:bodyPr>
          <a:lstStyle/>
          <a:p>
            <a:r>
              <a:rPr lang="en-US" b="1" dirty="0"/>
              <a:t>Growth intensity vs. Model Score</a:t>
            </a:r>
          </a:p>
        </p:txBody>
      </p:sp>
    </p:spTree>
    <p:extLst>
      <p:ext uri="{BB962C8B-B14F-4D97-AF65-F5344CB8AC3E}">
        <p14:creationId xmlns:p14="http://schemas.microsoft.com/office/powerpoint/2010/main" val="503232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3741" y="1874520"/>
            <a:ext cx="4804521" cy="2913380"/>
          </a:xfrm>
          <a:prstGeom prst="rect">
            <a:avLst/>
          </a:prstGeom>
        </p:spPr>
      </p:pic>
      <p:pic>
        <p:nvPicPr>
          <p:cNvPr id="5" name="Picture 4"/>
          <p:cNvPicPr>
            <a:picLocks noChangeAspect="1"/>
          </p:cNvPicPr>
          <p:nvPr/>
        </p:nvPicPr>
        <p:blipFill>
          <a:blip r:embed="rId3"/>
          <a:stretch>
            <a:fillRect/>
          </a:stretch>
        </p:blipFill>
        <p:spPr>
          <a:xfrm>
            <a:off x="6323940" y="1874520"/>
            <a:ext cx="4804521" cy="2906991"/>
          </a:xfrm>
          <a:prstGeom prst="rect">
            <a:avLst/>
          </a:prstGeom>
        </p:spPr>
      </p:pic>
      <p:sp>
        <p:nvSpPr>
          <p:cNvPr id="6" name="Title 1"/>
          <p:cNvSpPr>
            <a:spLocks noGrp="1"/>
          </p:cNvSpPr>
          <p:nvPr>
            <p:ph type="title"/>
          </p:nvPr>
        </p:nvSpPr>
        <p:spPr>
          <a:xfrm>
            <a:off x="1892808" y="228600"/>
            <a:ext cx="9905998" cy="548640"/>
          </a:xfrm>
        </p:spPr>
        <p:txBody>
          <a:bodyPr>
            <a:normAutofit fontScale="90000"/>
          </a:bodyPr>
          <a:lstStyle/>
          <a:p>
            <a:pPr algn="r"/>
            <a:r>
              <a:rPr lang="en-US" dirty="0"/>
              <a:t>Validation</a:t>
            </a:r>
          </a:p>
        </p:txBody>
      </p:sp>
    </p:spTree>
    <p:extLst>
      <p:ext uri="{BB962C8B-B14F-4D97-AF65-F5344CB8AC3E}">
        <p14:creationId xmlns:p14="http://schemas.microsoft.com/office/powerpoint/2010/main" val="2094123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69957" y="777239"/>
            <a:ext cx="5115208" cy="5768415"/>
          </a:xfrm>
          <a:prstGeom prst="rect">
            <a:avLst/>
          </a:prstGeom>
          <a:gradFill flip="none" rotWithShape="1">
            <a:gsLst>
              <a:gs pos="0">
                <a:schemeClr val="accent1">
                  <a:lumMod val="7000"/>
                  <a:lumOff val="9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12773" y="777240"/>
            <a:ext cx="3229169" cy="5768414"/>
          </a:xfrm>
          <a:prstGeom prst="rect">
            <a:avLst/>
          </a:prstGeom>
          <a:gradFill flip="none" rotWithShape="1">
            <a:gsLst>
              <a:gs pos="0">
                <a:schemeClr val="accent6">
                  <a:lumMod val="40000"/>
                  <a:lumOff val="60000"/>
                </a:schemeClr>
              </a:gs>
              <a:gs pos="74000">
                <a:schemeClr val="accent6">
                  <a:lumMod val="40000"/>
                  <a:lumOff val="60000"/>
                </a:schemeClr>
              </a:gs>
              <a:gs pos="83000">
                <a:schemeClr val="accent6">
                  <a:lumMod val="40000"/>
                  <a:lumOff val="60000"/>
                </a:schemeClr>
              </a:gs>
              <a:gs pos="100000">
                <a:schemeClr val="accent6">
                  <a:lumMod val="60000"/>
                  <a:lumOff val="40000"/>
                </a:schemeClr>
              </a:gs>
            </a:gsLst>
            <a:path path="circle">
              <a:fillToRect l="100000" t="100000"/>
            </a:path>
            <a:tileRect r="-100000" b="-100000"/>
          </a:gradFill>
          <a:ln>
            <a:noFill/>
          </a:ln>
          <a:effectLst>
            <a:outerShdw blurRad="50800" dist="38100" dir="2700000" algn="tl" rotWithShape="0">
              <a:prstClr val="black">
                <a:alpha val="40000"/>
              </a:prstClr>
            </a:out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952251" y="786293"/>
            <a:ext cx="3355552" cy="5768414"/>
          </a:xfrm>
          <a:prstGeom prst="rect">
            <a:avLst/>
          </a:prstGeom>
          <a:gradFill flip="none" rotWithShape="1">
            <a:gsLst>
              <a:gs pos="0">
                <a:srgbClr val="D5EFFF"/>
              </a:gs>
              <a:gs pos="26000">
                <a:srgbClr val="CDE0EF"/>
              </a:gs>
              <a:gs pos="100000">
                <a:schemeClr val="accent3">
                  <a:lumMod val="60000"/>
                  <a:lumOff val="40000"/>
                </a:schemeClr>
              </a:gs>
            </a:gsLst>
            <a:lin ang="10800000" scaled="1"/>
            <a:tileRect/>
          </a:gra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892808" y="228600"/>
            <a:ext cx="9905998" cy="548640"/>
          </a:xfrm>
        </p:spPr>
        <p:txBody>
          <a:bodyPr>
            <a:normAutofit fontScale="90000"/>
          </a:bodyPr>
          <a:lstStyle/>
          <a:p>
            <a:pPr algn="r"/>
            <a:r>
              <a:rPr lang="en-US" dirty="0"/>
              <a:t>Future Scenarios</a:t>
            </a:r>
          </a:p>
        </p:txBody>
      </p:sp>
      <p:cxnSp>
        <p:nvCxnSpPr>
          <p:cNvPr id="48" name="Straight Connector 47"/>
          <p:cNvCxnSpPr>
            <a:cxnSpLocks/>
          </p:cNvCxnSpPr>
          <p:nvPr/>
        </p:nvCxnSpPr>
        <p:spPr>
          <a:xfrm>
            <a:off x="5365214" y="881349"/>
            <a:ext cx="0" cy="556351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a:xfrm>
            <a:off x="8117595" y="888741"/>
            <a:ext cx="0" cy="556351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519012" y="1593410"/>
            <a:ext cx="8983008" cy="4344036"/>
            <a:chOff x="1558630" y="1297386"/>
            <a:chExt cx="9552766" cy="4640060"/>
          </a:xfrm>
        </p:grpSpPr>
        <p:sp>
          <p:nvSpPr>
            <p:cNvPr id="5" name="Rectangle: Rounded Corners 4"/>
            <p:cNvSpPr/>
            <p:nvPr/>
          </p:nvSpPr>
          <p:spPr>
            <a:xfrm>
              <a:off x="1558630" y="1460223"/>
              <a:ext cx="1515594" cy="1027154"/>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EPA-ICLUS Population Projections</a:t>
              </a:r>
            </a:p>
          </p:txBody>
        </p:sp>
        <p:sp>
          <p:nvSpPr>
            <p:cNvPr id="6" name="Rectangle: Rounded Corners 5"/>
            <p:cNvSpPr/>
            <p:nvPr/>
          </p:nvSpPr>
          <p:spPr>
            <a:xfrm>
              <a:off x="2013622" y="3262183"/>
              <a:ext cx="1506584" cy="977346"/>
            </a:xfrm>
            <a:prstGeom prst="roundRect">
              <a:avLst/>
            </a:prstGeom>
            <a:solidFill>
              <a:schemeClr val="accent3">
                <a:lumMod val="75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Resident Work Force</a:t>
              </a:r>
            </a:p>
          </p:txBody>
        </p:sp>
        <p:sp>
          <p:nvSpPr>
            <p:cNvPr id="8" name="Rectangle: Rounded Corners 7"/>
            <p:cNvSpPr/>
            <p:nvPr/>
          </p:nvSpPr>
          <p:spPr>
            <a:xfrm>
              <a:off x="6376680" y="1999744"/>
              <a:ext cx="1699591" cy="815009"/>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Population</a:t>
              </a:r>
            </a:p>
          </p:txBody>
        </p:sp>
        <p:sp>
          <p:nvSpPr>
            <p:cNvPr id="9" name="Rectangle: Rounded Corners 8"/>
            <p:cNvSpPr/>
            <p:nvPr/>
          </p:nvSpPr>
          <p:spPr>
            <a:xfrm>
              <a:off x="3591006" y="4667570"/>
              <a:ext cx="1405158" cy="1006780"/>
            </a:xfrm>
            <a:prstGeom prst="roundRect">
              <a:avLst/>
            </a:prstGeom>
            <a:solidFill>
              <a:schemeClr val="accent3">
                <a:lumMod val="75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Work Force  at place</a:t>
              </a:r>
            </a:p>
          </p:txBody>
        </p:sp>
        <p:sp>
          <p:nvSpPr>
            <p:cNvPr id="10" name="Rectangle: Rounded Corners 9"/>
            <p:cNvSpPr/>
            <p:nvPr/>
          </p:nvSpPr>
          <p:spPr>
            <a:xfrm>
              <a:off x="6425587" y="3750856"/>
              <a:ext cx="1699591" cy="815009"/>
            </a:xfrm>
            <a:prstGeom prst="roundRect">
              <a:avLst/>
            </a:prstGeom>
            <a:solidFill>
              <a:schemeClr val="accent3">
                <a:lumMod val="75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Employment projections</a:t>
              </a:r>
            </a:p>
          </p:txBody>
        </p:sp>
        <p:sp>
          <p:nvSpPr>
            <p:cNvPr id="13" name="Rectangle: Rounded Corners 12"/>
            <p:cNvSpPr/>
            <p:nvPr/>
          </p:nvSpPr>
          <p:spPr>
            <a:xfrm>
              <a:off x="9411166" y="2497702"/>
              <a:ext cx="1699591" cy="815009"/>
            </a:xfrm>
            <a:prstGeom prst="roundRect">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rPr>
                <a:t>DHI</a:t>
              </a:r>
            </a:p>
          </p:txBody>
        </p:sp>
        <p:sp>
          <p:nvSpPr>
            <p:cNvPr id="14" name="Rectangle: Rounded Corners 13"/>
            <p:cNvSpPr/>
            <p:nvPr/>
          </p:nvSpPr>
          <p:spPr>
            <a:xfrm>
              <a:off x="9411166" y="1297386"/>
              <a:ext cx="1699591" cy="815009"/>
            </a:xfrm>
            <a:prstGeom prst="roundRect">
              <a:avLst/>
            </a:prstGeom>
            <a:solidFill>
              <a:schemeClr val="accent5">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5">
                      <a:lumMod val="50000"/>
                    </a:schemeClr>
                  </a:solidFill>
                </a:rPr>
                <a:t>County Population</a:t>
              </a:r>
            </a:p>
          </p:txBody>
        </p:sp>
        <p:sp>
          <p:nvSpPr>
            <p:cNvPr id="15" name="Rectangle: Rounded Corners 14"/>
            <p:cNvSpPr/>
            <p:nvPr/>
          </p:nvSpPr>
          <p:spPr>
            <a:xfrm>
              <a:off x="9411166" y="3832024"/>
              <a:ext cx="1699591" cy="815009"/>
            </a:xfrm>
            <a:prstGeom prst="roundRect">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3">
                      <a:lumMod val="50000"/>
                    </a:schemeClr>
                  </a:solidFill>
                </a:rPr>
                <a:t>Local Center Employment</a:t>
              </a:r>
            </a:p>
          </p:txBody>
        </p:sp>
        <p:sp>
          <p:nvSpPr>
            <p:cNvPr id="16" name="Rectangle: Rounded Corners 15"/>
            <p:cNvSpPr/>
            <p:nvPr/>
          </p:nvSpPr>
          <p:spPr>
            <a:xfrm>
              <a:off x="9411805" y="5122437"/>
              <a:ext cx="1699591" cy="815009"/>
            </a:xfrm>
            <a:prstGeom prst="roundRect">
              <a:avLst/>
            </a:prstGeom>
            <a:solidFill>
              <a:srgbClr val="639CCB"/>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3">
                      <a:lumMod val="50000"/>
                    </a:schemeClr>
                  </a:solidFill>
                </a:rPr>
                <a:t>City Employment</a:t>
              </a:r>
            </a:p>
          </p:txBody>
        </p:sp>
        <p:sp>
          <p:nvSpPr>
            <p:cNvPr id="25" name="Arrow: Right 24"/>
            <p:cNvSpPr/>
            <p:nvPr/>
          </p:nvSpPr>
          <p:spPr>
            <a:xfrm rot="4499885">
              <a:off x="2219001" y="2801631"/>
              <a:ext cx="707398" cy="18873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Bent-Up 26"/>
            <p:cNvSpPr/>
            <p:nvPr/>
          </p:nvSpPr>
          <p:spPr>
            <a:xfrm rot="5400000">
              <a:off x="2645854" y="4304031"/>
              <a:ext cx="967207" cy="923096"/>
            </a:xfrm>
            <a:prstGeom prst="bentUpArrow">
              <a:avLst>
                <a:gd name="adj1" fmla="val 7452"/>
                <a:gd name="adj2" fmla="val 10549"/>
                <a:gd name="adj3" fmla="val 142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Bent-Up 28"/>
            <p:cNvSpPr/>
            <p:nvPr/>
          </p:nvSpPr>
          <p:spPr>
            <a:xfrm rot="5400000" flipH="1">
              <a:off x="5093469" y="3314913"/>
              <a:ext cx="532233" cy="2132004"/>
            </a:xfrm>
            <a:prstGeom prst="bentUpArrow">
              <a:avLst>
                <a:gd name="adj1" fmla="val 13568"/>
                <a:gd name="adj2" fmla="val 16444"/>
                <a:gd name="adj3" fmla="val 2378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p:cNvSpPr/>
            <p:nvPr/>
          </p:nvSpPr>
          <p:spPr>
            <a:xfrm rot="269631">
              <a:off x="3129433" y="2177162"/>
              <a:ext cx="3252719" cy="167666"/>
            </a:xfrm>
            <a:prstGeom prst="rightArrow">
              <a:avLst>
                <a:gd name="adj1" fmla="val 41881"/>
                <a:gd name="adj2" fmla="val 709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p:cNvSpPr/>
            <p:nvPr/>
          </p:nvSpPr>
          <p:spPr>
            <a:xfrm>
              <a:off x="3144860" y="1725643"/>
              <a:ext cx="6266306" cy="122847"/>
            </a:xfrm>
            <a:prstGeom prst="rightArrow">
              <a:avLst>
                <a:gd name="adj1" fmla="val 50000"/>
                <a:gd name="adj2" fmla="val 7466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p:cNvSpPr/>
            <p:nvPr/>
          </p:nvSpPr>
          <p:spPr>
            <a:xfrm rot="993902">
              <a:off x="8093918" y="2627444"/>
              <a:ext cx="1303774" cy="162721"/>
            </a:xfrm>
            <a:prstGeom prst="rightArrow">
              <a:avLst>
                <a:gd name="adj1" fmla="val 38908"/>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p:cNvSpPr/>
            <p:nvPr/>
          </p:nvSpPr>
          <p:spPr>
            <a:xfrm rot="19814806">
              <a:off x="8153948" y="3618294"/>
              <a:ext cx="1303531" cy="167013"/>
            </a:xfrm>
            <a:prstGeom prst="rightArrow">
              <a:avLst>
                <a:gd name="adj1" fmla="val 38908"/>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p:cNvSpPr/>
            <p:nvPr/>
          </p:nvSpPr>
          <p:spPr>
            <a:xfrm>
              <a:off x="8161873" y="4165492"/>
              <a:ext cx="1230791" cy="199096"/>
            </a:xfrm>
            <a:prstGeom prst="rightArrow">
              <a:avLst>
                <a:gd name="adj1" fmla="val 38908"/>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p:cNvSpPr/>
            <p:nvPr/>
          </p:nvSpPr>
          <p:spPr>
            <a:xfrm rot="240650">
              <a:off x="5084827" y="5246952"/>
              <a:ext cx="4307760" cy="153070"/>
            </a:xfrm>
            <a:prstGeom prst="rightArrow">
              <a:avLst>
                <a:gd name="adj1" fmla="val 50000"/>
                <a:gd name="adj2" fmla="val 7466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2472601" y="1057461"/>
            <a:ext cx="1927383"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COUNTY LEVEL</a:t>
            </a:r>
          </a:p>
        </p:txBody>
      </p:sp>
      <p:sp>
        <p:nvSpPr>
          <p:cNvPr id="38" name="TextBox 37"/>
          <p:cNvSpPr txBox="1"/>
          <p:nvPr/>
        </p:nvSpPr>
        <p:spPr>
          <a:xfrm>
            <a:off x="6047721" y="1057461"/>
            <a:ext cx="1702645"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TRACT LEVEL</a:t>
            </a:r>
          </a:p>
        </p:txBody>
      </p:sp>
      <p:sp>
        <p:nvSpPr>
          <p:cNvPr id="39" name="TextBox 38"/>
          <p:cNvSpPr txBox="1"/>
          <p:nvPr/>
        </p:nvSpPr>
        <p:spPr>
          <a:xfrm>
            <a:off x="9114511" y="1057461"/>
            <a:ext cx="1293549"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VARIABLE</a:t>
            </a:r>
          </a:p>
        </p:txBody>
      </p:sp>
      <p:sp>
        <p:nvSpPr>
          <p:cNvPr id="11" name="Oval 10"/>
          <p:cNvSpPr/>
          <p:nvPr/>
        </p:nvSpPr>
        <p:spPr>
          <a:xfrm>
            <a:off x="2098463" y="4936324"/>
            <a:ext cx="1021184" cy="476215"/>
          </a:xfrm>
          <a:prstGeom prst="ellipse">
            <a:avLst/>
          </a:prstGeom>
          <a:solidFill>
            <a:srgbClr val="F3745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Comm. Flows </a:t>
            </a:r>
          </a:p>
          <a:p>
            <a:pPr algn="ctr"/>
            <a:r>
              <a:rPr lang="en-US" sz="1000" dirty="0">
                <a:solidFill>
                  <a:schemeClr val="bg1"/>
                </a:solidFill>
              </a:rPr>
              <a:t>(CTPP)</a:t>
            </a:r>
          </a:p>
        </p:txBody>
      </p:sp>
      <p:sp>
        <p:nvSpPr>
          <p:cNvPr id="46" name="Oval 45"/>
          <p:cNvSpPr/>
          <p:nvPr/>
        </p:nvSpPr>
        <p:spPr>
          <a:xfrm>
            <a:off x="4048198" y="4065450"/>
            <a:ext cx="984011" cy="521781"/>
          </a:xfrm>
          <a:prstGeom prst="ellipse">
            <a:avLst/>
          </a:prstGeom>
          <a:solidFill>
            <a:srgbClr val="F3745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Tract Weights</a:t>
            </a:r>
          </a:p>
        </p:txBody>
      </p:sp>
      <p:sp>
        <p:nvSpPr>
          <p:cNvPr id="21" name="Oval 20"/>
          <p:cNvSpPr/>
          <p:nvPr/>
        </p:nvSpPr>
        <p:spPr>
          <a:xfrm>
            <a:off x="4066140" y="2268618"/>
            <a:ext cx="984011" cy="521781"/>
          </a:xfrm>
          <a:prstGeom prst="ellipse">
            <a:avLst/>
          </a:prstGeom>
          <a:solidFill>
            <a:srgbClr val="F3745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Tract Weights</a:t>
            </a:r>
          </a:p>
        </p:txBody>
      </p:sp>
    </p:spTree>
    <p:extLst>
      <p:ext uri="{BB962C8B-B14F-4D97-AF65-F5344CB8AC3E}">
        <p14:creationId xmlns:p14="http://schemas.microsoft.com/office/powerpoint/2010/main" val="2123710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08" y="228600"/>
            <a:ext cx="9905998" cy="548640"/>
          </a:xfrm>
        </p:spPr>
        <p:txBody>
          <a:bodyPr>
            <a:normAutofit fontScale="90000"/>
          </a:bodyPr>
          <a:lstStyle/>
          <a:p>
            <a:pPr algn="r"/>
            <a:r>
              <a:rPr lang="en-US" dirty="0"/>
              <a:t>Future Scenarios</a:t>
            </a:r>
          </a:p>
        </p:txBody>
      </p:sp>
      <p:pic>
        <p:nvPicPr>
          <p:cNvPr id="9" name="Picture 8"/>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797859" y="777240"/>
            <a:ext cx="2834640" cy="5669280"/>
          </a:xfrm>
          <a:prstGeom prst="rect">
            <a:avLst/>
          </a:prstGeom>
          <a:effectLst>
            <a:outerShdw blurRad="127000" dist="63500" dir="2700000" sx="102000" sy="102000" algn="tl" rotWithShape="0">
              <a:prstClr val="black">
                <a:alpha val="40000"/>
              </a:prstClr>
            </a:outerShdw>
          </a:effectLst>
        </p:spPr>
      </p:pic>
      <p:pic>
        <p:nvPicPr>
          <p:cNvPr id="10" name="Picture 9"/>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203245" y="777240"/>
            <a:ext cx="2834640" cy="5669280"/>
          </a:xfrm>
          <a:prstGeom prst="rect">
            <a:avLst/>
          </a:prstGeom>
          <a:effectLst>
            <a:outerShdw blurRad="127000" dist="63500" dir="2700000" sx="102000" sy="102000" algn="tl" rotWithShape="0">
              <a:prstClr val="black">
                <a:alpha val="40000"/>
              </a:prstClr>
            </a:outerShdw>
          </a:effectLst>
        </p:spPr>
      </p:pic>
      <p:sp>
        <p:nvSpPr>
          <p:cNvPr id="11" name="TextBox 10"/>
          <p:cNvSpPr txBox="1"/>
          <p:nvPr/>
        </p:nvSpPr>
        <p:spPr>
          <a:xfrm>
            <a:off x="1722989" y="1934755"/>
            <a:ext cx="1396492" cy="646331"/>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ICLUS. BC Scenario</a:t>
            </a:r>
          </a:p>
        </p:txBody>
      </p:sp>
      <p:sp>
        <p:nvSpPr>
          <p:cNvPr id="12" name="TextBox 11"/>
          <p:cNvSpPr txBox="1"/>
          <p:nvPr/>
        </p:nvSpPr>
        <p:spPr>
          <a:xfrm>
            <a:off x="7250452" y="1934755"/>
            <a:ext cx="1396492" cy="646331"/>
          </a:xfrm>
          <a:prstGeom prst="rect">
            <a:avLst/>
          </a:prstGeom>
          <a:noFill/>
        </p:spPr>
        <p:txBody>
          <a:bodyPr wrap="square" rtlCol="0">
            <a:spAutoFit/>
          </a:bodyPr>
          <a:lstStyle/>
          <a:p>
            <a:pPr algn="r"/>
            <a:r>
              <a:rPr lang="en-US" b="1" dirty="0">
                <a:solidFill>
                  <a:srgbClr val="FFFF00"/>
                </a:solidFill>
                <a:effectLst>
                  <a:outerShdw blurRad="38100" dist="38100" dir="2700000" algn="tl">
                    <a:srgbClr val="000000">
                      <a:alpha val="43137"/>
                    </a:srgbClr>
                  </a:outerShdw>
                </a:effectLst>
              </a:rPr>
              <a:t>ICLUS. Alt1 Scenario</a:t>
            </a:r>
          </a:p>
        </p:txBody>
      </p:sp>
    </p:spTree>
    <p:extLst>
      <p:ext uri="{BB962C8B-B14F-4D97-AF65-F5344CB8AC3E}">
        <p14:creationId xmlns:p14="http://schemas.microsoft.com/office/powerpoint/2010/main" val="3872779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08" y="228600"/>
            <a:ext cx="9905998" cy="548640"/>
          </a:xfrm>
        </p:spPr>
        <p:txBody>
          <a:bodyPr>
            <a:normAutofit fontScale="90000"/>
          </a:bodyPr>
          <a:lstStyle/>
          <a:p>
            <a:pPr algn="r"/>
            <a:r>
              <a:rPr lang="en-US" dirty="0"/>
              <a:t>Assembling sub-models</a:t>
            </a:r>
          </a:p>
        </p:txBody>
      </p:sp>
      <p:sp>
        <p:nvSpPr>
          <p:cNvPr id="6" name="Rounded Rectangle 5"/>
          <p:cNvSpPr/>
          <p:nvPr/>
        </p:nvSpPr>
        <p:spPr>
          <a:xfrm>
            <a:off x="939631" y="962551"/>
            <a:ext cx="1605064" cy="64202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Socio-economic </a:t>
            </a:r>
          </a:p>
        </p:txBody>
      </p:sp>
      <p:sp>
        <p:nvSpPr>
          <p:cNvPr id="7" name="Rounded Rectangle 6"/>
          <p:cNvSpPr/>
          <p:nvPr/>
        </p:nvSpPr>
        <p:spPr>
          <a:xfrm>
            <a:off x="939631" y="2103241"/>
            <a:ext cx="1605064" cy="64202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Accessibility Model</a:t>
            </a:r>
          </a:p>
        </p:txBody>
      </p:sp>
      <p:sp>
        <p:nvSpPr>
          <p:cNvPr id="8" name="Rounded Rectangle 7"/>
          <p:cNvSpPr/>
          <p:nvPr/>
        </p:nvSpPr>
        <p:spPr>
          <a:xfrm>
            <a:off x="939631" y="3243931"/>
            <a:ext cx="1605064" cy="64202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Physical Factors</a:t>
            </a:r>
          </a:p>
        </p:txBody>
      </p:sp>
      <p:sp>
        <p:nvSpPr>
          <p:cNvPr id="9" name="Rounded Rectangle 8"/>
          <p:cNvSpPr/>
          <p:nvPr/>
        </p:nvSpPr>
        <p:spPr>
          <a:xfrm>
            <a:off x="939631" y="4384621"/>
            <a:ext cx="1605064" cy="64202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Restrictions</a:t>
            </a:r>
          </a:p>
        </p:txBody>
      </p:sp>
      <p:sp>
        <p:nvSpPr>
          <p:cNvPr id="10" name="Rounded Rectangle 9"/>
          <p:cNvSpPr/>
          <p:nvPr/>
        </p:nvSpPr>
        <p:spPr>
          <a:xfrm>
            <a:off x="939631" y="5525310"/>
            <a:ext cx="1605064" cy="64202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Exclusions</a:t>
            </a:r>
          </a:p>
        </p:txBody>
      </p:sp>
      <p:sp>
        <p:nvSpPr>
          <p:cNvPr id="12" name="Multiply 11"/>
          <p:cNvSpPr/>
          <p:nvPr/>
        </p:nvSpPr>
        <p:spPr>
          <a:xfrm>
            <a:off x="1534082" y="1623894"/>
            <a:ext cx="416161" cy="423942"/>
          </a:xfrm>
          <a:prstGeom prst="mathMultiply">
            <a:avLst>
              <a:gd name="adj1" fmla="val 107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y 12"/>
          <p:cNvSpPr>
            <a:spLocks noChangeAspect="1"/>
          </p:cNvSpPr>
          <p:nvPr/>
        </p:nvSpPr>
        <p:spPr>
          <a:xfrm>
            <a:off x="1534082" y="2784286"/>
            <a:ext cx="420624" cy="420624"/>
          </a:xfrm>
          <a:prstGeom prst="mathMultiply">
            <a:avLst>
              <a:gd name="adj1" fmla="val 107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y 13"/>
          <p:cNvSpPr>
            <a:spLocks noChangeAspect="1"/>
          </p:cNvSpPr>
          <p:nvPr/>
        </p:nvSpPr>
        <p:spPr>
          <a:xfrm>
            <a:off x="1529619" y="3908593"/>
            <a:ext cx="420624" cy="420624"/>
          </a:xfrm>
          <a:prstGeom prst="mathMultiply">
            <a:avLst>
              <a:gd name="adj1" fmla="val 107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14"/>
          <p:cNvSpPr>
            <a:spLocks noChangeAspect="1"/>
          </p:cNvSpPr>
          <p:nvPr/>
        </p:nvSpPr>
        <p:spPr>
          <a:xfrm>
            <a:off x="1529619" y="5080615"/>
            <a:ext cx="420624" cy="420624"/>
          </a:xfrm>
          <a:prstGeom prst="mathMultiply">
            <a:avLst>
              <a:gd name="adj1" fmla="val 107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5400000">
            <a:off x="9837499" y="5493810"/>
            <a:ext cx="632298" cy="3696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980" y="1721593"/>
            <a:ext cx="3554385" cy="3554384"/>
          </a:xfrm>
          <a:prstGeom prst="rect">
            <a:avLst/>
          </a:prstGeom>
          <a:solidFill>
            <a:srgbClr val="FFFFFF">
              <a:shade val="85000"/>
            </a:srgbClr>
          </a:solidFill>
          <a:ln w="317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rotWithShape="1">
          <a:blip r:embed="rId4"/>
          <a:srcRect t="1" r="9341" b="3297"/>
          <a:stretch/>
        </p:blipFill>
        <p:spPr>
          <a:xfrm>
            <a:off x="5679095" y="4985826"/>
            <a:ext cx="1912330" cy="2148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7" name="Group 26"/>
          <p:cNvGrpSpPr>
            <a:grpSpLocks noChangeAspect="1"/>
          </p:cNvGrpSpPr>
          <p:nvPr/>
        </p:nvGrpSpPr>
        <p:grpSpPr>
          <a:xfrm>
            <a:off x="8381999" y="1712068"/>
            <a:ext cx="3543301" cy="3543301"/>
            <a:chOff x="8265031" y="1712068"/>
            <a:chExt cx="3657600" cy="365760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5031" y="1712068"/>
              <a:ext cx="3657600" cy="3657600"/>
            </a:xfrm>
            <a:prstGeom prst="rect">
              <a:avLst/>
            </a:prstGeom>
            <a:solidFill>
              <a:srgbClr val="FFFFFF">
                <a:shade val="85000"/>
              </a:srgbClr>
            </a:solidFill>
            <a:ln w="317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rotWithShape="1">
            <a:blip r:embed="rId6"/>
            <a:srcRect r="4904" b="929"/>
            <a:stretch/>
          </p:blipFill>
          <p:spPr>
            <a:xfrm>
              <a:off x="9775889" y="5047378"/>
              <a:ext cx="1714123" cy="226477"/>
            </a:xfrm>
            <a:prstGeom prst="rect">
              <a:avLst/>
            </a:prstGeom>
            <a:solidFill>
              <a:srgbClr val="FFFFFF">
                <a:shade val="85000"/>
              </a:srgbClr>
            </a:solidFill>
            <a:ln w="317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0" name="TextBox 19"/>
          <p:cNvSpPr txBox="1"/>
          <p:nvPr/>
        </p:nvSpPr>
        <p:spPr>
          <a:xfrm>
            <a:off x="2544695" y="3305558"/>
            <a:ext cx="1104900" cy="307777"/>
          </a:xfrm>
          <a:prstGeom prst="rect">
            <a:avLst/>
          </a:prstGeom>
          <a:noFill/>
        </p:spPr>
        <p:txBody>
          <a:bodyPr wrap="square" rtlCol="0">
            <a:spAutoFit/>
          </a:bodyPr>
          <a:lstStyle/>
          <a:p>
            <a:r>
              <a:rPr lang="en-US" sz="1400" dirty="0"/>
              <a:t>[0.3 – 1]</a:t>
            </a:r>
          </a:p>
        </p:txBody>
      </p:sp>
      <p:sp>
        <p:nvSpPr>
          <p:cNvPr id="21" name="TextBox 20"/>
          <p:cNvSpPr txBox="1"/>
          <p:nvPr/>
        </p:nvSpPr>
        <p:spPr>
          <a:xfrm>
            <a:off x="2602959" y="1114848"/>
            <a:ext cx="1104900" cy="307777"/>
          </a:xfrm>
          <a:prstGeom prst="rect">
            <a:avLst/>
          </a:prstGeom>
          <a:noFill/>
        </p:spPr>
        <p:txBody>
          <a:bodyPr wrap="square" rtlCol="0">
            <a:spAutoFit/>
          </a:bodyPr>
          <a:lstStyle/>
          <a:p>
            <a:r>
              <a:rPr lang="en-US" sz="1400" dirty="0"/>
              <a:t>[0 – 100]</a:t>
            </a:r>
          </a:p>
        </p:txBody>
      </p:sp>
      <p:sp>
        <p:nvSpPr>
          <p:cNvPr id="22" name="TextBox 21"/>
          <p:cNvSpPr txBox="1"/>
          <p:nvPr/>
        </p:nvSpPr>
        <p:spPr>
          <a:xfrm>
            <a:off x="2593704" y="2229138"/>
            <a:ext cx="1104900" cy="307777"/>
          </a:xfrm>
          <a:prstGeom prst="rect">
            <a:avLst/>
          </a:prstGeom>
          <a:noFill/>
        </p:spPr>
        <p:txBody>
          <a:bodyPr wrap="square" rtlCol="0">
            <a:spAutoFit/>
          </a:bodyPr>
          <a:lstStyle/>
          <a:p>
            <a:r>
              <a:rPr lang="en-US" sz="1400" dirty="0"/>
              <a:t>[0.5 – 1]</a:t>
            </a:r>
          </a:p>
        </p:txBody>
      </p:sp>
      <p:sp>
        <p:nvSpPr>
          <p:cNvPr id="25" name="TextBox 24"/>
          <p:cNvSpPr txBox="1"/>
          <p:nvPr/>
        </p:nvSpPr>
        <p:spPr>
          <a:xfrm>
            <a:off x="2552091" y="4520967"/>
            <a:ext cx="1104900" cy="307777"/>
          </a:xfrm>
          <a:prstGeom prst="rect">
            <a:avLst/>
          </a:prstGeom>
          <a:noFill/>
        </p:spPr>
        <p:txBody>
          <a:bodyPr wrap="square" rtlCol="0">
            <a:spAutoFit/>
          </a:bodyPr>
          <a:lstStyle/>
          <a:p>
            <a:r>
              <a:rPr lang="en-US" sz="1400" dirty="0"/>
              <a:t>[0.3 – 1]</a:t>
            </a:r>
          </a:p>
        </p:txBody>
      </p:sp>
      <p:sp>
        <p:nvSpPr>
          <p:cNvPr id="26" name="TextBox 25"/>
          <p:cNvSpPr txBox="1"/>
          <p:nvPr/>
        </p:nvSpPr>
        <p:spPr>
          <a:xfrm>
            <a:off x="2544695" y="5647872"/>
            <a:ext cx="1104900" cy="307777"/>
          </a:xfrm>
          <a:prstGeom prst="rect">
            <a:avLst/>
          </a:prstGeom>
          <a:noFill/>
        </p:spPr>
        <p:txBody>
          <a:bodyPr wrap="square" rtlCol="0">
            <a:spAutoFit/>
          </a:bodyPr>
          <a:lstStyle/>
          <a:p>
            <a:r>
              <a:rPr lang="en-US" sz="1400" dirty="0"/>
              <a:t>[0 | 1]</a:t>
            </a:r>
          </a:p>
        </p:txBody>
      </p:sp>
      <p:sp>
        <p:nvSpPr>
          <p:cNvPr id="16" name="Right Brace 15"/>
          <p:cNvSpPr/>
          <p:nvPr/>
        </p:nvSpPr>
        <p:spPr>
          <a:xfrm>
            <a:off x="3371850" y="962551"/>
            <a:ext cx="495300" cy="5133449"/>
          </a:xfrm>
          <a:prstGeom prst="rightBrace">
            <a:avLst/>
          </a:prstGeom>
          <a:noFill/>
          <a:ln w="254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5042780" y="2745266"/>
            <a:ext cx="715224" cy="7765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4003743" y="3344449"/>
            <a:ext cx="632298" cy="3696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220200" y="6096000"/>
            <a:ext cx="1895475" cy="400110"/>
          </a:xfrm>
          <a:prstGeom prst="rect">
            <a:avLst/>
          </a:prstGeom>
          <a:noFill/>
        </p:spPr>
        <p:txBody>
          <a:bodyPr wrap="square" rtlCol="0">
            <a:spAutoFit/>
          </a:bodyPr>
          <a:lstStyle/>
          <a:p>
            <a:pPr algn="ctr"/>
            <a:r>
              <a:rPr lang="en-US" sz="2000" b="1" dirty="0"/>
              <a:t>Input to CA</a:t>
            </a:r>
          </a:p>
        </p:txBody>
      </p:sp>
      <p:pic>
        <p:nvPicPr>
          <p:cNvPr id="30" name="Picture 29"/>
          <p:cNvPicPr>
            <a:picLocks noChangeAspect="1"/>
          </p:cNvPicPr>
          <p:nvPr/>
        </p:nvPicPr>
        <p:blipFill rotWithShape="1">
          <a:blip r:embed="rId7"/>
          <a:srcRect b="17866"/>
          <a:stretch/>
        </p:blipFill>
        <p:spPr>
          <a:xfrm>
            <a:off x="5146287" y="5407552"/>
            <a:ext cx="2703769" cy="688448"/>
          </a:xfrm>
          <a:prstGeom prst="rect">
            <a:avLst/>
          </a:prstGeom>
        </p:spPr>
      </p:pic>
    </p:spTree>
    <p:extLst>
      <p:ext uri="{BB962C8B-B14F-4D97-AF65-F5344CB8AC3E}">
        <p14:creationId xmlns:p14="http://schemas.microsoft.com/office/powerpoint/2010/main" val="245915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075.jpg"/>
          <p:cNvPicPr>
            <a:picLocks noChangeAspect="1"/>
          </p:cNvPicPr>
          <p:nvPr/>
        </p:nvPicPr>
        <p:blipFill rotWithShape="1">
          <a:blip r:embed="rId3" cstate="print">
            <a:extLst>
              <a:ext uri="{28A0092B-C50C-407E-A947-70E740481C1C}">
                <a14:useLocalDpi xmlns:a14="http://schemas.microsoft.com/office/drawing/2010/main" val="0"/>
              </a:ext>
            </a:extLst>
          </a:blip>
          <a:srcRect t="28147" b="29816"/>
          <a:stretch/>
        </p:blipFill>
        <p:spPr>
          <a:xfrm>
            <a:off x="1524000" y="0"/>
            <a:ext cx="9144000" cy="2857982"/>
          </a:xfrm>
          <a:prstGeom prst="rect">
            <a:avLst/>
          </a:prstGeom>
        </p:spPr>
      </p:pic>
      <p:sp>
        <p:nvSpPr>
          <p:cNvPr id="5" name="Title 1"/>
          <p:cNvSpPr>
            <a:spLocks noGrp="1"/>
          </p:cNvSpPr>
          <p:nvPr>
            <p:ph type="title"/>
          </p:nvPr>
        </p:nvSpPr>
        <p:spPr>
          <a:xfrm>
            <a:off x="3957488" y="1264044"/>
            <a:ext cx="4277024" cy="739953"/>
          </a:xfrm>
        </p:spPr>
        <p:txBody>
          <a:bodyPr>
            <a:noAutofit/>
          </a:bodyPr>
          <a:lstStyle/>
          <a:p>
            <a:r>
              <a:rPr lang="en-US" sz="6000" cap="none">
                <a:latin typeface="+mn-lt"/>
              </a:rPr>
              <a:t>Thank you!</a:t>
            </a:r>
            <a:endParaRPr lang="en-US" sz="6000" cap="none" dirty="0">
              <a:latin typeface="+mn-lt"/>
            </a:endParaRPr>
          </a:p>
        </p:txBody>
      </p:sp>
      <p:sp>
        <p:nvSpPr>
          <p:cNvPr id="6" name="Rectangle 5"/>
          <p:cNvSpPr/>
          <p:nvPr/>
        </p:nvSpPr>
        <p:spPr>
          <a:xfrm>
            <a:off x="8506092" y="5830739"/>
            <a:ext cx="3264321" cy="492443"/>
          </a:xfrm>
          <a:prstGeom prst="rect">
            <a:avLst/>
          </a:prstGeom>
        </p:spPr>
        <p:txBody>
          <a:bodyPr wrap="square">
            <a:spAutoFit/>
          </a:bodyPr>
          <a:lstStyle/>
          <a:p>
            <a:pPr algn="ctr"/>
            <a:r>
              <a:rPr lang="en-US" sz="2600" b="1" dirty="0" err="1">
                <a:latin typeface="Candara"/>
                <a:cs typeface="Candara"/>
              </a:rPr>
              <a:t>www.drbproject.org</a:t>
            </a:r>
            <a:endParaRPr lang="en-US" sz="2600" b="1" dirty="0">
              <a:latin typeface="Candara"/>
              <a:cs typeface="Candara"/>
            </a:endParaRPr>
          </a:p>
        </p:txBody>
      </p:sp>
      <p:sp>
        <p:nvSpPr>
          <p:cNvPr id="7" name="Rectangle 6"/>
          <p:cNvSpPr/>
          <p:nvPr/>
        </p:nvSpPr>
        <p:spPr>
          <a:xfrm>
            <a:off x="8860505" y="6383395"/>
            <a:ext cx="3054830" cy="341632"/>
          </a:xfrm>
          <a:prstGeom prst="rect">
            <a:avLst/>
          </a:prstGeom>
          <a:noFill/>
        </p:spPr>
        <p:txBody>
          <a:bodyPr wrap="square">
            <a:spAutoFit/>
          </a:bodyPr>
          <a:lstStyle/>
          <a:p>
            <a:pPr>
              <a:lnSpc>
                <a:spcPct val="90000"/>
              </a:lnSpc>
            </a:pPr>
            <a:r>
              <a:rPr lang="en-US" b="1" dirty="0"/>
              <a:t>@</a:t>
            </a:r>
            <a:r>
              <a:rPr lang="en-US" b="1" dirty="0" err="1"/>
              <a:t>ShipCLUS</a:t>
            </a:r>
            <a:r>
              <a:rPr lang="en-US" b="1" dirty="0"/>
              <a:t>         /</a:t>
            </a:r>
            <a:r>
              <a:rPr lang="en-US" b="1" dirty="0" err="1"/>
              <a:t>ShipCLUS</a:t>
            </a:r>
            <a:endParaRPr lang="en-US" b="1" dirty="0"/>
          </a:p>
        </p:txBody>
      </p:sp>
      <p:pic>
        <p:nvPicPr>
          <p:cNvPr id="8" name="Picture 7" descr="imgr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4466" y="6399078"/>
            <a:ext cx="310266" cy="310266"/>
          </a:xfrm>
          <a:prstGeom prst="rect">
            <a:avLst/>
          </a:prstGeom>
        </p:spPr>
      </p:pic>
      <p:pic>
        <p:nvPicPr>
          <p:cNvPr id="9" name="Picture 8" descr="imgre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8914" y="6375777"/>
            <a:ext cx="356869" cy="356869"/>
          </a:xfrm>
          <a:prstGeom prst="rect">
            <a:avLst/>
          </a:prstGeom>
        </p:spPr>
      </p:pic>
      <p:sp>
        <p:nvSpPr>
          <p:cNvPr id="10" name="TextBox 9"/>
          <p:cNvSpPr txBox="1"/>
          <p:nvPr/>
        </p:nvSpPr>
        <p:spPr>
          <a:xfrm>
            <a:off x="4556988" y="2944273"/>
            <a:ext cx="3078024" cy="307777"/>
          </a:xfrm>
          <a:prstGeom prst="rect">
            <a:avLst/>
          </a:prstGeom>
          <a:noFill/>
        </p:spPr>
        <p:txBody>
          <a:bodyPr wrap="none" rtlCol="0">
            <a:spAutoFit/>
          </a:bodyPr>
          <a:lstStyle/>
          <a:p>
            <a:pPr algn="ctr"/>
            <a:r>
              <a:rPr lang="en-US" sz="1400" dirty="0">
                <a:latin typeface="Candara" panose="020E0502030303020204" pitchFamily="34" charset="0"/>
              </a:rPr>
              <a:t>April 12, 2017 | US-IALE | Baltimore, MD</a:t>
            </a:r>
          </a:p>
        </p:txBody>
      </p:sp>
      <p:sp>
        <p:nvSpPr>
          <p:cNvPr id="11" name="Rectangle 10"/>
          <p:cNvSpPr/>
          <p:nvPr/>
        </p:nvSpPr>
        <p:spPr>
          <a:xfrm>
            <a:off x="906546" y="3269587"/>
            <a:ext cx="10573273" cy="2646878"/>
          </a:xfrm>
          <a:prstGeom prst="rect">
            <a:avLst/>
          </a:prstGeom>
        </p:spPr>
        <p:txBody>
          <a:bodyPr wrap="square">
            <a:spAutoFit/>
          </a:bodyPr>
          <a:lstStyle/>
          <a:p>
            <a:pPr>
              <a:spcBef>
                <a:spcPts val="1200"/>
              </a:spcBef>
            </a:pPr>
            <a:r>
              <a:rPr lang="en-US" dirty="0">
                <a:solidFill>
                  <a:srgbClr val="FFC000"/>
                </a:solidFill>
              </a:rPr>
              <a:t>Presentations:</a:t>
            </a:r>
          </a:p>
          <a:p>
            <a:pPr marL="285750" indent="-285750">
              <a:spcBef>
                <a:spcPts val="1200"/>
              </a:spcBef>
              <a:buFont typeface="Arial" panose="020B0604020202020204" pitchFamily="34" charset="0"/>
              <a:buChar char="•"/>
            </a:pPr>
            <a:r>
              <a:rPr lang="en-US" dirty="0">
                <a:solidFill>
                  <a:srgbClr val="FFC000"/>
                </a:solidFill>
              </a:rPr>
              <a:t>A community-driven approach to developing future land use scenarios at the river basin scale: An example from the Delaware River Basin.  </a:t>
            </a:r>
            <a:r>
              <a:rPr lang="en-US" b="1" dirty="0">
                <a:solidFill>
                  <a:srgbClr val="FFC000"/>
                </a:solidFill>
              </a:rPr>
              <a:t>Antonia Price</a:t>
            </a:r>
          </a:p>
          <a:p>
            <a:pPr marL="285750" indent="-285750">
              <a:spcBef>
                <a:spcPts val="1200"/>
              </a:spcBef>
              <a:buFont typeface="Arial" panose="020B0604020202020204" pitchFamily="34" charset="0"/>
              <a:buChar char="•"/>
            </a:pPr>
            <a:r>
              <a:rPr lang="en-US" dirty="0">
                <a:solidFill>
                  <a:srgbClr val="FFC000"/>
                </a:solidFill>
              </a:rPr>
              <a:t>DRB 2070: Lessons learned from basin-wide land use change forecasting. </a:t>
            </a:r>
            <a:r>
              <a:rPr lang="en-US" b="1" dirty="0">
                <a:solidFill>
                  <a:srgbClr val="FFC000"/>
                </a:solidFill>
              </a:rPr>
              <a:t>Claire </a:t>
            </a:r>
            <a:r>
              <a:rPr lang="en-US" b="1" dirty="0" err="1">
                <a:solidFill>
                  <a:srgbClr val="FFC000"/>
                </a:solidFill>
              </a:rPr>
              <a:t>Jantz</a:t>
            </a:r>
            <a:endParaRPr lang="en-US" b="1" dirty="0">
              <a:solidFill>
                <a:srgbClr val="FFC000"/>
              </a:solidFill>
            </a:endParaRPr>
          </a:p>
          <a:p>
            <a:pPr>
              <a:spcBef>
                <a:spcPts val="1200"/>
              </a:spcBef>
            </a:pPr>
            <a:r>
              <a:rPr lang="en-US" dirty="0">
                <a:solidFill>
                  <a:srgbClr val="FFC000"/>
                </a:solidFill>
              </a:rPr>
              <a:t>Poster:</a:t>
            </a:r>
          </a:p>
          <a:p>
            <a:pPr marL="285750" indent="-285750">
              <a:spcBef>
                <a:spcPts val="1200"/>
              </a:spcBef>
              <a:buFont typeface="Arial" panose="020B0604020202020204" pitchFamily="34" charset="0"/>
              <a:buChar char="•"/>
            </a:pPr>
            <a:r>
              <a:rPr lang="en-US" dirty="0">
                <a:solidFill>
                  <a:srgbClr val="FFC000"/>
                </a:solidFill>
              </a:rPr>
              <a:t>Modeling the extent of future storm surge inundation under two sea level rise scenarios. </a:t>
            </a:r>
            <a:r>
              <a:rPr lang="en-US" b="1" dirty="0">
                <a:solidFill>
                  <a:srgbClr val="FFC000"/>
                </a:solidFill>
              </a:rPr>
              <a:t>Joshua Barth</a:t>
            </a:r>
          </a:p>
        </p:txBody>
      </p:sp>
      <p:pic>
        <p:nvPicPr>
          <p:cNvPr id="12" name="Picture 11"/>
          <p:cNvPicPr>
            <a:picLocks noChangeAspect="1"/>
          </p:cNvPicPr>
          <p:nvPr/>
        </p:nvPicPr>
        <p:blipFill>
          <a:blip r:embed="rId6"/>
          <a:stretch>
            <a:fillRect/>
          </a:stretch>
        </p:blipFill>
        <p:spPr>
          <a:xfrm>
            <a:off x="487871" y="5924682"/>
            <a:ext cx="2526281" cy="874072"/>
          </a:xfrm>
          <a:prstGeom prst="rect">
            <a:avLst/>
          </a:prstGeom>
        </p:spPr>
      </p:pic>
      <p:pic>
        <p:nvPicPr>
          <p:cNvPr id="13" name="Picture 12"/>
          <p:cNvPicPr>
            <a:picLocks noChangeAspect="1"/>
          </p:cNvPicPr>
          <p:nvPr/>
        </p:nvPicPr>
        <p:blipFill>
          <a:blip r:embed="rId7"/>
          <a:stretch>
            <a:fillRect/>
          </a:stretch>
        </p:blipFill>
        <p:spPr>
          <a:xfrm>
            <a:off x="4751354" y="5969057"/>
            <a:ext cx="2883658" cy="75597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436" y="5959421"/>
            <a:ext cx="2886036" cy="761217"/>
          </a:xfrm>
          <a:prstGeom prst="rect">
            <a:avLst/>
          </a:prstGeom>
        </p:spPr>
      </p:pic>
    </p:spTree>
    <p:extLst>
      <p:ext uri="{BB962C8B-B14F-4D97-AF65-F5344CB8AC3E}">
        <p14:creationId xmlns:p14="http://schemas.microsoft.com/office/powerpoint/2010/main" val="284392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08" y="228600"/>
            <a:ext cx="9902952" cy="548640"/>
          </a:xfrm>
        </p:spPr>
        <p:txBody>
          <a:bodyPr>
            <a:normAutofit/>
          </a:bodyPr>
          <a:lstStyle/>
          <a:p>
            <a:pPr algn="r"/>
            <a:r>
              <a:rPr lang="en-US" sz="2900" dirty="0">
                <a:solidFill>
                  <a:schemeClr val="accent3">
                    <a:lumMod val="60000"/>
                    <a:lumOff val="40000"/>
                  </a:schemeClr>
                </a:solidFill>
              </a:rPr>
              <a:t>Factors</a:t>
            </a:r>
          </a:p>
        </p:txBody>
      </p:sp>
      <p:sp>
        <p:nvSpPr>
          <p:cNvPr id="3" name="Content Placeholder 2"/>
          <p:cNvSpPr>
            <a:spLocks noGrp="1"/>
          </p:cNvSpPr>
          <p:nvPr>
            <p:ph idx="1"/>
          </p:nvPr>
        </p:nvSpPr>
        <p:spPr>
          <a:xfrm>
            <a:off x="838200" y="1138687"/>
            <a:ext cx="10515600" cy="5038276"/>
          </a:xfrm>
          <a:ln>
            <a:noFill/>
          </a:ln>
          <a:effectLst>
            <a:glow rad="101600">
              <a:schemeClr val="accent2">
                <a:satMod val="175000"/>
                <a:alpha val="40000"/>
              </a:schemeClr>
            </a:glow>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txBody>
          <a:bodyPr anchor="t"/>
          <a:lstStyle/>
          <a:p>
            <a:pPr marL="0" indent="0">
              <a:buNone/>
            </a:pPr>
            <a:r>
              <a:rPr lang="en-US" b="1" dirty="0"/>
              <a:t>What can cause a terrain to be developed in the future?</a:t>
            </a:r>
          </a:p>
          <a:p>
            <a:pPr lvl="1"/>
            <a:r>
              <a:rPr lang="en-US" b="1" dirty="0"/>
              <a:t>Physical factors</a:t>
            </a:r>
          </a:p>
          <a:p>
            <a:pPr lvl="1"/>
            <a:r>
              <a:rPr lang="en-US" b="1" dirty="0"/>
              <a:t>Accessibility</a:t>
            </a:r>
          </a:p>
          <a:p>
            <a:pPr lvl="1"/>
            <a:r>
              <a:rPr lang="en-US" b="1" dirty="0"/>
              <a:t>Demographics &amp; Economy</a:t>
            </a:r>
          </a:p>
          <a:p>
            <a:pPr lvl="1"/>
            <a:r>
              <a:rPr lang="en-US" b="1" dirty="0"/>
              <a:t>Limitations</a:t>
            </a:r>
          </a:p>
        </p:txBody>
      </p:sp>
      <p:sp>
        <p:nvSpPr>
          <p:cNvPr id="7" name="Content Placeholder 2"/>
          <p:cNvSpPr txBox="1">
            <a:spLocks/>
          </p:cNvSpPr>
          <p:nvPr/>
        </p:nvSpPr>
        <p:spPr>
          <a:xfrm>
            <a:off x="6231887" y="3935825"/>
            <a:ext cx="5372509" cy="260258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Font typeface="Wingdings" panose="05000000000000000000" pitchFamily="2" charset="2"/>
              <a:buChar char="ü"/>
            </a:pPr>
            <a:r>
              <a:rPr lang="en-US" cap="none" dirty="0"/>
              <a:t>Factors operate at different scales</a:t>
            </a:r>
          </a:p>
          <a:p>
            <a:pPr>
              <a:buFont typeface="Wingdings" panose="05000000000000000000" pitchFamily="2" charset="2"/>
              <a:buChar char="ü"/>
            </a:pPr>
            <a:r>
              <a:rPr lang="en-US" cap="none" dirty="0"/>
              <a:t>Different importance</a:t>
            </a:r>
          </a:p>
          <a:p>
            <a:pPr>
              <a:buFont typeface="Wingdings" panose="05000000000000000000" pitchFamily="2" charset="2"/>
              <a:buChar char="ü"/>
            </a:pPr>
            <a:r>
              <a:rPr lang="en-US" cap="none" dirty="0"/>
              <a:t>Non-stationary</a:t>
            </a:r>
          </a:p>
          <a:p>
            <a:pPr>
              <a:buFont typeface="Wingdings" panose="05000000000000000000" pitchFamily="2" charset="2"/>
              <a:buChar char="ü"/>
            </a:pPr>
            <a:r>
              <a:rPr lang="en-US" cap="none" dirty="0"/>
              <a:t>Hierarchical approach</a:t>
            </a:r>
          </a:p>
          <a:p>
            <a:pPr marL="0" indent="0">
              <a:buFont typeface="Arial"/>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998" y="1031964"/>
            <a:ext cx="2438400" cy="2438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3050862"/>
            <a:ext cx="2620652" cy="3430787"/>
          </a:xfrm>
          <a:prstGeom prst="rect">
            <a:avLst/>
          </a:prstGeom>
        </p:spPr>
      </p:pic>
    </p:spTree>
    <p:extLst>
      <p:ext uri="{BB962C8B-B14F-4D97-AF65-F5344CB8AC3E}">
        <p14:creationId xmlns:p14="http://schemas.microsoft.com/office/powerpoint/2010/main" val="354606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92808" y="228600"/>
            <a:ext cx="9902952" cy="548640"/>
          </a:xfrm>
        </p:spPr>
        <p:txBody>
          <a:bodyPr>
            <a:normAutofit/>
          </a:bodyPr>
          <a:lstStyle/>
          <a:p>
            <a:pPr algn="r"/>
            <a:r>
              <a:rPr lang="en-US" sz="2900" dirty="0">
                <a:solidFill>
                  <a:schemeClr val="accent3">
                    <a:lumMod val="60000"/>
                    <a:lumOff val="40000"/>
                  </a:schemeClr>
                </a:solidFill>
              </a:rPr>
              <a:t>Factors</a:t>
            </a:r>
          </a:p>
        </p:txBody>
      </p:sp>
      <p:grpSp>
        <p:nvGrpSpPr>
          <p:cNvPr id="21" name="Group 20"/>
          <p:cNvGrpSpPr/>
          <p:nvPr/>
        </p:nvGrpSpPr>
        <p:grpSpPr>
          <a:xfrm>
            <a:off x="1572798" y="2934385"/>
            <a:ext cx="9291970" cy="2190747"/>
            <a:chOff x="1572797" y="1121050"/>
            <a:chExt cx="9291970" cy="2190747"/>
          </a:xfrm>
        </p:grpSpPr>
        <p:sp>
          <p:nvSpPr>
            <p:cNvPr id="7" name="Oval 6"/>
            <p:cNvSpPr/>
            <p:nvPr/>
          </p:nvSpPr>
          <p:spPr>
            <a:xfrm>
              <a:off x="8493613" y="1569330"/>
              <a:ext cx="2371154" cy="1257301"/>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City</a:t>
              </a:r>
            </a:p>
          </p:txBody>
        </p:sp>
        <p:sp>
          <p:nvSpPr>
            <p:cNvPr id="8" name="Oval 7"/>
            <p:cNvSpPr/>
            <p:nvPr/>
          </p:nvSpPr>
          <p:spPr>
            <a:xfrm>
              <a:off x="1572797" y="1569331"/>
              <a:ext cx="2371154" cy="125730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Human Capital</a:t>
              </a:r>
            </a:p>
          </p:txBody>
        </p:sp>
        <p:sp>
          <p:nvSpPr>
            <p:cNvPr id="9" name="Curved Down Arrow 8"/>
            <p:cNvSpPr/>
            <p:nvPr/>
          </p:nvSpPr>
          <p:spPr>
            <a:xfrm flipH="1">
              <a:off x="3724275" y="1121050"/>
              <a:ext cx="4991462"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Amenities</a:t>
              </a:r>
            </a:p>
          </p:txBody>
        </p:sp>
        <p:sp>
          <p:nvSpPr>
            <p:cNvPr id="11" name="Curved Up Arrow 10"/>
            <p:cNvSpPr/>
            <p:nvPr/>
          </p:nvSpPr>
          <p:spPr>
            <a:xfrm flipH="1">
              <a:off x="3725037" y="2735725"/>
              <a:ext cx="4988252" cy="5760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Economy</a:t>
              </a:r>
            </a:p>
            <a:p>
              <a:pPr algn="ctr"/>
              <a:endParaRPr lang="en-US" dirty="0">
                <a:solidFill>
                  <a:schemeClr val="tx1"/>
                </a:solidFill>
              </a:endParaRPr>
            </a:p>
          </p:txBody>
        </p:sp>
      </p:grpSp>
      <p:sp>
        <p:nvSpPr>
          <p:cNvPr id="2" name="TextBox 1"/>
          <p:cNvSpPr txBox="1"/>
          <p:nvPr/>
        </p:nvSpPr>
        <p:spPr>
          <a:xfrm>
            <a:off x="925731" y="1225521"/>
            <a:ext cx="9827149" cy="1200329"/>
          </a:xfrm>
          <a:prstGeom prst="rect">
            <a:avLst/>
          </a:prstGeom>
          <a:noFill/>
        </p:spPr>
        <p:txBody>
          <a:bodyPr wrap="square" rtlCol="0">
            <a:spAutoFit/>
          </a:bodyPr>
          <a:lstStyle/>
          <a:p>
            <a:r>
              <a:rPr lang="en-US" sz="2400" dirty="0"/>
              <a:t>City Growth Theory (</a:t>
            </a:r>
            <a:r>
              <a:rPr lang="en-US" sz="2400" dirty="0" err="1"/>
              <a:t>Storper</a:t>
            </a:r>
            <a:r>
              <a:rPr lang="en-US" sz="2400" dirty="0"/>
              <a:t> &amp; Scott, 2009): </a:t>
            </a:r>
          </a:p>
          <a:p>
            <a:pPr marL="800100" lvl="1" indent="-342900">
              <a:buFont typeface="Arial" panose="020B0604020202020204" pitchFamily="34" charset="0"/>
              <a:buChar char="•"/>
            </a:pPr>
            <a:r>
              <a:rPr lang="en-US" sz="2400" dirty="0"/>
              <a:t>Human Capital drives city growth</a:t>
            </a:r>
          </a:p>
          <a:p>
            <a:pPr marL="800100" lvl="1" indent="-342900">
              <a:buFont typeface="Arial" panose="020B0604020202020204" pitchFamily="34" charset="0"/>
              <a:buChar char="•"/>
            </a:pPr>
            <a:r>
              <a:rPr lang="en-US" sz="2400" dirty="0"/>
              <a:t>The cities offer the conditions to attract Human Capital</a:t>
            </a:r>
          </a:p>
        </p:txBody>
      </p:sp>
    </p:spTree>
    <p:extLst>
      <p:ext uri="{BB962C8B-B14F-4D97-AF65-F5344CB8AC3E}">
        <p14:creationId xmlns:p14="http://schemas.microsoft.com/office/powerpoint/2010/main" val="1236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92808" y="228600"/>
            <a:ext cx="9902952" cy="548640"/>
          </a:xfrm>
        </p:spPr>
        <p:txBody>
          <a:bodyPr>
            <a:normAutofit/>
          </a:bodyPr>
          <a:lstStyle/>
          <a:p>
            <a:pPr algn="r"/>
            <a:r>
              <a:rPr lang="en-US" sz="2900" dirty="0">
                <a:solidFill>
                  <a:schemeClr val="accent3">
                    <a:lumMod val="60000"/>
                    <a:lumOff val="40000"/>
                  </a:schemeClr>
                </a:solidFill>
              </a:rPr>
              <a:t>Factors</a:t>
            </a:r>
          </a:p>
        </p:txBody>
      </p:sp>
      <p:grpSp>
        <p:nvGrpSpPr>
          <p:cNvPr id="22" name="Group 21"/>
          <p:cNvGrpSpPr/>
          <p:nvPr/>
        </p:nvGrpSpPr>
        <p:grpSpPr>
          <a:xfrm>
            <a:off x="1572797" y="3938625"/>
            <a:ext cx="9291970" cy="1257301"/>
            <a:chOff x="1572797" y="4121383"/>
            <a:chExt cx="9291970" cy="1257301"/>
          </a:xfrm>
        </p:grpSpPr>
        <p:sp>
          <p:nvSpPr>
            <p:cNvPr id="12" name="Oval 11"/>
            <p:cNvSpPr/>
            <p:nvPr/>
          </p:nvSpPr>
          <p:spPr>
            <a:xfrm>
              <a:off x="8493613" y="4121383"/>
              <a:ext cx="2371154" cy="1257301"/>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City</a:t>
              </a:r>
            </a:p>
          </p:txBody>
        </p:sp>
        <p:sp>
          <p:nvSpPr>
            <p:cNvPr id="13" name="Oval 12"/>
            <p:cNvSpPr/>
            <p:nvPr/>
          </p:nvSpPr>
          <p:spPr>
            <a:xfrm>
              <a:off x="1572797" y="4121383"/>
              <a:ext cx="2371154" cy="125730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Human Capital</a:t>
              </a:r>
            </a:p>
          </p:txBody>
        </p:sp>
        <p:sp>
          <p:nvSpPr>
            <p:cNvPr id="14" name="Rounded Rectangle 13"/>
            <p:cNvSpPr/>
            <p:nvPr/>
          </p:nvSpPr>
          <p:spPr>
            <a:xfrm>
              <a:off x="4534531" y="4246534"/>
              <a:ext cx="1388962" cy="1006998"/>
            </a:xfrm>
            <a:prstGeom prst="roundRect">
              <a:avLst/>
            </a:prstGeom>
            <a:solidFill>
              <a:srgbClr val="F6EB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Economy</a:t>
              </a:r>
            </a:p>
          </p:txBody>
        </p:sp>
        <p:sp>
          <p:nvSpPr>
            <p:cNvPr id="15" name="Rounded Rectangle 14"/>
            <p:cNvSpPr/>
            <p:nvPr/>
          </p:nvSpPr>
          <p:spPr>
            <a:xfrm>
              <a:off x="6514073" y="4246534"/>
              <a:ext cx="1388962" cy="1006998"/>
            </a:xfrm>
            <a:prstGeom prst="roundRect">
              <a:avLst/>
            </a:prstGeom>
            <a:solidFill>
              <a:srgbClr val="F6EB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Amenities</a:t>
              </a:r>
            </a:p>
          </p:txBody>
        </p:sp>
        <p:sp>
          <p:nvSpPr>
            <p:cNvPr id="16" name="Right Arrow 15"/>
            <p:cNvSpPr/>
            <p:nvPr/>
          </p:nvSpPr>
          <p:spPr>
            <a:xfrm>
              <a:off x="4023602" y="4572831"/>
              <a:ext cx="431278" cy="354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6003144" y="4572831"/>
              <a:ext cx="431278" cy="354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7982686" y="4572831"/>
              <a:ext cx="431278" cy="354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4534176" y="4069033"/>
            <a:ext cx="1388962" cy="1006998"/>
          </a:xfrm>
          <a:prstGeom prst="roundRect">
            <a:avLst/>
          </a:prstGeom>
          <a:solidFill>
            <a:srgbClr val="F6EB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Population &amp; Employment</a:t>
            </a:r>
          </a:p>
        </p:txBody>
      </p:sp>
      <p:sp>
        <p:nvSpPr>
          <p:cNvPr id="20" name="Rounded Rectangle 19"/>
          <p:cNvSpPr/>
          <p:nvPr/>
        </p:nvSpPr>
        <p:spPr>
          <a:xfrm>
            <a:off x="6513718" y="4069033"/>
            <a:ext cx="1388962" cy="1006998"/>
          </a:xfrm>
          <a:prstGeom prst="roundRect">
            <a:avLst/>
          </a:prstGeom>
          <a:solidFill>
            <a:srgbClr val="F6EB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Accessibility</a:t>
            </a:r>
          </a:p>
        </p:txBody>
      </p:sp>
      <p:grpSp>
        <p:nvGrpSpPr>
          <p:cNvPr id="23" name="Group 22"/>
          <p:cNvGrpSpPr>
            <a:grpSpLocks noChangeAspect="1"/>
          </p:cNvGrpSpPr>
          <p:nvPr/>
        </p:nvGrpSpPr>
        <p:grpSpPr>
          <a:xfrm>
            <a:off x="315015" y="502920"/>
            <a:ext cx="4516715" cy="1064896"/>
            <a:chOff x="1572797" y="1121050"/>
            <a:chExt cx="9291970" cy="2190747"/>
          </a:xfrm>
        </p:grpSpPr>
        <p:sp>
          <p:nvSpPr>
            <p:cNvPr id="24" name="Oval 23"/>
            <p:cNvSpPr/>
            <p:nvPr/>
          </p:nvSpPr>
          <p:spPr>
            <a:xfrm>
              <a:off x="8493613" y="1569330"/>
              <a:ext cx="2371154" cy="1257301"/>
            </a:xfrm>
            <a:prstGeom prst="ellipse">
              <a:avLst/>
            </a:prstGeom>
            <a:solidFill>
              <a:schemeClr val="tx1">
                <a:lumMod val="85000"/>
              </a:schemeClr>
            </a:solidFill>
            <a:ln>
              <a:solidFill>
                <a:schemeClr val="tx1">
                  <a:lumMod val="75000"/>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lumOff val="50000"/>
                    </a:schemeClr>
                  </a:solidFill>
                </a:rPr>
                <a:t>City</a:t>
              </a:r>
            </a:p>
          </p:txBody>
        </p:sp>
        <p:sp>
          <p:nvSpPr>
            <p:cNvPr id="25" name="Oval 24"/>
            <p:cNvSpPr/>
            <p:nvPr/>
          </p:nvSpPr>
          <p:spPr>
            <a:xfrm>
              <a:off x="1572797" y="1569331"/>
              <a:ext cx="2371154" cy="1257301"/>
            </a:xfrm>
            <a:prstGeom prst="ellipse">
              <a:avLst/>
            </a:prstGeom>
            <a:solidFill>
              <a:schemeClr val="tx1">
                <a:lumMod val="85000"/>
              </a:schemeClr>
            </a:solidFill>
            <a:ln>
              <a:solidFill>
                <a:schemeClr val="tx1">
                  <a:lumMod val="75000"/>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lumOff val="50000"/>
                    </a:schemeClr>
                  </a:solidFill>
                </a:rPr>
                <a:t>Human Capital</a:t>
              </a:r>
            </a:p>
          </p:txBody>
        </p:sp>
        <p:sp>
          <p:nvSpPr>
            <p:cNvPr id="26" name="Curved Down Arrow 25"/>
            <p:cNvSpPr/>
            <p:nvPr/>
          </p:nvSpPr>
          <p:spPr>
            <a:xfrm flipH="1">
              <a:off x="3724276" y="1121050"/>
              <a:ext cx="4991463" cy="571499"/>
            </a:xfrm>
            <a:prstGeom prst="curvedDownArrow">
              <a:avLst/>
            </a:prstGeom>
            <a:solidFill>
              <a:schemeClr val="tx1">
                <a:lumMod val="85000"/>
              </a:schemeClr>
            </a:solidFill>
            <a:ln>
              <a:solidFill>
                <a:schemeClr val="tx1">
                  <a:lumMod val="75000"/>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lumOff val="50000"/>
                    </a:schemeClr>
                  </a:solidFill>
                </a:rPr>
                <a:t>Amenities</a:t>
              </a:r>
            </a:p>
          </p:txBody>
        </p:sp>
        <p:sp>
          <p:nvSpPr>
            <p:cNvPr id="27" name="Curved Up Arrow 26"/>
            <p:cNvSpPr/>
            <p:nvPr/>
          </p:nvSpPr>
          <p:spPr>
            <a:xfrm flipH="1">
              <a:off x="3725037" y="2735724"/>
              <a:ext cx="4988251" cy="576073"/>
            </a:xfrm>
            <a:prstGeom prst="curvedUpArrow">
              <a:avLst/>
            </a:prstGeom>
            <a:solidFill>
              <a:schemeClr val="tx1">
                <a:lumMod val="85000"/>
              </a:schemeClr>
            </a:solidFill>
            <a:ln>
              <a:solidFill>
                <a:schemeClr val="tx1">
                  <a:lumMod val="75000"/>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lumOff val="50000"/>
                    </a:schemeClr>
                  </a:solidFill>
                </a:rPr>
                <a:t>Economy</a:t>
              </a:r>
            </a:p>
            <a:p>
              <a:pPr algn="ctr"/>
              <a:endParaRPr lang="en-US" sz="1200" dirty="0">
                <a:solidFill>
                  <a:schemeClr val="bg1">
                    <a:lumMod val="50000"/>
                    <a:lumOff val="50000"/>
                  </a:schemeClr>
                </a:solidFill>
              </a:endParaRPr>
            </a:p>
          </p:txBody>
        </p:sp>
      </p:grpSp>
      <p:sp>
        <p:nvSpPr>
          <p:cNvPr id="28" name="TextBox 27"/>
          <p:cNvSpPr txBox="1"/>
          <p:nvPr/>
        </p:nvSpPr>
        <p:spPr>
          <a:xfrm>
            <a:off x="4328932" y="1967691"/>
            <a:ext cx="6759615" cy="1354217"/>
          </a:xfrm>
          <a:prstGeom prst="rect">
            <a:avLst/>
          </a:prstGeom>
          <a:noFill/>
        </p:spPr>
        <p:txBody>
          <a:bodyPr wrap="square" rtlCol="0">
            <a:spAutoFit/>
          </a:bodyPr>
          <a:lstStyle/>
          <a:p>
            <a:pPr marL="285750" indent="-285750" algn="just">
              <a:spcBef>
                <a:spcPts val="1200"/>
              </a:spcBef>
              <a:buFont typeface="Arial" panose="020B0604020202020204" pitchFamily="34" charset="0"/>
              <a:buChar char="•"/>
            </a:pPr>
            <a:r>
              <a:rPr lang="en-US" dirty="0"/>
              <a:t>From the people perspective, This is a decision-making process to choose a place to live.</a:t>
            </a:r>
          </a:p>
          <a:p>
            <a:pPr marL="285750" indent="-285750" algn="just">
              <a:spcBef>
                <a:spcPts val="1200"/>
              </a:spcBef>
              <a:buFont typeface="Arial" panose="020B0604020202020204" pitchFamily="34" charset="0"/>
              <a:buChar char="•"/>
            </a:pPr>
            <a:r>
              <a:rPr lang="en-US" dirty="0"/>
              <a:t>Sequential process: First opportunities and second place characteristics</a:t>
            </a:r>
          </a:p>
        </p:txBody>
      </p:sp>
    </p:spTree>
    <p:extLst>
      <p:ext uri="{BB962C8B-B14F-4D97-AF65-F5344CB8AC3E}">
        <p14:creationId xmlns:p14="http://schemas.microsoft.com/office/powerpoint/2010/main" val="27476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163" y="1724025"/>
            <a:ext cx="9905998" cy="1905000"/>
          </a:xfrm>
        </p:spPr>
        <p:txBody>
          <a:bodyPr>
            <a:normAutofit/>
          </a:bodyPr>
          <a:lstStyle/>
          <a:p>
            <a:pPr algn="ctr"/>
            <a:r>
              <a:rPr lang="en-US" b="1" dirty="0">
                <a:solidFill>
                  <a:srgbClr val="FFC000"/>
                </a:solidFill>
              </a:rPr>
              <a:t>Physical factors</a:t>
            </a:r>
          </a:p>
        </p:txBody>
      </p:sp>
    </p:spTree>
    <p:extLst>
      <p:ext uri="{BB962C8B-B14F-4D97-AF65-F5344CB8AC3E}">
        <p14:creationId xmlns:p14="http://schemas.microsoft.com/office/powerpoint/2010/main" val="2294819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312" y="656388"/>
            <a:ext cx="887493" cy="2006504"/>
          </a:xfrm>
          <a:prstGeom prst="rect">
            <a:avLst/>
          </a:prstGeom>
          <a:solidFill>
            <a:srgbClr val="FFFFFF">
              <a:shade val="85000"/>
            </a:srgbClr>
          </a:solidFill>
          <a:ln w="317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7768354" y="228600"/>
            <a:ext cx="4030452" cy="548640"/>
          </a:xfrm>
        </p:spPr>
        <p:txBody>
          <a:bodyPr vert="horz" lIns="91440" tIns="45720" rIns="91440" bIns="45720" rtlCol="0" anchor="ctr">
            <a:normAutofit fontScale="90000"/>
          </a:bodyPr>
          <a:lstStyle/>
          <a:p>
            <a:pPr algn="r"/>
            <a:r>
              <a:rPr lang="en-US" dirty="0">
                <a:solidFill>
                  <a:srgbClr val="FFC000"/>
                </a:solidFill>
              </a:rPr>
              <a:t>Physical Model</a:t>
            </a:r>
          </a:p>
        </p:txBody>
      </p:sp>
      <p:sp>
        <p:nvSpPr>
          <p:cNvPr id="4" name="Rectangle 3"/>
          <p:cNvSpPr/>
          <p:nvPr/>
        </p:nvSpPr>
        <p:spPr>
          <a:xfrm>
            <a:off x="1791323" y="6474184"/>
            <a:ext cx="5748960" cy="307486"/>
          </a:xfrm>
          <a:prstGeom prst="rect">
            <a:avLst/>
          </a:prstGeom>
        </p:spPr>
        <p:txBody>
          <a:bodyPr wrap="square">
            <a:spAutoFit/>
          </a:bodyPr>
          <a:lstStyle/>
          <a:p>
            <a:pPr algn="r"/>
            <a:r>
              <a:rPr lang="en-US" sz="1400" dirty="0"/>
              <a:t>Data source:  DEM USGS_NED (1 arc-second);   SSURGO-NRCS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197" y="1951122"/>
            <a:ext cx="889734" cy="2011574"/>
          </a:xfrm>
          <a:prstGeom prst="rect">
            <a:avLst/>
          </a:prstGeom>
          <a:solidFill>
            <a:srgbClr val="FFFFFF">
              <a:shade val="85000"/>
            </a:srgbClr>
          </a:solidFill>
          <a:ln w="317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056" y="3249447"/>
            <a:ext cx="889734" cy="2011574"/>
          </a:xfrm>
          <a:prstGeom prst="rect">
            <a:avLst/>
          </a:prstGeom>
          <a:solidFill>
            <a:srgbClr val="FFFFFF">
              <a:shade val="85000"/>
            </a:srgbClr>
          </a:solidFill>
          <a:ln w="317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464" y="4565835"/>
            <a:ext cx="889734" cy="2011574"/>
          </a:xfrm>
          <a:prstGeom prst="rect">
            <a:avLst/>
          </a:prstGeom>
          <a:solidFill>
            <a:srgbClr val="FFFFFF">
              <a:shade val="85000"/>
            </a:srgbClr>
          </a:solidFill>
          <a:ln w="32258"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1209" y="2154378"/>
            <a:ext cx="1954918" cy="1739349"/>
          </a:xfrm>
          <a:prstGeom prst="rect">
            <a:avLst/>
          </a:prstGeom>
        </p:spPr>
      </p:pic>
      <p:sp>
        <p:nvSpPr>
          <p:cNvPr id="10" name="Content Placeholder 2"/>
          <p:cNvSpPr txBox="1">
            <a:spLocks/>
          </p:cNvSpPr>
          <p:nvPr/>
        </p:nvSpPr>
        <p:spPr>
          <a:xfrm>
            <a:off x="3961970" y="4466294"/>
            <a:ext cx="4114276" cy="1589454"/>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spcBef>
                <a:spcPts val="0"/>
              </a:spcBef>
              <a:spcAft>
                <a:spcPts val="0"/>
              </a:spcAft>
            </a:pPr>
            <a:r>
              <a:rPr lang="en-US" sz="1400" b="1" cap="none" dirty="0">
                <a:solidFill>
                  <a:srgbClr val="FFFF00"/>
                </a:solidFill>
                <a:effectLst>
                  <a:glow rad="38100">
                    <a:schemeClr val="bg1">
                      <a:lumMod val="50000"/>
                      <a:lumOff val="50000"/>
                      <a:alpha val="20000"/>
                    </a:schemeClr>
                  </a:glow>
                  <a:outerShdw blurRad="25400" dist="25400" dir="2700000" algn="tl" rotWithShape="0">
                    <a:prstClr val="black">
                      <a:alpha val="40000"/>
                    </a:prstClr>
                  </a:outerShdw>
                </a:effectLst>
              </a:rPr>
              <a:t>Ecological Niche Factor Analysis – ENFA</a:t>
            </a:r>
            <a:r>
              <a:rPr lang="en-US" sz="1400" cap="none" dirty="0"/>
              <a:t>. </a:t>
            </a:r>
            <a:r>
              <a:rPr lang="en-US" sz="1400" cap="none" dirty="0" err="1"/>
              <a:t>Hirzel</a:t>
            </a:r>
            <a:r>
              <a:rPr lang="en-US" sz="1400" cap="none" dirty="0"/>
              <a:t> et al., (2002)</a:t>
            </a:r>
          </a:p>
          <a:p>
            <a:pPr>
              <a:spcBef>
                <a:spcPts val="0"/>
              </a:spcBef>
              <a:spcAft>
                <a:spcPts val="0"/>
              </a:spcAft>
            </a:pPr>
            <a:r>
              <a:rPr lang="en-US" sz="1400" cap="none" dirty="0"/>
              <a:t>Only needs presence data.</a:t>
            </a:r>
          </a:p>
          <a:p>
            <a:pPr>
              <a:spcBef>
                <a:spcPts val="0"/>
              </a:spcBef>
              <a:spcAft>
                <a:spcPts val="0"/>
              </a:spcAft>
            </a:pPr>
            <a:r>
              <a:rPr lang="en-US" sz="1400" cap="none" dirty="0"/>
              <a:t>Used urban pixels not growth</a:t>
            </a:r>
          </a:p>
          <a:p>
            <a:pPr>
              <a:spcBef>
                <a:spcPts val="0"/>
              </a:spcBef>
              <a:spcAft>
                <a:spcPts val="0"/>
              </a:spcAft>
            </a:pPr>
            <a:r>
              <a:rPr lang="en-US" sz="1400" cap="none" dirty="0"/>
              <a:t>Like PCA, ENFA summarizes variables into a few uncorrelated axis.</a:t>
            </a:r>
          </a:p>
        </p:txBody>
      </p:sp>
      <p:grpSp>
        <p:nvGrpSpPr>
          <p:cNvPr id="12" name="Group 11"/>
          <p:cNvGrpSpPr/>
          <p:nvPr/>
        </p:nvGrpSpPr>
        <p:grpSpPr>
          <a:xfrm>
            <a:off x="8893054" y="4284017"/>
            <a:ext cx="2695387" cy="2062142"/>
            <a:chOff x="7343481" y="2291373"/>
            <a:chExt cx="4366433" cy="3162693"/>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3481" y="2291373"/>
              <a:ext cx="4366433" cy="3162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1683" y="2441541"/>
              <a:ext cx="780017" cy="952735"/>
            </a:xfrm>
            <a:prstGeom prst="rect">
              <a:avLst/>
            </a:prstGeom>
          </p:spPr>
        </p:pic>
      </p:grpSp>
      <p:grpSp>
        <p:nvGrpSpPr>
          <p:cNvPr id="16" name="Group 15"/>
          <p:cNvGrpSpPr/>
          <p:nvPr/>
        </p:nvGrpSpPr>
        <p:grpSpPr>
          <a:xfrm>
            <a:off x="6979522" y="1404608"/>
            <a:ext cx="2971663" cy="2728299"/>
            <a:chOff x="7565764" y="916419"/>
            <a:chExt cx="3708326" cy="3357715"/>
          </a:xfrm>
        </p:grpSpPr>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5764" y="3287317"/>
              <a:ext cx="3708326" cy="98681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5764" y="916419"/>
              <a:ext cx="3708326" cy="2376814"/>
            </a:xfrm>
            <a:prstGeom prst="rect">
              <a:avLst/>
            </a:prstGeom>
          </p:spPr>
        </p:pic>
      </p:grpSp>
      <p:sp>
        <p:nvSpPr>
          <p:cNvPr id="18" name="TextBox 17"/>
          <p:cNvSpPr txBox="1"/>
          <p:nvPr/>
        </p:nvSpPr>
        <p:spPr>
          <a:xfrm>
            <a:off x="2240312" y="1290308"/>
            <a:ext cx="825195" cy="369332"/>
          </a:xfrm>
          <a:prstGeom prst="rect">
            <a:avLst/>
          </a:prstGeom>
          <a:noFill/>
          <a:effectLst>
            <a:outerShdw blurRad="38100" dist="25400" dir="2700000" algn="tl" rotWithShape="0">
              <a:schemeClr val="bg1">
                <a:lumMod val="95000"/>
                <a:lumOff val="5000"/>
                <a:alpha val="45000"/>
              </a:schemeClr>
            </a:outerShdw>
          </a:effectLst>
        </p:spPr>
        <p:txBody>
          <a:bodyPr wrap="square" rtlCol="0">
            <a:spAutoFit/>
          </a:bodyPr>
          <a:lstStyle/>
          <a:p>
            <a:pPr algn="ctr"/>
            <a:r>
              <a:rPr lang="en-US" b="1" dirty="0">
                <a:solidFill>
                  <a:srgbClr val="FFFF00"/>
                </a:solidFill>
                <a:effectLst>
                  <a:outerShdw blurRad="38100" dist="38100" dir="2700000" algn="tl">
                    <a:srgbClr val="000000">
                      <a:alpha val="43137"/>
                    </a:srgbClr>
                  </a:outerShdw>
                </a:effectLst>
              </a:rPr>
              <a:t>Slope</a:t>
            </a:r>
          </a:p>
        </p:txBody>
      </p:sp>
      <p:sp>
        <p:nvSpPr>
          <p:cNvPr id="19" name="TextBox 18"/>
          <p:cNvSpPr txBox="1"/>
          <p:nvPr/>
        </p:nvSpPr>
        <p:spPr>
          <a:xfrm>
            <a:off x="1496934" y="2581389"/>
            <a:ext cx="1383712" cy="369332"/>
          </a:xfrm>
          <a:prstGeom prst="rect">
            <a:avLst/>
          </a:prstGeom>
          <a:noFill/>
          <a:effectLst>
            <a:outerShdw blurRad="38100" dist="25400" dir="2700000" algn="tl" rotWithShape="0">
              <a:schemeClr val="bg1">
                <a:lumMod val="95000"/>
                <a:lumOff val="5000"/>
                <a:alpha val="45000"/>
              </a:schemeClr>
            </a:outerShdw>
          </a:effectLst>
        </p:spPr>
        <p:txBody>
          <a:bodyPr wrap="none" rtlCol="0">
            <a:spAutoFit/>
          </a:bodyPr>
          <a:lstStyle/>
          <a:p>
            <a:pPr algn="ctr"/>
            <a:r>
              <a:rPr lang="en-US" b="1" dirty="0">
                <a:solidFill>
                  <a:srgbClr val="FFFF00"/>
                </a:solidFill>
                <a:effectLst>
                  <a:outerShdw blurRad="38100" dist="38100" dir="2700000" algn="tl">
                    <a:srgbClr val="000000">
                      <a:alpha val="43137"/>
                    </a:srgbClr>
                  </a:outerShdw>
                </a:effectLst>
              </a:rPr>
              <a:t>Roughness</a:t>
            </a:r>
          </a:p>
        </p:txBody>
      </p:sp>
      <p:sp>
        <p:nvSpPr>
          <p:cNvPr id="20" name="TextBox 19"/>
          <p:cNvSpPr txBox="1"/>
          <p:nvPr/>
        </p:nvSpPr>
        <p:spPr>
          <a:xfrm>
            <a:off x="957461" y="3914685"/>
            <a:ext cx="1669048" cy="369332"/>
          </a:xfrm>
          <a:prstGeom prst="rect">
            <a:avLst/>
          </a:prstGeom>
          <a:noFill/>
          <a:effectLst>
            <a:outerShdw blurRad="38100" dist="25400" dir="2700000" algn="tl" rotWithShape="0">
              <a:schemeClr val="bg1">
                <a:lumMod val="95000"/>
                <a:lumOff val="5000"/>
                <a:alpha val="45000"/>
              </a:schemeClr>
            </a:outerShdw>
          </a:effectLst>
        </p:spPr>
        <p:txBody>
          <a:bodyPr wrap="none" rtlCol="0">
            <a:spAutoFit/>
          </a:bodyPr>
          <a:lstStyle/>
          <a:p>
            <a:pPr algn="ctr"/>
            <a:r>
              <a:rPr lang="en-US" b="1" dirty="0">
                <a:solidFill>
                  <a:srgbClr val="FFFF00"/>
                </a:solidFill>
                <a:effectLst>
                  <a:outerShdw blurRad="38100" dist="38100" dir="2700000" algn="tl">
                    <a:srgbClr val="000000">
                      <a:alpha val="43137"/>
                    </a:srgbClr>
                  </a:outerShdw>
                </a:effectLst>
              </a:rPr>
              <a:t>Soil suitability</a:t>
            </a:r>
          </a:p>
        </p:txBody>
      </p:sp>
      <p:sp>
        <p:nvSpPr>
          <p:cNvPr id="21" name="TextBox 20"/>
          <p:cNvSpPr txBox="1"/>
          <p:nvPr/>
        </p:nvSpPr>
        <p:spPr>
          <a:xfrm>
            <a:off x="486143" y="5209611"/>
            <a:ext cx="1441397" cy="923330"/>
          </a:xfrm>
          <a:prstGeom prst="rect">
            <a:avLst/>
          </a:prstGeom>
          <a:noFill/>
          <a:effectLst>
            <a:outerShdw blurRad="38100" dist="25400" dir="2700000" algn="tl" rotWithShape="0">
              <a:schemeClr val="bg1">
                <a:lumMod val="95000"/>
                <a:lumOff val="5000"/>
                <a:alpha val="45000"/>
              </a:schemeClr>
            </a:outerShdw>
          </a:effectLst>
        </p:spPr>
        <p:txBody>
          <a:bodyPr wrap="square" rtlCol="0">
            <a:spAutoFit/>
          </a:bodyPr>
          <a:lstStyle/>
          <a:p>
            <a:pPr algn="ctr"/>
            <a:r>
              <a:rPr lang="en-US" b="1" dirty="0">
                <a:solidFill>
                  <a:srgbClr val="FFFF00"/>
                </a:solidFill>
                <a:effectLst>
                  <a:outerShdw blurRad="38100" dist="38100" dir="2700000" algn="tl">
                    <a:srgbClr val="000000">
                      <a:alpha val="43137"/>
                    </a:srgbClr>
                  </a:outerShdw>
                </a:effectLst>
              </a:rPr>
              <a:t>Solar hours</a:t>
            </a:r>
          </a:p>
          <a:p>
            <a:pPr algn="ctr"/>
            <a:r>
              <a:rPr lang="en-US" b="1" dirty="0">
                <a:solidFill>
                  <a:srgbClr val="FFFF00"/>
                </a:solidFill>
                <a:effectLst>
                  <a:outerShdw blurRad="38100" dist="38100" dir="2700000" algn="tl">
                    <a:srgbClr val="000000">
                      <a:alpha val="43137"/>
                    </a:srgbClr>
                  </a:outerShdw>
                </a:effectLst>
              </a:rPr>
              <a:t>&amp; </a:t>
            </a:r>
          </a:p>
          <a:p>
            <a:pPr algn="ctr"/>
            <a:r>
              <a:rPr lang="en-US" b="1" dirty="0">
                <a:solidFill>
                  <a:srgbClr val="FFFF00"/>
                </a:solidFill>
                <a:effectLst>
                  <a:outerShdw blurRad="38100" dist="38100" dir="2700000" algn="tl">
                    <a:srgbClr val="000000">
                      <a:alpha val="43137"/>
                    </a:srgbClr>
                  </a:outerShdw>
                </a:effectLst>
              </a:rPr>
              <a:t>radiation</a:t>
            </a:r>
          </a:p>
        </p:txBody>
      </p:sp>
      <p:sp>
        <p:nvSpPr>
          <p:cNvPr id="24" name="Right Arrow 23"/>
          <p:cNvSpPr/>
          <p:nvPr/>
        </p:nvSpPr>
        <p:spPr>
          <a:xfrm rot="2613545">
            <a:off x="3182481" y="1747450"/>
            <a:ext cx="875691" cy="263189"/>
          </a:xfrm>
          <a:prstGeom prst="rightArrow">
            <a:avLst>
              <a:gd name="adj1" fmla="val 54215"/>
              <a:gd name="adj2" fmla="val 114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277418">
            <a:off x="2945147" y="2771903"/>
            <a:ext cx="918803" cy="263189"/>
          </a:xfrm>
          <a:prstGeom prst="rightArrow">
            <a:avLst>
              <a:gd name="adj1" fmla="val 54215"/>
              <a:gd name="adj2" fmla="val 114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20151274">
            <a:off x="2644853" y="3694289"/>
            <a:ext cx="1369497" cy="263189"/>
          </a:xfrm>
          <a:prstGeom prst="rightArrow">
            <a:avLst>
              <a:gd name="adj1" fmla="val 54215"/>
              <a:gd name="adj2" fmla="val 114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19341854">
            <a:off x="2027568" y="4825966"/>
            <a:ext cx="2080472" cy="263189"/>
          </a:xfrm>
          <a:prstGeom prst="rightArrow">
            <a:avLst>
              <a:gd name="adj1" fmla="val 54215"/>
              <a:gd name="adj2" fmla="val 114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6200000">
            <a:off x="6376904" y="2756225"/>
            <a:ext cx="317611" cy="582873"/>
          </a:xfrm>
          <a:prstGeom prst="downArrow">
            <a:avLst>
              <a:gd name="adj1" fmla="val 50000"/>
              <a:gd name="adj2" fmla="val 958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ircular Arrow 30"/>
          <p:cNvSpPr/>
          <p:nvPr/>
        </p:nvSpPr>
        <p:spPr>
          <a:xfrm rot="419941">
            <a:off x="9596958" y="2905828"/>
            <a:ext cx="1113513" cy="1437338"/>
          </a:xfrm>
          <a:prstGeom prst="circularArrow">
            <a:avLst>
              <a:gd name="adj1" fmla="val 11920"/>
              <a:gd name="adj2" fmla="val 1628004"/>
              <a:gd name="adj3" fmla="val 20313707"/>
              <a:gd name="adj4" fmla="val 15555672"/>
              <a:gd name="adj5" fmla="val 133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8399533" y="791411"/>
            <a:ext cx="3466013" cy="369332"/>
          </a:xfrm>
          <a:prstGeom prst="rect">
            <a:avLst/>
          </a:prstGeom>
          <a:noFill/>
        </p:spPr>
        <p:txBody>
          <a:bodyPr wrap="none" rtlCol="0">
            <a:spAutoFit/>
          </a:bodyPr>
          <a:lstStyle/>
          <a:p>
            <a:r>
              <a:rPr lang="en-US" dirty="0"/>
              <a:t>Quality of the land to be built</a:t>
            </a:r>
          </a:p>
        </p:txBody>
      </p:sp>
      <p:pic>
        <p:nvPicPr>
          <p:cNvPr id="28" name="Picture 27"/>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4620" t="1778" r="4314" b="1579"/>
          <a:stretch/>
        </p:blipFill>
        <p:spPr>
          <a:xfrm>
            <a:off x="285617" y="750722"/>
            <a:ext cx="1169043" cy="2801074"/>
          </a:xfrm>
          <a:prstGeom prst="rect">
            <a:avLst/>
          </a:prstGeom>
          <a:ln>
            <a:noFill/>
          </a:ln>
          <a:effectLst>
            <a:outerShdw blurRad="50800" dist="38100" dir="2700000" algn="tl" rotWithShape="0">
              <a:prstClr val="black">
                <a:alpha val="40000"/>
              </a:prstClr>
            </a:outerShdw>
          </a:effectLst>
        </p:spPr>
      </p:pic>
      <p:sp>
        <p:nvSpPr>
          <p:cNvPr id="30" name="TextBox 29"/>
          <p:cNvSpPr txBox="1"/>
          <p:nvPr/>
        </p:nvSpPr>
        <p:spPr>
          <a:xfrm>
            <a:off x="408491" y="1709742"/>
            <a:ext cx="1061509" cy="369332"/>
          </a:xfrm>
          <a:prstGeom prst="rect">
            <a:avLst/>
          </a:prstGeom>
          <a:noFill/>
          <a:effectLst>
            <a:outerShdw blurRad="38100" dist="25400" dir="2700000" algn="tl" rotWithShape="0">
              <a:schemeClr val="bg1">
                <a:lumMod val="95000"/>
                <a:lumOff val="5000"/>
                <a:alpha val="45000"/>
              </a:schemeClr>
            </a:outerShdw>
          </a:effectLst>
        </p:spPr>
        <p:txBody>
          <a:bodyPr wrap="none" rtlCol="0">
            <a:spAutoFit/>
          </a:bodyPr>
          <a:lstStyle/>
          <a:p>
            <a:pPr algn="ctr"/>
            <a:r>
              <a:rPr lang="en-US" b="1" dirty="0">
                <a:solidFill>
                  <a:srgbClr val="FFFF00"/>
                </a:solidFill>
                <a:effectLst>
                  <a:outerShdw blurRad="38100" dist="38100" dir="2700000" algn="tl">
                    <a:srgbClr val="000000">
                      <a:alpha val="43137"/>
                    </a:srgbClr>
                  </a:outerShdw>
                </a:effectLst>
              </a:rPr>
              <a:t>Regions</a:t>
            </a:r>
          </a:p>
        </p:txBody>
      </p:sp>
    </p:spTree>
    <p:extLst>
      <p:ext uri="{BB962C8B-B14F-4D97-AF65-F5344CB8AC3E}">
        <p14:creationId xmlns:p14="http://schemas.microsoft.com/office/powerpoint/2010/main" val="116069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46163" y="1724025"/>
            <a:ext cx="9905998" cy="1905000"/>
          </a:xfrm>
        </p:spPr>
        <p:txBody>
          <a:bodyPr>
            <a:normAutofit/>
          </a:bodyPr>
          <a:lstStyle/>
          <a:p>
            <a:pPr algn="ctr"/>
            <a:r>
              <a:rPr lang="en-US" b="1" dirty="0">
                <a:solidFill>
                  <a:srgbClr val="FFFF00"/>
                </a:solidFill>
              </a:rPr>
              <a:t>ACCESSIBILITY</a:t>
            </a:r>
          </a:p>
        </p:txBody>
      </p:sp>
    </p:spTree>
    <p:extLst>
      <p:ext uri="{BB962C8B-B14F-4D97-AF65-F5344CB8AC3E}">
        <p14:creationId xmlns:p14="http://schemas.microsoft.com/office/powerpoint/2010/main" val="92328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92808" y="228600"/>
            <a:ext cx="9905998" cy="547561"/>
          </a:xfrm>
        </p:spPr>
        <p:txBody>
          <a:bodyPr vert="horz" lIns="91440" tIns="45720" rIns="91440" bIns="45720" rtlCol="0" anchor="ctr">
            <a:normAutofit fontScale="90000"/>
          </a:bodyPr>
          <a:lstStyle/>
          <a:p>
            <a:pPr algn="r"/>
            <a:r>
              <a:rPr lang="en-US" dirty="0">
                <a:solidFill>
                  <a:srgbClr val="FFFF00"/>
                </a:solidFill>
              </a:rPr>
              <a:t>ACCESSIBILITY Model</a:t>
            </a:r>
          </a:p>
        </p:txBody>
      </p:sp>
      <p:sp>
        <p:nvSpPr>
          <p:cNvPr id="3" name="Content Placeholder 2"/>
          <p:cNvSpPr>
            <a:spLocks noGrp="1"/>
          </p:cNvSpPr>
          <p:nvPr>
            <p:ph idx="1"/>
          </p:nvPr>
        </p:nvSpPr>
        <p:spPr>
          <a:xfrm>
            <a:off x="381000" y="473809"/>
            <a:ext cx="5670703" cy="796392"/>
          </a:xfrm>
        </p:spPr>
        <p:txBody>
          <a:bodyPr>
            <a:noAutofit/>
          </a:bodyPr>
          <a:lstStyle/>
          <a:p>
            <a:pPr marL="0" indent="0">
              <a:buNone/>
            </a:pPr>
            <a:r>
              <a:rPr lang="en-US" sz="1800" cap="none" dirty="0">
                <a:effectLst>
                  <a:glow rad="38100">
                    <a:schemeClr val="bg1">
                      <a:lumMod val="50000"/>
                      <a:lumOff val="50000"/>
                      <a:alpha val="20000"/>
                    </a:schemeClr>
                  </a:glow>
                </a:effectLst>
              </a:rPr>
              <a:t>The more suitable places are those where it is easier to reach a variety of resources to cover our needs.</a:t>
            </a:r>
          </a:p>
        </p:txBody>
      </p:sp>
      <p:sp>
        <p:nvSpPr>
          <p:cNvPr id="5" name="TextBox 4"/>
          <p:cNvSpPr txBox="1"/>
          <p:nvPr/>
        </p:nvSpPr>
        <p:spPr>
          <a:xfrm>
            <a:off x="619125" y="2826529"/>
            <a:ext cx="3263547" cy="236988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spcBef>
                <a:spcPts val="300"/>
              </a:spcBef>
              <a:spcAft>
                <a:spcPts val="300"/>
              </a:spcAft>
              <a:buFont typeface="Arial" panose="020B0604020202020204" pitchFamily="34" charset="0"/>
              <a:buChar char="•"/>
            </a:pPr>
            <a:r>
              <a:rPr lang="en-US" sz="1600" b="1" dirty="0"/>
              <a:t>Junctions to freeways</a:t>
            </a:r>
          </a:p>
          <a:p>
            <a:pPr marL="285750" indent="-285750">
              <a:spcBef>
                <a:spcPts val="300"/>
              </a:spcBef>
              <a:spcAft>
                <a:spcPts val="300"/>
              </a:spcAft>
              <a:buFont typeface="Arial" panose="020B0604020202020204" pitchFamily="34" charset="0"/>
              <a:buChar char="•"/>
            </a:pPr>
            <a:r>
              <a:rPr lang="en-US" sz="1600" b="1" dirty="0"/>
              <a:t>Main roads</a:t>
            </a:r>
            <a:r>
              <a:rPr lang="en-US" sz="1600" dirty="0"/>
              <a:t> (except freeways)</a:t>
            </a:r>
          </a:p>
          <a:p>
            <a:pPr marL="285750" indent="-285750">
              <a:spcBef>
                <a:spcPts val="300"/>
              </a:spcBef>
              <a:spcAft>
                <a:spcPts val="300"/>
              </a:spcAft>
              <a:buFont typeface="Arial" panose="020B0604020202020204" pitchFamily="34" charset="0"/>
              <a:buChar char="•"/>
            </a:pPr>
            <a:r>
              <a:rPr lang="en-US" sz="1600" b="1" dirty="0"/>
              <a:t>Rail stations</a:t>
            </a:r>
            <a:r>
              <a:rPr lang="en-US" sz="1600" dirty="0"/>
              <a:t> (Amtrak &amp; SEPTA)</a:t>
            </a:r>
          </a:p>
          <a:p>
            <a:pPr marL="285750" indent="-285750">
              <a:spcBef>
                <a:spcPts val="300"/>
              </a:spcBef>
              <a:spcAft>
                <a:spcPts val="300"/>
              </a:spcAft>
              <a:buFont typeface="Arial" panose="020B0604020202020204" pitchFamily="34" charset="0"/>
              <a:buChar char="•"/>
            </a:pPr>
            <a:r>
              <a:rPr lang="en-US" sz="1600" b="1" dirty="0"/>
              <a:t>Water recreational resources</a:t>
            </a:r>
          </a:p>
          <a:p>
            <a:pPr marL="285750" indent="-285750">
              <a:spcBef>
                <a:spcPts val="300"/>
              </a:spcBef>
              <a:spcAft>
                <a:spcPts val="300"/>
              </a:spcAft>
              <a:buFont typeface="Arial" panose="020B0604020202020204" pitchFamily="34" charset="0"/>
              <a:buChar char="•"/>
            </a:pPr>
            <a:r>
              <a:rPr lang="en-US" sz="1600" b="1" dirty="0"/>
              <a:t>Federal and State forests</a:t>
            </a:r>
          </a:p>
        </p:txBody>
      </p:sp>
      <p:sp>
        <p:nvSpPr>
          <p:cNvPr id="6" name="TextBox 5"/>
          <p:cNvSpPr txBox="1"/>
          <p:nvPr/>
        </p:nvSpPr>
        <p:spPr>
          <a:xfrm>
            <a:off x="6516280" y="3472859"/>
            <a:ext cx="1480773"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a:t>Logistic Regression</a:t>
            </a:r>
          </a:p>
        </p:txBody>
      </p:sp>
      <p:sp>
        <p:nvSpPr>
          <p:cNvPr id="7" name="TextBox 6"/>
          <p:cNvSpPr txBox="1"/>
          <p:nvPr/>
        </p:nvSpPr>
        <p:spPr>
          <a:xfrm>
            <a:off x="4757722" y="1273917"/>
            <a:ext cx="805029" cy="338554"/>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600" dirty="0"/>
              <a:t>Roads</a:t>
            </a:r>
          </a:p>
        </p:txBody>
      </p:sp>
      <p:sp>
        <p:nvSpPr>
          <p:cNvPr id="8" name="TextBox 7"/>
          <p:cNvSpPr txBox="1"/>
          <p:nvPr/>
        </p:nvSpPr>
        <p:spPr>
          <a:xfrm>
            <a:off x="4406128" y="3321830"/>
            <a:ext cx="1743075" cy="9541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400" dirty="0"/>
              <a:t>Distance measure as time (minutes) to the closest resource</a:t>
            </a:r>
          </a:p>
        </p:txBody>
      </p:sp>
      <p:sp>
        <p:nvSpPr>
          <p:cNvPr id="9" name="TextBox 8"/>
          <p:cNvSpPr txBox="1"/>
          <p:nvPr/>
        </p:nvSpPr>
        <p:spPr>
          <a:xfrm>
            <a:off x="4406128" y="5187040"/>
            <a:ext cx="1743075" cy="9541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t>Percentage development 5 km around each cell.</a:t>
            </a:r>
          </a:p>
        </p:txBody>
      </p:sp>
      <p:sp>
        <p:nvSpPr>
          <p:cNvPr id="10" name="TextBox 9"/>
          <p:cNvSpPr txBox="1"/>
          <p:nvPr/>
        </p:nvSpPr>
        <p:spPr>
          <a:xfrm>
            <a:off x="4406128" y="2295385"/>
            <a:ext cx="1743075"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t>Friction raster</a:t>
            </a:r>
          </a:p>
        </p:txBody>
      </p:sp>
      <p:sp>
        <p:nvSpPr>
          <p:cNvPr id="11" name="TextBox 10"/>
          <p:cNvSpPr txBox="1"/>
          <p:nvPr/>
        </p:nvSpPr>
        <p:spPr>
          <a:xfrm>
            <a:off x="619127" y="5510890"/>
            <a:ext cx="3263546"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US" sz="1600" b="1" dirty="0"/>
              <a:t>Land developed</a:t>
            </a:r>
          </a:p>
        </p:txBody>
      </p:sp>
      <p:sp>
        <p:nvSpPr>
          <p:cNvPr id="15" name="Down Arrow 14"/>
          <p:cNvSpPr/>
          <p:nvPr/>
        </p:nvSpPr>
        <p:spPr>
          <a:xfrm>
            <a:off x="5130027" y="2703971"/>
            <a:ext cx="171451" cy="702213"/>
          </a:xfrm>
          <a:prstGeom prst="downArrow">
            <a:avLst>
              <a:gd name="adj1" fmla="val 38323"/>
              <a:gd name="adj2" fmla="val 704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5120500" y="1677611"/>
            <a:ext cx="171453" cy="665539"/>
          </a:xfrm>
          <a:prstGeom prst="downArrow">
            <a:avLst>
              <a:gd name="adj1" fmla="val 38323"/>
              <a:gd name="adj2" fmla="val 704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892197" y="3713955"/>
            <a:ext cx="538527" cy="153196"/>
          </a:xfrm>
          <a:prstGeom prst="rightArrow">
            <a:avLst>
              <a:gd name="adj1" fmla="val 37434"/>
              <a:gd name="adj2" fmla="val 78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3891367" y="5602510"/>
            <a:ext cx="569599" cy="179166"/>
          </a:xfrm>
          <a:prstGeom prst="rightArrow">
            <a:avLst>
              <a:gd name="adj1" fmla="val 37434"/>
              <a:gd name="adj2" fmla="val 78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6115381" y="3713954"/>
            <a:ext cx="464795" cy="153196"/>
          </a:xfrm>
          <a:prstGeom prst="rightArrow">
            <a:avLst>
              <a:gd name="adj1" fmla="val 37434"/>
              <a:gd name="adj2" fmla="val 78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Up Arrow 19"/>
          <p:cNvSpPr/>
          <p:nvPr/>
        </p:nvSpPr>
        <p:spPr>
          <a:xfrm>
            <a:off x="6190833" y="4108244"/>
            <a:ext cx="1132224" cy="1606755"/>
          </a:xfrm>
          <a:prstGeom prst="bentUpArrow">
            <a:avLst>
              <a:gd name="adj1" fmla="val 3807"/>
              <a:gd name="adj2" fmla="val 5052"/>
              <a:gd name="adj3" fmla="val 103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riped Right Arrow 20"/>
          <p:cNvSpPr/>
          <p:nvPr/>
        </p:nvSpPr>
        <p:spPr>
          <a:xfrm>
            <a:off x="8059330" y="3647677"/>
            <a:ext cx="398870" cy="28575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257" y="1956982"/>
            <a:ext cx="1828800" cy="3657599"/>
          </a:xfrm>
          <a:prstGeom prst="rect">
            <a:avLst/>
          </a:prstGeom>
          <a:ln w="88900" cmpd="thinThick">
            <a:noFill/>
          </a:ln>
        </p:spPr>
      </p:pic>
      <p:pic>
        <p:nvPicPr>
          <p:cNvPr id="23" name="Picture 22"/>
          <p:cNvPicPr>
            <a:picLocks noChangeAspect="1"/>
          </p:cNvPicPr>
          <p:nvPr/>
        </p:nvPicPr>
        <p:blipFill>
          <a:blip r:embed="rId4"/>
          <a:stretch>
            <a:fillRect/>
          </a:stretch>
        </p:blipFill>
        <p:spPr>
          <a:xfrm>
            <a:off x="10972610" y="4940001"/>
            <a:ext cx="588272" cy="538684"/>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3342711806"/>
              </p:ext>
            </p:extLst>
          </p:nvPr>
        </p:nvGraphicFramePr>
        <p:xfrm>
          <a:off x="6688172" y="1158354"/>
          <a:ext cx="2349016" cy="1828800"/>
        </p:xfrm>
        <a:graphic>
          <a:graphicData uri="http://schemas.openxmlformats.org/drawingml/2006/table">
            <a:tbl>
              <a:tblPr firstRow="1" bandRow="1">
                <a:tableStyleId>{5C22544A-7EE6-4342-B048-85BDC9FD1C3A}</a:tableStyleId>
              </a:tblPr>
              <a:tblGrid>
                <a:gridCol w="998855">
                  <a:extLst>
                    <a:ext uri="{9D8B030D-6E8A-4147-A177-3AD203B41FA5}">
                      <a16:colId xmlns:a16="http://schemas.microsoft.com/office/drawing/2014/main" val="20000"/>
                    </a:ext>
                  </a:extLst>
                </a:gridCol>
                <a:gridCol w="758488">
                  <a:extLst>
                    <a:ext uri="{9D8B030D-6E8A-4147-A177-3AD203B41FA5}">
                      <a16:colId xmlns:a16="http://schemas.microsoft.com/office/drawing/2014/main" val="20001"/>
                    </a:ext>
                  </a:extLst>
                </a:gridCol>
                <a:gridCol w="591673">
                  <a:extLst>
                    <a:ext uri="{9D8B030D-6E8A-4147-A177-3AD203B41FA5}">
                      <a16:colId xmlns:a16="http://schemas.microsoft.com/office/drawing/2014/main" val="20002"/>
                    </a:ext>
                  </a:extLst>
                </a:gridCol>
              </a:tblGrid>
              <a:tr h="205496">
                <a:tc>
                  <a:txBody>
                    <a:bodyPr/>
                    <a:lstStyle/>
                    <a:p>
                      <a:pPr algn="ctr"/>
                      <a:r>
                        <a:rPr lang="en-US" sz="900" dirty="0">
                          <a:solidFill>
                            <a:schemeClr val="accent1">
                              <a:lumMod val="50000"/>
                            </a:schemeClr>
                          </a:solidFill>
                        </a:rPr>
                        <a:t>Road</a:t>
                      </a:r>
                    </a:p>
                  </a:txBody>
                  <a:tcPr anchor="ctr">
                    <a:solidFill>
                      <a:schemeClr val="accent1">
                        <a:lumMod val="60000"/>
                        <a:lumOff val="40000"/>
                      </a:schemeClr>
                    </a:solidFill>
                  </a:tcPr>
                </a:tc>
                <a:tc>
                  <a:txBody>
                    <a:bodyPr/>
                    <a:lstStyle/>
                    <a:p>
                      <a:pPr algn="ctr"/>
                      <a:r>
                        <a:rPr lang="en-US" sz="900" dirty="0">
                          <a:solidFill>
                            <a:schemeClr val="accent1">
                              <a:lumMod val="50000"/>
                            </a:schemeClr>
                          </a:solidFill>
                        </a:rPr>
                        <a:t>Country</a:t>
                      </a:r>
                    </a:p>
                  </a:txBody>
                  <a:tcPr anchor="ctr">
                    <a:solidFill>
                      <a:schemeClr val="accent1">
                        <a:lumMod val="60000"/>
                        <a:lumOff val="40000"/>
                      </a:schemeClr>
                    </a:solidFill>
                  </a:tcPr>
                </a:tc>
                <a:tc>
                  <a:txBody>
                    <a:bodyPr/>
                    <a:lstStyle/>
                    <a:p>
                      <a:pPr algn="ctr"/>
                      <a:r>
                        <a:rPr lang="en-US" sz="900" dirty="0">
                          <a:solidFill>
                            <a:schemeClr val="accent1">
                              <a:lumMod val="50000"/>
                            </a:schemeClr>
                          </a:solidFill>
                        </a:rPr>
                        <a:t>Urban</a:t>
                      </a:r>
                    </a:p>
                  </a:txBody>
                  <a:tcPr anchor="ctr">
                    <a:solidFill>
                      <a:schemeClr val="accent1">
                        <a:lumMod val="60000"/>
                        <a:lumOff val="40000"/>
                      </a:schemeClr>
                    </a:solidFill>
                  </a:tcPr>
                </a:tc>
                <a:extLst>
                  <a:ext uri="{0D108BD9-81ED-4DB2-BD59-A6C34878D82A}">
                    <a16:rowId xmlns:a16="http://schemas.microsoft.com/office/drawing/2014/main" val="10000"/>
                  </a:ext>
                </a:extLst>
              </a:tr>
              <a:tr h="205496">
                <a:tc>
                  <a:txBody>
                    <a:bodyPr/>
                    <a:lstStyle/>
                    <a:p>
                      <a:r>
                        <a:rPr lang="en-US" sz="900" dirty="0"/>
                        <a:t>Freeways</a:t>
                      </a:r>
                    </a:p>
                  </a:txBody>
                  <a:tcPr/>
                </a:tc>
                <a:tc gridSpan="2">
                  <a:txBody>
                    <a:bodyPr/>
                    <a:lstStyle/>
                    <a:p>
                      <a:pPr algn="ctr"/>
                      <a:r>
                        <a:rPr lang="en-US" sz="900" dirty="0"/>
                        <a:t>70 mi/h</a:t>
                      </a:r>
                    </a:p>
                  </a:txBody>
                  <a:tcPr anchor="ctr"/>
                </a:tc>
                <a:tc hMerge="1">
                  <a:txBody>
                    <a:bodyPr/>
                    <a:lstStyle/>
                    <a:p>
                      <a:endParaRPr lang="en-US"/>
                    </a:p>
                  </a:txBody>
                  <a:tcPr/>
                </a:tc>
                <a:extLst>
                  <a:ext uri="{0D108BD9-81ED-4DB2-BD59-A6C34878D82A}">
                    <a16:rowId xmlns:a16="http://schemas.microsoft.com/office/drawing/2014/main" val="10001"/>
                  </a:ext>
                </a:extLst>
              </a:tr>
              <a:tr h="205496">
                <a:tc>
                  <a:txBody>
                    <a:bodyPr/>
                    <a:lstStyle/>
                    <a:p>
                      <a:r>
                        <a:rPr lang="en-US" sz="900" dirty="0"/>
                        <a:t>Highways</a:t>
                      </a:r>
                    </a:p>
                  </a:txBody>
                  <a:tcPr/>
                </a:tc>
                <a:tc gridSpan="2">
                  <a:txBody>
                    <a:bodyPr/>
                    <a:lstStyle/>
                    <a:p>
                      <a:pPr algn="ctr"/>
                      <a:r>
                        <a:rPr lang="en-US" sz="900" dirty="0"/>
                        <a:t>60 mi/h</a:t>
                      </a:r>
                    </a:p>
                  </a:txBody>
                  <a:tcPr anchor="ctr"/>
                </a:tc>
                <a:tc hMerge="1">
                  <a:txBody>
                    <a:bodyPr/>
                    <a:lstStyle/>
                    <a:p>
                      <a:endParaRPr lang="en-US"/>
                    </a:p>
                  </a:txBody>
                  <a:tcPr/>
                </a:tc>
                <a:extLst>
                  <a:ext uri="{0D108BD9-81ED-4DB2-BD59-A6C34878D82A}">
                    <a16:rowId xmlns:a16="http://schemas.microsoft.com/office/drawing/2014/main" val="10002"/>
                  </a:ext>
                </a:extLst>
              </a:tr>
              <a:tr h="210425">
                <a:tc>
                  <a:txBody>
                    <a:bodyPr/>
                    <a:lstStyle/>
                    <a:p>
                      <a:r>
                        <a:rPr lang="en-US" sz="900" dirty="0"/>
                        <a:t>Main roads</a:t>
                      </a:r>
                    </a:p>
                  </a:txBody>
                  <a:tcPr/>
                </a:tc>
                <a:tc>
                  <a:txBody>
                    <a:bodyPr/>
                    <a:lstStyle/>
                    <a:p>
                      <a:pPr algn="ctr"/>
                      <a:r>
                        <a:rPr lang="en-US" sz="900" dirty="0"/>
                        <a:t>55 mi/h</a:t>
                      </a:r>
                    </a:p>
                  </a:txBody>
                  <a:tcPr anchor="ctr"/>
                </a:tc>
                <a:tc>
                  <a:txBody>
                    <a:bodyPr/>
                    <a:lstStyle/>
                    <a:p>
                      <a:pPr algn="ctr"/>
                      <a:r>
                        <a:rPr lang="en-US" sz="900" dirty="0"/>
                        <a:t>25 mi/h</a:t>
                      </a:r>
                    </a:p>
                  </a:txBody>
                  <a:tcPr anchor="ctr"/>
                </a:tc>
                <a:extLst>
                  <a:ext uri="{0D108BD9-81ED-4DB2-BD59-A6C34878D82A}">
                    <a16:rowId xmlns:a16="http://schemas.microsoft.com/office/drawing/2014/main" val="10003"/>
                  </a:ext>
                </a:extLst>
              </a:tr>
              <a:tr h="210425">
                <a:tc>
                  <a:txBody>
                    <a:bodyPr/>
                    <a:lstStyle/>
                    <a:p>
                      <a:r>
                        <a:rPr lang="en-US" sz="900" dirty="0"/>
                        <a:t>Country</a:t>
                      </a:r>
                      <a:r>
                        <a:rPr lang="en-US" sz="900" baseline="0" dirty="0"/>
                        <a:t> roads</a:t>
                      </a:r>
                      <a:endParaRPr lang="en-US" sz="900" dirty="0"/>
                    </a:p>
                  </a:txBody>
                  <a:tcPr/>
                </a:tc>
                <a:tc>
                  <a:txBody>
                    <a:bodyPr/>
                    <a:lstStyle/>
                    <a:p>
                      <a:pPr algn="ctr"/>
                      <a:r>
                        <a:rPr lang="en-US" sz="900" dirty="0"/>
                        <a:t>45 mi/h</a:t>
                      </a:r>
                    </a:p>
                  </a:txBody>
                  <a:tcPr anchor="ctr"/>
                </a:tc>
                <a:tc>
                  <a:txBody>
                    <a:bodyPr/>
                    <a:lstStyle/>
                    <a:p>
                      <a:pPr algn="ctr"/>
                      <a:r>
                        <a:rPr lang="en-US" sz="900" dirty="0"/>
                        <a:t>20 mi/h</a:t>
                      </a:r>
                    </a:p>
                  </a:txBody>
                  <a:tcPr anchor="ctr"/>
                </a:tc>
                <a:extLst>
                  <a:ext uri="{0D108BD9-81ED-4DB2-BD59-A6C34878D82A}">
                    <a16:rowId xmlns:a16="http://schemas.microsoft.com/office/drawing/2014/main" val="10004"/>
                  </a:ext>
                </a:extLst>
              </a:tr>
              <a:tr h="205496">
                <a:tc>
                  <a:txBody>
                    <a:bodyPr/>
                    <a:lstStyle/>
                    <a:p>
                      <a:r>
                        <a:rPr lang="en-US" sz="900" dirty="0"/>
                        <a:t>Ramps</a:t>
                      </a:r>
                    </a:p>
                  </a:txBody>
                  <a:tcPr/>
                </a:tc>
                <a:tc gridSpan="2">
                  <a:txBody>
                    <a:bodyPr/>
                    <a:lstStyle/>
                    <a:p>
                      <a:pPr algn="ctr"/>
                      <a:r>
                        <a:rPr lang="en-US" sz="900" dirty="0"/>
                        <a:t>35 mi/h</a:t>
                      </a:r>
                    </a:p>
                  </a:txBody>
                  <a:tcPr anchor="ctr"/>
                </a:tc>
                <a:tc hMerge="1">
                  <a:txBody>
                    <a:bodyPr/>
                    <a:lstStyle/>
                    <a:p>
                      <a:endParaRPr lang="en-US"/>
                    </a:p>
                  </a:txBody>
                  <a:tcPr/>
                </a:tc>
                <a:extLst>
                  <a:ext uri="{0D108BD9-81ED-4DB2-BD59-A6C34878D82A}">
                    <a16:rowId xmlns:a16="http://schemas.microsoft.com/office/drawing/2014/main" val="10005"/>
                  </a:ext>
                </a:extLst>
              </a:tr>
              <a:tr h="205496">
                <a:tc>
                  <a:txBody>
                    <a:bodyPr/>
                    <a:lstStyle/>
                    <a:p>
                      <a:r>
                        <a:rPr lang="en-US" sz="900" dirty="0"/>
                        <a:t>Urban</a:t>
                      </a:r>
                    </a:p>
                  </a:txBody>
                  <a:tcPr/>
                </a:tc>
                <a:tc>
                  <a:txBody>
                    <a:bodyPr/>
                    <a:lstStyle/>
                    <a:p>
                      <a:pPr algn="ctr"/>
                      <a:endParaRPr lang="en-US" sz="700" dirty="0"/>
                    </a:p>
                  </a:txBody>
                  <a:tcPr anchor="ctr"/>
                </a:tc>
                <a:tc>
                  <a:txBody>
                    <a:bodyPr/>
                    <a:lstStyle/>
                    <a:p>
                      <a:pPr algn="ctr"/>
                      <a:r>
                        <a:rPr lang="en-US" sz="900" dirty="0"/>
                        <a:t>15 mi/h</a:t>
                      </a:r>
                    </a:p>
                  </a:txBody>
                  <a:tcPr anchor="ctr"/>
                </a:tc>
                <a:extLst>
                  <a:ext uri="{0D108BD9-81ED-4DB2-BD59-A6C34878D82A}">
                    <a16:rowId xmlns:a16="http://schemas.microsoft.com/office/drawing/2014/main" val="10006"/>
                  </a:ext>
                </a:extLst>
              </a:tr>
              <a:tr h="226071">
                <a:tc>
                  <a:txBody>
                    <a:bodyPr/>
                    <a:lstStyle/>
                    <a:p>
                      <a:r>
                        <a:rPr lang="en-US" sz="900" dirty="0"/>
                        <a:t>Non-urban</a:t>
                      </a:r>
                    </a:p>
                  </a:txBody>
                  <a:tcPr/>
                </a:tc>
                <a:tc>
                  <a:txBody>
                    <a:bodyPr/>
                    <a:lstStyle/>
                    <a:p>
                      <a:pPr algn="ctr"/>
                      <a:r>
                        <a:rPr lang="en-US" sz="900" dirty="0"/>
                        <a:t>20 mi/h</a:t>
                      </a:r>
                    </a:p>
                  </a:txBody>
                  <a:tcPr anchor="ctr"/>
                </a:tc>
                <a:tc>
                  <a:txBody>
                    <a:bodyPr/>
                    <a:lstStyle/>
                    <a:p>
                      <a:endParaRPr lang="en-US" sz="700" dirty="0"/>
                    </a:p>
                  </a:txBody>
                  <a:tcPr anchor="ctr"/>
                </a:tc>
                <a:extLst>
                  <a:ext uri="{0D108BD9-81ED-4DB2-BD59-A6C34878D82A}">
                    <a16:rowId xmlns:a16="http://schemas.microsoft.com/office/drawing/2014/main" val="10007"/>
                  </a:ext>
                </a:extLst>
              </a:tr>
            </a:tbl>
          </a:graphicData>
        </a:graphic>
      </p:graphicFrame>
      <p:sp>
        <p:nvSpPr>
          <p:cNvPr id="26" name="Striped Right Arrow 25"/>
          <p:cNvSpPr/>
          <p:nvPr/>
        </p:nvSpPr>
        <p:spPr>
          <a:xfrm>
            <a:off x="8561015" y="3642906"/>
            <a:ext cx="398870" cy="28575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riped Right Arrow 26"/>
          <p:cNvSpPr/>
          <p:nvPr/>
        </p:nvSpPr>
        <p:spPr>
          <a:xfrm>
            <a:off x="9062700" y="3657202"/>
            <a:ext cx="398870" cy="28575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5856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11994</TotalTime>
  <Words>3406</Words>
  <Application>Microsoft Office PowerPoint</Application>
  <PresentationFormat>Widescreen</PresentationFormat>
  <Paragraphs>442</Paragraphs>
  <Slides>28</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 Math</vt:lpstr>
      <vt:lpstr>Candara</vt:lpstr>
      <vt:lpstr>Century Gothic</vt:lpstr>
      <vt:lpstr>Wingdings</vt:lpstr>
      <vt:lpstr>Mesh</vt:lpstr>
      <vt:lpstr>Modeling suitability for urban development in the Delaware River Basin</vt:lpstr>
      <vt:lpstr>introduction</vt:lpstr>
      <vt:lpstr>Factors</vt:lpstr>
      <vt:lpstr>Factors</vt:lpstr>
      <vt:lpstr>Factors</vt:lpstr>
      <vt:lpstr>Physical factors</vt:lpstr>
      <vt:lpstr>Physical Model</vt:lpstr>
      <vt:lpstr>ACCESSIBILITY</vt:lpstr>
      <vt:lpstr>ACCESSIBILITY Model</vt:lpstr>
      <vt:lpstr>Demography &amp; economy</vt:lpstr>
      <vt:lpstr>Individual perspective</vt:lpstr>
      <vt:lpstr>Individual perspective</vt:lpstr>
      <vt:lpstr>Urban Sprawl &amp; local centers</vt:lpstr>
      <vt:lpstr>Conceptual Model</vt:lpstr>
      <vt:lpstr>Conceptual Model</vt:lpstr>
      <vt:lpstr>Conceptual Model</vt:lpstr>
      <vt:lpstr>Conceptual Model</vt:lpstr>
      <vt:lpstr>Socioeconomic Model</vt:lpstr>
      <vt:lpstr>Socioeconomic Model</vt:lpstr>
      <vt:lpstr>Local CENTERS DEFINITION</vt:lpstr>
      <vt:lpstr>Moving from concepts to numbers</vt:lpstr>
      <vt:lpstr>Moving from Concepts to numbers</vt:lpstr>
      <vt:lpstr>Model results</vt:lpstr>
      <vt:lpstr>Validation</vt:lpstr>
      <vt:lpstr>Future Scenarios</vt:lpstr>
      <vt:lpstr>Future Scenarios</vt:lpstr>
      <vt:lpstr>Assembling sub-models</vt:lpstr>
      <vt:lpstr>Thank you!</vt:lpstr>
    </vt:vector>
  </TitlesOfParts>
  <Company>Shippensburg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Yanez Morillo, Alfonso</dc:creator>
  <cp:lastModifiedBy>Yanez Morillo, Alfonso</cp:lastModifiedBy>
  <cp:revision>347</cp:revision>
  <dcterms:created xsi:type="dcterms:W3CDTF">2016-06-24T13:33:01Z</dcterms:created>
  <dcterms:modified xsi:type="dcterms:W3CDTF">2017-05-09T02:11:23Z</dcterms:modified>
</cp:coreProperties>
</file>