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65" r:id="rId2"/>
    <p:sldId id="321" r:id="rId3"/>
    <p:sldId id="318" r:id="rId4"/>
    <p:sldId id="319" r:id="rId5"/>
    <p:sldId id="320" r:id="rId6"/>
    <p:sldId id="323" r:id="rId7"/>
    <p:sldId id="322" r:id="rId8"/>
    <p:sldId id="324" r:id="rId9"/>
    <p:sldId id="325" r:id="rId10"/>
    <p:sldId id="326" r:id="rId11"/>
    <p:sldId id="327" r:id="rId12"/>
    <p:sldId id="328" r:id="rId13"/>
    <p:sldId id="329" r:id="rId14"/>
    <p:sldId id="330" r:id="rId15"/>
    <p:sldId id="331" r:id="rId16"/>
    <p:sldId id="333" r:id="rId17"/>
    <p:sldId id="332" r:id="rId18"/>
    <p:sldId id="334" r:id="rId19"/>
    <p:sldId id="335" r:id="rId20"/>
    <p:sldId id="336" r:id="rId21"/>
    <p:sldId id="337" r:id="rId22"/>
    <p:sldId id="338" r:id="rId23"/>
    <p:sldId id="339" r:id="rId24"/>
    <p:sldId id="340" r:id="rId25"/>
    <p:sldId id="342" r:id="rId26"/>
    <p:sldId id="346" r:id="rId27"/>
    <p:sldId id="345" r:id="rId28"/>
    <p:sldId id="343" r:id="rId29"/>
    <p:sldId id="344" r:id="rId30"/>
    <p:sldId id="267"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7D"/>
    <a:srgbClr val="F0AD00"/>
    <a:srgbClr val="4298B5"/>
    <a:srgbClr val="E35205"/>
    <a:srgbClr val="64A70B"/>
    <a:srgbClr val="4D4D4D"/>
    <a:srgbClr val="434343"/>
    <a:srgbClr val="003596"/>
    <a:srgbClr val="005AB4"/>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4" autoAdjust="0"/>
    <p:restoredTop sz="90263" autoAdjust="0"/>
  </p:normalViewPr>
  <p:slideViewPr>
    <p:cSldViewPr snapToGrid="0" snapToObjects="1">
      <p:cViewPr>
        <p:scale>
          <a:sx n="114" d="100"/>
          <a:sy n="114" d="100"/>
        </p:scale>
        <p:origin x="-1554" y="-72"/>
      </p:cViewPr>
      <p:guideLst>
        <p:guide orient="horz" pos="2160"/>
        <p:guide pos="28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0727EA2-0484-3146-B4D0-40DC8FE1A681}" type="datetimeFigureOut">
              <a:rPr lang="en-US" smtClean="0"/>
              <a:t>5/4/2017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870BFA-E382-9F4D-9A35-62D51C8632E7}" type="slidenum">
              <a:rPr lang="en-US" smtClean="0"/>
              <a:t>‹#›</a:t>
            </a:fld>
            <a:endParaRPr lang="en-US"/>
          </a:p>
        </p:txBody>
      </p:sp>
    </p:spTree>
    <p:extLst>
      <p:ext uri="{BB962C8B-B14F-4D97-AF65-F5344CB8AC3E}">
        <p14:creationId xmlns:p14="http://schemas.microsoft.com/office/powerpoint/2010/main" val="20082490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D5FC13-5035-D54C-88D3-B5FD8BD03CEF}" type="datetimeFigureOut">
              <a:rPr lang="en-US" smtClean="0"/>
              <a:t>5/4/2017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73D2A7-E2D7-FE40-8503-712A6D0D647D}" type="slidenum">
              <a:rPr lang="en-US" smtClean="0"/>
              <a:t>‹#›</a:t>
            </a:fld>
            <a:endParaRPr lang="en-US"/>
          </a:p>
        </p:txBody>
      </p:sp>
    </p:spTree>
    <p:extLst>
      <p:ext uri="{BB962C8B-B14F-4D97-AF65-F5344CB8AC3E}">
        <p14:creationId xmlns:p14="http://schemas.microsoft.com/office/powerpoint/2010/main" val="34322232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If</a:t>
            </a:r>
            <a:r>
              <a:rPr lang="en-US" baseline="0" dirty="0" smtClean="0"/>
              <a:t> you have a question, then our publications have an answer.  These handbooks, manuals, and reference guides cover almost every topic pertaining to local government in PA and should be the first place to look for information.  There are more than 50 publications available online at www.newPA.com/publications, and anyone can view and print these documents at no cost.</a:t>
            </a:r>
            <a:endParaRPr lang="en-US" dirty="0" smtClean="0"/>
          </a:p>
          <a:p>
            <a:endParaRPr lang="en-US" dirty="0"/>
          </a:p>
        </p:txBody>
      </p:sp>
      <p:sp>
        <p:nvSpPr>
          <p:cNvPr id="4" name="Slide Number Placeholder 3"/>
          <p:cNvSpPr>
            <a:spLocks noGrp="1"/>
          </p:cNvSpPr>
          <p:nvPr>
            <p:ph type="sldNum" sz="quarter" idx="10"/>
          </p:nvPr>
        </p:nvSpPr>
        <p:spPr/>
        <p:txBody>
          <a:bodyPr/>
          <a:lstStyle/>
          <a:p>
            <a:fld id="{3973D2A7-E2D7-FE40-8503-712A6D0D647D}" type="slidenum">
              <a:rPr lang="en-US" smtClean="0"/>
              <a:t>12</a:t>
            </a:fld>
            <a:endParaRPr lang="en-US"/>
          </a:p>
        </p:txBody>
      </p:sp>
    </p:spTree>
    <p:extLst>
      <p:ext uri="{BB962C8B-B14F-4D97-AF65-F5344CB8AC3E}">
        <p14:creationId xmlns:p14="http://schemas.microsoft.com/office/powerpoint/2010/main" val="129303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smtClean="0"/>
              <a:t>The GCLGS</a:t>
            </a:r>
            <a:r>
              <a:rPr lang="en-US" b="0" baseline="0" dirty="0" smtClean="0"/>
              <a:t> also plays an active r</a:t>
            </a:r>
            <a:r>
              <a:rPr lang="en-US" b="0" dirty="0" smtClean="0"/>
              <a:t>ole in assisting municipalities interested in </a:t>
            </a:r>
            <a:r>
              <a:rPr lang="en-US" b="0" baseline="0" dirty="0" smtClean="0"/>
              <a:t>regionalizing their police services.  Through peer consultation, the GCLGS assists in the development and implementation of an agreed-upon plan and realistic budget.  The peer consultants are former police officers who work directly with the departments throughout the regionalization process.</a:t>
            </a:r>
          </a:p>
          <a:p>
            <a:endParaRPr lang="en-US" dirty="0"/>
          </a:p>
        </p:txBody>
      </p:sp>
      <p:sp>
        <p:nvSpPr>
          <p:cNvPr id="4" name="Slide Number Placeholder 3"/>
          <p:cNvSpPr>
            <a:spLocks noGrp="1"/>
          </p:cNvSpPr>
          <p:nvPr>
            <p:ph type="sldNum" sz="quarter" idx="10"/>
          </p:nvPr>
        </p:nvSpPr>
        <p:spPr/>
        <p:txBody>
          <a:bodyPr/>
          <a:lstStyle/>
          <a:p>
            <a:fld id="{3973D2A7-E2D7-FE40-8503-712A6D0D647D}" type="slidenum">
              <a:rPr lang="en-US" smtClean="0"/>
              <a:t>25</a:t>
            </a:fld>
            <a:endParaRPr lang="en-US"/>
          </a:p>
        </p:txBody>
      </p:sp>
    </p:spTree>
    <p:extLst>
      <p:ext uri="{BB962C8B-B14F-4D97-AF65-F5344CB8AC3E}">
        <p14:creationId xmlns:p14="http://schemas.microsoft.com/office/powerpoint/2010/main" val="293887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Local</a:t>
            </a:r>
            <a:r>
              <a:rPr lang="en-US" baseline="0" dirty="0" smtClean="0"/>
              <a:t> governments partnered with Census Bureau to support the decennial effort in their area for technical support, operational support, promotional support, data user support.</a:t>
            </a:r>
            <a:endParaRPr lang="en-US" dirty="0" smtClean="0"/>
          </a:p>
          <a:p>
            <a:pPr marL="171450" indent="-171450">
              <a:buFont typeface="Arial" panose="020B0604020202020204" pitchFamily="34" charset="0"/>
              <a:buChar char="•"/>
            </a:pPr>
            <a:r>
              <a:rPr lang="en-US" dirty="0" smtClean="0"/>
              <a:t>For Census 2000 and 2010, the Governor’s Center for Local Government Services was</a:t>
            </a:r>
            <a:r>
              <a:rPr lang="en-US" baseline="0" dirty="0" smtClean="0"/>
              <a:t> the lead state entity for coordinating Pennsylvania’s census efforts.</a:t>
            </a:r>
          </a:p>
          <a:p>
            <a:pPr marL="171450" indent="-171450">
              <a:buFont typeface="Arial" panose="020B0604020202020204" pitchFamily="34" charset="0"/>
              <a:buChar char="•"/>
            </a:pPr>
            <a:r>
              <a:rPr lang="en-US" baseline="0" dirty="0" smtClean="0"/>
              <a:t>Governor’s Center was directed by Executive Order to provide administrative support and provide assistance as necessary, working in cooperation with other agencies.</a:t>
            </a:r>
          </a:p>
          <a:p>
            <a:pPr marL="171450" indent="-171450">
              <a:buFont typeface="Arial" panose="020B0604020202020204" pitchFamily="34" charset="0"/>
              <a:buChar char="•"/>
            </a:pPr>
            <a:r>
              <a:rPr lang="en-US" baseline="0" dirty="0" smtClean="0"/>
              <a:t>In previous censuses, the Pennsylvania State Data Center worked closely with DCED in setting up state level activities to help coordinate activities that would help ensure every person in Pennsylvania was counted.</a:t>
            </a:r>
            <a:endParaRPr lang="en-US" dirty="0"/>
          </a:p>
        </p:txBody>
      </p:sp>
      <p:sp>
        <p:nvSpPr>
          <p:cNvPr id="4" name="Slide Number Placeholder 3"/>
          <p:cNvSpPr>
            <a:spLocks noGrp="1"/>
          </p:cNvSpPr>
          <p:nvPr>
            <p:ph type="sldNum" sz="quarter" idx="10"/>
          </p:nvPr>
        </p:nvSpPr>
        <p:spPr/>
        <p:txBody>
          <a:bodyPr/>
          <a:lstStyle/>
          <a:p>
            <a:fld id="{3973D2A7-E2D7-FE40-8503-712A6D0D647D}" type="slidenum">
              <a:rPr lang="en-US" smtClean="0"/>
              <a:t>27</a:t>
            </a:fld>
            <a:endParaRPr lang="en-US"/>
          </a:p>
        </p:txBody>
      </p:sp>
    </p:spTree>
    <p:extLst>
      <p:ext uri="{BB962C8B-B14F-4D97-AF65-F5344CB8AC3E}">
        <p14:creationId xmlns:p14="http://schemas.microsoft.com/office/powerpoint/2010/main" val="72532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3D2A7-E2D7-FE40-8503-712A6D0D647D}" type="slidenum">
              <a:rPr lang="en-US" smtClean="0"/>
              <a:t>28</a:t>
            </a:fld>
            <a:endParaRPr lang="en-US"/>
          </a:p>
        </p:txBody>
      </p:sp>
    </p:spTree>
    <p:extLst>
      <p:ext uri="{BB962C8B-B14F-4D97-AF65-F5344CB8AC3E}">
        <p14:creationId xmlns:p14="http://schemas.microsoft.com/office/powerpoint/2010/main" val="2938876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3D2A7-E2D7-FE40-8503-712A6D0D647D}" type="slidenum">
              <a:rPr lang="en-US" smtClean="0"/>
              <a:t>29</a:t>
            </a:fld>
            <a:endParaRPr lang="en-US"/>
          </a:p>
        </p:txBody>
      </p:sp>
    </p:spTree>
    <p:extLst>
      <p:ext uri="{BB962C8B-B14F-4D97-AF65-F5344CB8AC3E}">
        <p14:creationId xmlns:p14="http://schemas.microsoft.com/office/powerpoint/2010/main" val="293887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400" dirty="0"/>
              <a:t>Collects data from municipalities through e-Filing forms</a:t>
            </a:r>
          </a:p>
          <a:p>
            <a:pPr lvl="1">
              <a:buFont typeface="Arial" panose="020B0604020202020204" pitchFamily="34" charset="0"/>
              <a:buChar char="•"/>
            </a:pPr>
            <a:r>
              <a:rPr lang="en-US" sz="1800" dirty="0"/>
              <a:t>Annual Audit &amp; Financial Report</a:t>
            </a:r>
          </a:p>
          <a:p>
            <a:pPr lvl="1">
              <a:buFont typeface="Arial" panose="020B0604020202020204" pitchFamily="34" charset="0"/>
              <a:buChar char="•"/>
            </a:pPr>
            <a:r>
              <a:rPr lang="en-US" sz="1800" dirty="0"/>
              <a:t>Survey of Financial Condition Form</a:t>
            </a:r>
          </a:p>
          <a:p>
            <a:pPr lvl="1">
              <a:buFont typeface="Arial" panose="020B0604020202020204" pitchFamily="34" charset="0"/>
              <a:buChar char="•"/>
            </a:pPr>
            <a:r>
              <a:rPr lang="en-US" sz="1800" dirty="0"/>
              <a:t>Report of Elected &amp; Appointed Officials</a:t>
            </a:r>
          </a:p>
          <a:p>
            <a:pPr lvl="1">
              <a:buFont typeface="Arial" panose="020B0604020202020204" pitchFamily="34" charset="0"/>
              <a:buChar char="•"/>
            </a:pPr>
            <a:r>
              <a:rPr lang="en-US" sz="1800" dirty="0"/>
              <a:t>Tax Information Form</a:t>
            </a:r>
          </a:p>
          <a:p>
            <a:pPr>
              <a:buFont typeface="Arial" panose="020B0604020202020204" pitchFamily="34" charset="0"/>
              <a:buChar char="•"/>
            </a:pPr>
            <a:r>
              <a:rPr lang="en-US" sz="2400" dirty="0"/>
              <a:t>Publishes database online</a:t>
            </a:r>
          </a:p>
          <a:p>
            <a:pPr>
              <a:buFont typeface="Arial" panose="020B0604020202020204" pitchFamily="34" charset="0"/>
              <a:buChar char="•"/>
            </a:pPr>
            <a:r>
              <a:rPr lang="en-US" sz="2400" dirty="0"/>
              <a:t>Utilizes data to facilitate other functions of GCLGS</a:t>
            </a:r>
          </a:p>
          <a:p>
            <a:pPr lvl="1">
              <a:buFont typeface="Arial" panose="020B0604020202020204" pitchFamily="34" charset="0"/>
              <a:buChar char="•"/>
            </a:pPr>
            <a:r>
              <a:rPr lang="en-US" sz="1800" dirty="0"/>
              <a:t>“Early Warning System” formula</a:t>
            </a:r>
          </a:p>
          <a:p>
            <a:pPr lvl="1">
              <a:buFont typeface="Arial" panose="020B0604020202020204" pitchFamily="34" charset="0"/>
              <a:buChar char="•"/>
            </a:pPr>
            <a:r>
              <a:rPr lang="en-US" sz="1800" dirty="0"/>
              <a:t>Act 32 of 2008: Local Earned Income Tax (EIT) consolidated tax collection system</a:t>
            </a:r>
          </a:p>
          <a:p>
            <a:endParaRPr lang="en-US" sz="2400" dirty="0"/>
          </a:p>
          <a:p>
            <a:endParaRPr lang="en-US" sz="2400" dirty="0"/>
          </a:p>
          <a:p>
            <a:endParaRPr lang="en-US" dirty="0"/>
          </a:p>
        </p:txBody>
      </p:sp>
      <p:sp>
        <p:nvSpPr>
          <p:cNvPr id="4" name="Slide Number Placeholder 3"/>
          <p:cNvSpPr>
            <a:spLocks noGrp="1"/>
          </p:cNvSpPr>
          <p:nvPr>
            <p:ph type="sldNum" sz="quarter" idx="10"/>
          </p:nvPr>
        </p:nvSpPr>
        <p:spPr/>
        <p:txBody>
          <a:bodyPr/>
          <a:lstStyle/>
          <a:p>
            <a:fld id="{3973D2A7-E2D7-FE40-8503-712A6D0D647D}" type="slidenum">
              <a:rPr lang="en-US" smtClean="0"/>
              <a:t>17</a:t>
            </a:fld>
            <a:endParaRPr lang="en-US"/>
          </a:p>
        </p:txBody>
      </p:sp>
    </p:spTree>
    <p:extLst>
      <p:ext uri="{BB962C8B-B14F-4D97-AF65-F5344CB8AC3E}">
        <p14:creationId xmlns:p14="http://schemas.microsoft.com/office/powerpoint/2010/main" val="293887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400" dirty="0"/>
              <a:t>Collects data from municipalities through e-Filing forms</a:t>
            </a:r>
          </a:p>
          <a:p>
            <a:pPr lvl="1">
              <a:buFont typeface="Arial" panose="020B0604020202020204" pitchFamily="34" charset="0"/>
              <a:buChar char="•"/>
            </a:pPr>
            <a:r>
              <a:rPr lang="en-US" sz="1800" dirty="0"/>
              <a:t>Annual Audit &amp; Financial Report</a:t>
            </a:r>
          </a:p>
          <a:p>
            <a:pPr lvl="1">
              <a:buFont typeface="Arial" panose="020B0604020202020204" pitchFamily="34" charset="0"/>
              <a:buChar char="•"/>
            </a:pPr>
            <a:r>
              <a:rPr lang="en-US" sz="1800" dirty="0"/>
              <a:t>Survey of Financial Condition Form</a:t>
            </a:r>
          </a:p>
          <a:p>
            <a:pPr lvl="1">
              <a:buFont typeface="Arial" panose="020B0604020202020204" pitchFamily="34" charset="0"/>
              <a:buChar char="•"/>
            </a:pPr>
            <a:r>
              <a:rPr lang="en-US" sz="1800" dirty="0"/>
              <a:t>Report of Elected &amp; Appointed Officials</a:t>
            </a:r>
          </a:p>
          <a:p>
            <a:pPr lvl="1">
              <a:buFont typeface="Arial" panose="020B0604020202020204" pitchFamily="34" charset="0"/>
              <a:buChar char="•"/>
            </a:pPr>
            <a:r>
              <a:rPr lang="en-US" sz="1800" dirty="0"/>
              <a:t>Tax Information Form</a:t>
            </a:r>
          </a:p>
          <a:p>
            <a:pPr>
              <a:buFont typeface="Arial" panose="020B0604020202020204" pitchFamily="34" charset="0"/>
              <a:buChar char="•"/>
            </a:pPr>
            <a:r>
              <a:rPr lang="en-US" sz="2400" dirty="0"/>
              <a:t>Publishes database online</a:t>
            </a:r>
          </a:p>
          <a:p>
            <a:pPr>
              <a:buFont typeface="Arial" panose="020B0604020202020204" pitchFamily="34" charset="0"/>
              <a:buChar char="•"/>
            </a:pPr>
            <a:r>
              <a:rPr lang="en-US" sz="2400" dirty="0"/>
              <a:t>Utilizes data to facilitate other functions of GCLGS</a:t>
            </a:r>
          </a:p>
          <a:p>
            <a:pPr lvl="1">
              <a:buFont typeface="Arial" panose="020B0604020202020204" pitchFamily="34" charset="0"/>
              <a:buChar char="•"/>
            </a:pPr>
            <a:r>
              <a:rPr lang="en-US" sz="1800" dirty="0"/>
              <a:t>“Early Warning System” formula</a:t>
            </a:r>
          </a:p>
          <a:p>
            <a:pPr lvl="1">
              <a:buFont typeface="Arial" panose="020B0604020202020204" pitchFamily="34" charset="0"/>
              <a:buChar char="•"/>
            </a:pPr>
            <a:r>
              <a:rPr lang="en-US" sz="1800" dirty="0"/>
              <a:t>Act 32 of 2008: Local Earned Income Tax (EIT) consolidated tax collection system</a:t>
            </a:r>
          </a:p>
          <a:p>
            <a:endParaRPr lang="en-US" sz="2400" dirty="0"/>
          </a:p>
          <a:p>
            <a:endParaRPr lang="en-US" sz="2400"/>
          </a:p>
          <a:p>
            <a:endParaRPr lang="en-US"/>
          </a:p>
        </p:txBody>
      </p:sp>
      <p:sp>
        <p:nvSpPr>
          <p:cNvPr id="4" name="Slide Number Placeholder 3"/>
          <p:cNvSpPr>
            <a:spLocks noGrp="1"/>
          </p:cNvSpPr>
          <p:nvPr>
            <p:ph type="sldNum" sz="quarter" idx="10"/>
          </p:nvPr>
        </p:nvSpPr>
        <p:spPr/>
        <p:txBody>
          <a:bodyPr/>
          <a:lstStyle/>
          <a:p>
            <a:fld id="{3973D2A7-E2D7-FE40-8503-712A6D0D647D}" type="slidenum">
              <a:rPr lang="en-US" smtClean="0"/>
              <a:t>18</a:t>
            </a:fld>
            <a:endParaRPr lang="en-US"/>
          </a:p>
        </p:txBody>
      </p:sp>
    </p:spTree>
    <p:extLst>
      <p:ext uri="{BB962C8B-B14F-4D97-AF65-F5344CB8AC3E}">
        <p14:creationId xmlns:p14="http://schemas.microsoft.com/office/powerpoint/2010/main" val="293887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400" dirty="0"/>
              <a:t>Collects data from municipalities through e-Filing forms</a:t>
            </a:r>
          </a:p>
          <a:p>
            <a:pPr lvl="1">
              <a:buFont typeface="Arial" panose="020B0604020202020204" pitchFamily="34" charset="0"/>
              <a:buChar char="•"/>
            </a:pPr>
            <a:r>
              <a:rPr lang="en-US" sz="1800" dirty="0"/>
              <a:t>Annual Audit &amp; Financial Report</a:t>
            </a:r>
          </a:p>
          <a:p>
            <a:pPr lvl="1">
              <a:buFont typeface="Arial" panose="020B0604020202020204" pitchFamily="34" charset="0"/>
              <a:buChar char="•"/>
            </a:pPr>
            <a:r>
              <a:rPr lang="en-US" sz="1800" dirty="0"/>
              <a:t>Survey of Financial Condition Form</a:t>
            </a:r>
          </a:p>
          <a:p>
            <a:pPr lvl="1">
              <a:buFont typeface="Arial" panose="020B0604020202020204" pitchFamily="34" charset="0"/>
              <a:buChar char="•"/>
            </a:pPr>
            <a:r>
              <a:rPr lang="en-US" sz="1800" dirty="0"/>
              <a:t>Report of Elected &amp; Appointed Officials</a:t>
            </a:r>
          </a:p>
          <a:p>
            <a:pPr lvl="1">
              <a:buFont typeface="Arial" panose="020B0604020202020204" pitchFamily="34" charset="0"/>
              <a:buChar char="•"/>
            </a:pPr>
            <a:r>
              <a:rPr lang="en-US" sz="1800" dirty="0"/>
              <a:t>Tax Information Form</a:t>
            </a:r>
          </a:p>
          <a:p>
            <a:pPr>
              <a:buFont typeface="Arial" panose="020B0604020202020204" pitchFamily="34" charset="0"/>
              <a:buChar char="•"/>
            </a:pPr>
            <a:r>
              <a:rPr lang="en-US" sz="2400" dirty="0"/>
              <a:t>Publishes database online</a:t>
            </a:r>
          </a:p>
          <a:p>
            <a:pPr>
              <a:buFont typeface="Arial" panose="020B0604020202020204" pitchFamily="34" charset="0"/>
              <a:buChar char="•"/>
            </a:pPr>
            <a:r>
              <a:rPr lang="en-US" sz="2400" dirty="0"/>
              <a:t>Utilizes data to facilitate other functions of GCLGS</a:t>
            </a:r>
          </a:p>
          <a:p>
            <a:pPr lvl="1">
              <a:buFont typeface="Arial" panose="020B0604020202020204" pitchFamily="34" charset="0"/>
              <a:buChar char="•"/>
            </a:pPr>
            <a:r>
              <a:rPr lang="en-US" sz="1800" dirty="0"/>
              <a:t>“Early Warning System” formula</a:t>
            </a:r>
          </a:p>
          <a:p>
            <a:pPr lvl="1">
              <a:buFont typeface="Arial" panose="020B0604020202020204" pitchFamily="34" charset="0"/>
              <a:buChar char="•"/>
            </a:pPr>
            <a:r>
              <a:rPr lang="en-US" sz="1800" dirty="0"/>
              <a:t>Act 32 of 2008: Local Earned Income Tax (EIT) consolidated tax collection system</a:t>
            </a:r>
          </a:p>
          <a:p>
            <a:endParaRPr lang="en-US" sz="2400" dirty="0"/>
          </a:p>
          <a:p>
            <a:endParaRPr lang="en-US" sz="2400"/>
          </a:p>
          <a:p>
            <a:endParaRPr lang="en-US"/>
          </a:p>
        </p:txBody>
      </p:sp>
      <p:sp>
        <p:nvSpPr>
          <p:cNvPr id="4" name="Slide Number Placeholder 3"/>
          <p:cNvSpPr>
            <a:spLocks noGrp="1"/>
          </p:cNvSpPr>
          <p:nvPr>
            <p:ph type="sldNum" sz="quarter" idx="10"/>
          </p:nvPr>
        </p:nvSpPr>
        <p:spPr/>
        <p:txBody>
          <a:bodyPr/>
          <a:lstStyle/>
          <a:p>
            <a:fld id="{3973D2A7-E2D7-FE40-8503-712A6D0D647D}" type="slidenum">
              <a:rPr lang="en-US" smtClean="0"/>
              <a:t>19</a:t>
            </a:fld>
            <a:endParaRPr lang="en-US"/>
          </a:p>
        </p:txBody>
      </p:sp>
    </p:spTree>
    <p:extLst>
      <p:ext uri="{BB962C8B-B14F-4D97-AF65-F5344CB8AC3E}">
        <p14:creationId xmlns:p14="http://schemas.microsoft.com/office/powerpoint/2010/main" val="293887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400" dirty="0"/>
              <a:t>Collects data from municipalities through e-Filing forms</a:t>
            </a:r>
          </a:p>
          <a:p>
            <a:pPr lvl="1">
              <a:buFont typeface="Arial" panose="020B0604020202020204" pitchFamily="34" charset="0"/>
              <a:buChar char="•"/>
            </a:pPr>
            <a:r>
              <a:rPr lang="en-US" sz="1800" dirty="0"/>
              <a:t>Annual Audit &amp; Financial Report</a:t>
            </a:r>
          </a:p>
          <a:p>
            <a:pPr lvl="1">
              <a:buFont typeface="Arial" panose="020B0604020202020204" pitchFamily="34" charset="0"/>
              <a:buChar char="•"/>
            </a:pPr>
            <a:r>
              <a:rPr lang="en-US" sz="1800" dirty="0"/>
              <a:t>Survey of Financial Condition Form</a:t>
            </a:r>
          </a:p>
          <a:p>
            <a:pPr lvl="1">
              <a:buFont typeface="Arial" panose="020B0604020202020204" pitchFamily="34" charset="0"/>
              <a:buChar char="•"/>
            </a:pPr>
            <a:r>
              <a:rPr lang="en-US" sz="1800" dirty="0"/>
              <a:t>Report of Elected &amp; Appointed Officials</a:t>
            </a:r>
          </a:p>
          <a:p>
            <a:pPr lvl="1">
              <a:buFont typeface="Arial" panose="020B0604020202020204" pitchFamily="34" charset="0"/>
              <a:buChar char="•"/>
            </a:pPr>
            <a:r>
              <a:rPr lang="en-US" sz="1800" dirty="0"/>
              <a:t>Tax Information Form</a:t>
            </a:r>
          </a:p>
          <a:p>
            <a:pPr>
              <a:buFont typeface="Arial" panose="020B0604020202020204" pitchFamily="34" charset="0"/>
              <a:buChar char="•"/>
            </a:pPr>
            <a:r>
              <a:rPr lang="en-US" sz="2400" dirty="0"/>
              <a:t>Publishes database online</a:t>
            </a:r>
          </a:p>
          <a:p>
            <a:pPr>
              <a:buFont typeface="Arial" panose="020B0604020202020204" pitchFamily="34" charset="0"/>
              <a:buChar char="•"/>
            </a:pPr>
            <a:r>
              <a:rPr lang="en-US" sz="2400" dirty="0"/>
              <a:t>Utilizes data to facilitate other functions of GCLGS</a:t>
            </a:r>
          </a:p>
          <a:p>
            <a:pPr lvl="1">
              <a:buFont typeface="Arial" panose="020B0604020202020204" pitchFamily="34" charset="0"/>
              <a:buChar char="•"/>
            </a:pPr>
            <a:r>
              <a:rPr lang="en-US" sz="1800" dirty="0"/>
              <a:t>“Early Warning System” formula</a:t>
            </a:r>
          </a:p>
          <a:p>
            <a:pPr lvl="1">
              <a:buFont typeface="Arial" panose="020B0604020202020204" pitchFamily="34" charset="0"/>
              <a:buChar char="•"/>
            </a:pPr>
            <a:r>
              <a:rPr lang="en-US" sz="1800" dirty="0"/>
              <a:t>Act 32 of 2008: Local Earned Income Tax (EIT) consolidated tax collection system</a:t>
            </a:r>
          </a:p>
          <a:p>
            <a:endParaRPr lang="en-US" sz="2400" dirty="0"/>
          </a:p>
          <a:p>
            <a:endParaRPr lang="en-US" sz="2400"/>
          </a:p>
          <a:p>
            <a:endParaRPr lang="en-US"/>
          </a:p>
        </p:txBody>
      </p:sp>
      <p:sp>
        <p:nvSpPr>
          <p:cNvPr id="4" name="Slide Number Placeholder 3"/>
          <p:cNvSpPr>
            <a:spLocks noGrp="1"/>
          </p:cNvSpPr>
          <p:nvPr>
            <p:ph type="sldNum" sz="quarter" idx="10"/>
          </p:nvPr>
        </p:nvSpPr>
        <p:spPr/>
        <p:txBody>
          <a:bodyPr/>
          <a:lstStyle/>
          <a:p>
            <a:fld id="{3973D2A7-E2D7-FE40-8503-712A6D0D647D}" type="slidenum">
              <a:rPr lang="en-US" smtClean="0"/>
              <a:t>20</a:t>
            </a:fld>
            <a:endParaRPr lang="en-US"/>
          </a:p>
        </p:txBody>
      </p:sp>
    </p:spTree>
    <p:extLst>
      <p:ext uri="{BB962C8B-B14F-4D97-AF65-F5344CB8AC3E}">
        <p14:creationId xmlns:p14="http://schemas.microsoft.com/office/powerpoint/2010/main" val="293887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smtClean="0"/>
              <a:t>The GCLGS</a:t>
            </a:r>
            <a:r>
              <a:rPr lang="en-US" b="0" baseline="0" dirty="0" smtClean="0"/>
              <a:t> also plays an active r</a:t>
            </a:r>
            <a:r>
              <a:rPr lang="en-US" b="0" dirty="0" smtClean="0"/>
              <a:t>ole in assisting municipalities interested in </a:t>
            </a:r>
            <a:r>
              <a:rPr lang="en-US" b="0" baseline="0" dirty="0" smtClean="0"/>
              <a:t>regionalizing their police services.  Through peer consultation, the GCLGS assists in the development and implementation of an agreed-upon plan and realistic budget.  The peer consultants are former police officers who work directly with the departments throughout the regionalization process.</a:t>
            </a:r>
          </a:p>
          <a:p>
            <a:endParaRPr lang="en-US" dirty="0"/>
          </a:p>
        </p:txBody>
      </p:sp>
      <p:sp>
        <p:nvSpPr>
          <p:cNvPr id="4" name="Slide Number Placeholder 3"/>
          <p:cNvSpPr>
            <a:spLocks noGrp="1"/>
          </p:cNvSpPr>
          <p:nvPr>
            <p:ph type="sldNum" sz="quarter" idx="10"/>
          </p:nvPr>
        </p:nvSpPr>
        <p:spPr/>
        <p:txBody>
          <a:bodyPr/>
          <a:lstStyle/>
          <a:p>
            <a:fld id="{3973D2A7-E2D7-FE40-8503-712A6D0D647D}" type="slidenum">
              <a:rPr lang="en-US" smtClean="0"/>
              <a:t>21</a:t>
            </a:fld>
            <a:endParaRPr lang="en-US"/>
          </a:p>
        </p:txBody>
      </p:sp>
    </p:spTree>
    <p:extLst>
      <p:ext uri="{BB962C8B-B14F-4D97-AF65-F5344CB8AC3E}">
        <p14:creationId xmlns:p14="http://schemas.microsoft.com/office/powerpoint/2010/main" val="293887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smtClean="0"/>
              <a:t>The GCLGS</a:t>
            </a:r>
            <a:r>
              <a:rPr lang="en-US" b="0" baseline="0" dirty="0" smtClean="0"/>
              <a:t> also plays an active r</a:t>
            </a:r>
            <a:r>
              <a:rPr lang="en-US" b="0" dirty="0" smtClean="0"/>
              <a:t>ole in assisting municipalities interested in </a:t>
            </a:r>
            <a:r>
              <a:rPr lang="en-US" b="0" baseline="0" dirty="0" smtClean="0"/>
              <a:t>regionalizing their police services.  Through peer consultation, the GCLGS assists in the development and implementation of an agreed-upon plan and realistic budget.  The peer consultants are former police officers who work directly with the departments throughout the regionalization process.</a:t>
            </a:r>
          </a:p>
          <a:p>
            <a:endParaRPr lang="en-US" dirty="0"/>
          </a:p>
        </p:txBody>
      </p:sp>
      <p:sp>
        <p:nvSpPr>
          <p:cNvPr id="4" name="Slide Number Placeholder 3"/>
          <p:cNvSpPr>
            <a:spLocks noGrp="1"/>
          </p:cNvSpPr>
          <p:nvPr>
            <p:ph type="sldNum" sz="quarter" idx="10"/>
          </p:nvPr>
        </p:nvSpPr>
        <p:spPr/>
        <p:txBody>
          <a:bodyPr/>
          <a:lstStyle/>
          <a:p>
            <a:fld id="{3973D2A7-E2D7-FE40-8503-712A6D0D647D}" type="slidenum">
              <a:rPr lang="en-US" smtClean="0"/>
              <a:t>22</a:t>
            </a:fld>
            <a:endParaRPr lang="en-US"/>
          </a:p>
        </p:txBody>
      </p:sp>
    </p:spTree>
    <p:extLst>
      <p:ext uri="{BB962C8B-B14F-4D97-AF65-F5344CB8AC3E}">
        <p14:creationId xmlns:p14="http://schemas.microsoft.com/office/powerpoint/2010/main" val="293887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smtClean="0"/>
              <a:t>The GCLGS</a:t>
            </a:r>
            <a:r>
              <a:rPr lang="en-US" b="0" baseline="0" dirty="0" smtClean="0"/>
              <a:t> also plays an active r</a:t>
            </a:r>
            <a:r>
              <a:rPr lang="en-US" b="0" dirty="0" smtClean="0"/>
              <a:t>ole in assisting municipalities interested in </a:t>
            </a:r>
            <a:r>
              <a:rPr lang="en-US" b="0" baseline="0" dirty="0" smtClean="0"/>
              <a:t>regionalizing their police services.  Through peer consultation, the GCLGS assists in the development and implementation of an agreed-upon plan and realistic budget.  The peer consultants are former police officers who work directly with the departments throughout the regionalization process.</a:t>
            </a:r>
          </a:p>
          <a:p>
            <a:endParaRPr lang="en-US" dirty="0"/>
          </a:p>
        </p:txBody>
      </p:sp>
      <p:sp>
        <p:nvSpPr>
          <p:cNvPr id="4" name="Slide Number Placeholder 3"/>
          <p:cNvSpPr>
            <a:spLocks noGrp="1"/>
          </p:cNvSpPr>
          <p:nvPr>
            <p:ph type="sldNum" sz="quarter" idx="10"/>
          </p:nvPr>
        </p:nvSpPr>
        <p:spPr/>
        <p:txBody>
          <a:bodyPr/>
          <a:lstStyle/>
          <a:p>
            <a:fld id="{3973D2A7-E2D7-FE40-8503-712A6D0D647D}" type="slidenum">
              <a:rPr lang="en-US" smtClean="0"/>
              <a:t>23</a:t>
            </a:fld>
            <a:endParaRPr lang="en-US"/>
          </a:p>
        </p:txBody>
      </p:sp>
    </p:spTree>
    <p:extLst>
      <p:ext uri="{BB962C8B-B14F-4D97-AF65-F5344CB8AC3E}">
        <p14:creationId xmlns:p14="http://schemas.microsoft.com/office/powerpoint/2010/main" val="293887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0" dirty="0" smtClean="0"/>
              <a:t>The GCLGS</a:t>
            </a:r>
            <a:r>
              <a:rPr lang="en-US" b="0" baseline="0" dirty="0" smtClean="0"/>
              <a:t> also plays an active r</a:t>
            </a:r>
            <a:r>
              <a:rPr lang="en-US" b="0" dirty="0" smtClean="0"/>
              <a:t>ole in assisting municipalities interested in </a:t>
            </a:r>
            <a:r>
              <a:rPr lang="en-US" b="0" baseline="0" dirty="0" smtClean="0"/>
              <a:t>regionalizing their police services.  Through peer consultation, the GCLGS assists in the development and implementation of an agreed-upon plan and realistic budget.  The peer consultants are former police officers who work directly with the departments throughout the regionalization process.</a:t>
            </a:r>
          </a:p>
          <a:p>
            <a:endParaRPr lang="en-US" dirty="0"/>
          </a:p>
        </p:txBody>
      </p:sp>
      <p:sp>
        <p:nvSpPr>
          <p:cNvPr id="4" name="Slide Number Placeholder 3"/>
          <p:cNvSpPr>
            <a:spLocks noGrp="1"/>
          </p:cNvSpPr>
          <p:nvPr>
            <p:ph type="sldNum" sz="quarter" idx="10"/>
          </p:nvPr>
        </p:nvSpPr>
        <p:spPr/>
        <p:txBody>
          <a:bodyPr/>
          <a:lstStyle/>
          <a:p>
            <a:fld id="{3973D2A7-E2D7-FE40-8503-712A6D0D647D}" type="slidenum">
              <a:rPr lang="en-US" smtClean="0"/>
              <a:t>24</a:t>
            </a:fld>
            <a:endParaRPr lang="en-US"/>
          </a:p>
        </p:txBody>
      </p:sp>
    </p:spTree>
    <p:extLst>
      <p:ext uri="{BB962C8B-B14F-4D97-AF65-F5344CB8AC3E}">
        <p14:creationId xmlns:p14="http://schemas.microsoft.com/office/powerpoint/2010/main" val="2938876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DCED-ppt-slides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6207"/>
          </a:xfrm>
          <a:prstGeom prst="rect">
            <a:avLst/>
          </a:prstGeom>
        </p:spPr>
      </p:pic>
      <p:pic>
        <p:nvPicPr>
          <p:cNvPr id="8" name="Picture 7" descr="DCED_Vert_2C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300" y="1561475"/>
            <a:ext cx="1643348" cy="1079916"/>
          </a:xfrm>
          <a:prstGeom prst="rect">
            <a:avLst/>
          </a:prstGeom>
        </p:spPr>
      </p:pic>
      <p:sp>
        <p:nvSpPr>
          <p:cNvPr id="5" name="TextBox 4"/>
          <p:cNvSpPr txBox="1"/>
          <p:nvPr userDrawn="1"/>
        </p:nvSpPr>
        <p:spPr>
          <a:xfrm>
            <a:off x="762000" y="802640"/>
            <a:ext cx="2346960" cy="369332"/>
          </a:xfrm>
          <a:prstGeom prst="rect">
            <a:avLst/>
          </a:prstGeom>
          <a:noFill/>
        </p:spPr>
        <p:txBody>
          <a:bodyPr wrap="square" rtlCol="0">
            <a:spAutoFit/>
          </a:bodyPr>
          <a:lstStyle/>
          <a:p>
            <a:endParaRPr lang="en-US" dirty="0"/>
          </a:p>
        </p:txBody>
      </p:sp>
      <p:sp>
        <p:nvSpPr>
          <p:cNvPr id="9" name="Title 1"/>
          <p:cNvSpPr>
            <a:spLocks noGrp="1"/>
          </p:cNvSpPr>
          <p:nvPr>
            <p:ph type="ctrTitle" hasCustomPrompt="1"/>
          </p:nvPr>
        </p:nvSpPr>
        <p:spPr>
          <a:xfrm>
            <a:off x="685800" y="2868930"/>
            <a:ext cx="7772400" cy="2030095"/>
          </a:xfrm>
        </p:spPr>
        <p:txBody>
          <a:bodyPr anchor="t" anchorCtr="0">
            <a:noAutofit/>
          </a:bodyPr>
          <a:lstStyle>
            <a:lvl1pPr algn="ctr">
              <a:defRPr sz="2800" b="0" i="0" cap="all" baseline="0">
                <a:solidFill>
                  <a:schemeClr val="bg1"/>
                </a:solidFill>
                <a:latin typeface="Arial" panose="020B0604020202020204" pitchFamily="34" charset="0"/>
                <a:cs typeface="Arial" panose="020B0604020202020204" pitchFamily="34" charset="0"/>
              </a:defRPr>
            </a:lvl1pPr>
          </a:lstStyle>
          <a:p>
            <a:r>
              <a:rPr lang="en-US" sz="3200" dirty="0" smtClean="0">
                <a:solidFill>
                  <a:srgbClr val="FFFFFF"/>
                </a:solidFill>
              </a:rPr>
              <a:t>TITLE OF PRESENTATION HERE</a:t>
            </a:r>
            <a:endParaRPr lang="en-US" sz="3200" dirty="0">
              <a:solidFill>
                <a:srgbClr val="FFFFFF"/>
              </a:solidFill>
            </a:endParaRPr>
          </a:p>
        </p:txBody>
      </p:sp>
      <p:sp>
        <p:nvSpPr>
          <p:cNvPr id="10" name="Text Placeholder 24"/>
          <p:cNvSpPr>
            <a:spLocks noGrp="1"/>
          </p:cNvSpPr>
          <p:nvPr>
            <p:ph type="body" sz="quarter" idx="11" hasCustomPrompt="1"/>
          </p:nvPr>
        </p:nvSpPr>
        <p:spPr>
          <a:xfrm>
            <a:off x="5539104" y="6022649"/>
            <a:ext cx="3371851" cy="675332"/>
          </a:xfrm>
        </p:spPr>
        <p:txBody>
          <a:bodyPr>
            <a:normAutofit/>
          </a:bodyPr>
          <a:lstStyle>
            <a:lvl1pPr marL="0" indent="0" algn="r">
              <a:buNone/>
              <a:defRPr sz="1600" baseline="0">
                <a:solidFill>
                  <a:schemeClr val="bg1"/>
                </a:solidFill>
                <a:latin typeface="Arial" panose="020B0604020202020204" pitchFamily="34" charset="0"/>
                <a:cs typeface="Arial" panose="020B0604020202020204" pitchFamily="34" charset="0"/>
              </a:defRPr>
            </a:lvl1pPr>
          </a:lstStyle>
          <a:p>
            <a:pPr lvl="0"/>
            <a:r>
              <a:rPr lang="en-US" dirty="0" smtClean="0"/>
              <a:t>Name, Title</a:t>
            </a:r>
            <a:br>
              <a:rPr lang="en-US" dirty="0" smtClean="0"/>
            </a:br>
            <a:r>
              <a:rPr lang="en-US" dirty="0" smtClean="0"/>
              <a:t>Office</a:t>
            </a:r>
            <a:endParaRPr lang="en-US" dirty="0"/>
          </a:p>
        </p:txBody>
      </p:sp>
      <p:sp>
        <p:nvSpPr>
          <p:cNvPr id="11" name="Text Placeholder 26"/>
          <p:cNvSpPr>
            <a:spLocks noGrp="1"/>
          </p:cNvSpPr>
          <p:nvPr>
            <p:ph type="body" sz="quarter" idx="12" hasCustomPrompt="1"/>
          </p:nvPr>
        </p:nvSpPr>
        <p:spPr>
          <a:xfrm>
            <a:off x="228601" y="6022649"/>
            <a:ext cx="2423159" cy="661987"/>
          </a:xfr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stStyle>
          <a:p>
            <a:r>
              <a:rPr lang="en-US" dirty="0" smtClean="0">
                <a:latin typeface="Arial" panose="020B0604020202020204" pitchFamily="34" charset="0"/>
                <a:cs typeface="Arial" panose="020B0604020202020204" pitchFamily="34" charset="0"/>
              </a:rPr>
              <a:t>Month 22, 2016</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Location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86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ergy Divider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0A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8445" y="2616200"/>
            <a:ext cx="77724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dirty="0" smtClean="0"/>
              <a:t>Divider Slide</a:t>
            </a:r>
            <a:br>
              <a:rPr lang="en-US" dirty="0" smtClean="0"/>
            </a:br>
            <a:r>
              <a:rPr lang="en-US" dirty="0" smtClean="0"/>
              <a:t>insert title</a:t>
            </a:r>
            <a:endParaRPr lang="en-US" dirty="0"/>
          </a:p>
        </p:txBody>
      </p:sp>
    </p:spTree>
    <p:extLst>
      <p:ext uri="{BB962C8B-B14F-4D97-AF65-F5344CB8AC3E}">
        <p14:creationId xmlns:p14="http://schemas.microsoft.com/office/powerpoint/2010/main" val="8704309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feSciences Divider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4298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8445" y="2616200"/>
            <a:ext cx="77724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dirty="0" smtClean="0"/>
              <a:t>Divider Slide</a:t>
            </a:r>
            <a:br>
              <a:rPr lang="en-US" dirty="0" smtClean="0"/>
            </a:br>
            <a:r>
              <a:rPr lang="en-US" dirty="0" smtClean="0"/>
              <a:t>insert title</a:t>
            </a:r>
            <a:endParaRPr lang="en-US" dirty="0"/>
          </a:p>
        </p:txBody>
      </p:sp>
    </p:spTree>
    <p:extLst>
      <p:ext uri="{BB962C8B-B14F-4D97-AF65-F5344CB8AC3E}">
        <p14:creationId xmlns:p14="http://schemas.microsoft.com/office/powerpoint/2010/main" val="42341634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Photographic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10925" y="401320"/>
            <a:ext cx="77724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dirty="0" smtClean="0"/>
              <a:t>PHOTOGRAPHIC Divider Slide</a:t>
            </a:r>
            <a:br>
              <a:rPr lang="en-US" dirty="0" smtClean="0"/>
            </a:br>
            <a:r>
              <a:rPr lang="en-US" dirty="0" smtClean="0"/>
              <a:t>insert title OR STATISTIC</a:t>
            </a:r>
            <a:endParaRPr lang="en-US" dirty="0"/>
          </a:p>
        </p:txBody>
      </p:sp>
    </p:spTree>
    <p:extLst>
      <p:ext uri="{BB962C8B-B14F-4D97-AF65-F5344CB8AC3E}">
        <p14:creationId xmlns:p14="http://schemas.microsoft.com/office/powerpoint/2010/main" val="22745437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hotographic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10925" y="401320"/>
            <a:ext cx="77724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dirty="0" smtClean="0"/>
              <a:t>PHOTOGRAPHIC Divider Slide</a:t>
            </a:r>
            <a:br>
              <a:rPr lang="en-US" dirty="0" smtClean="0"/>
            </a:br>
            <a:r>
              <a:rPr lang="en-US" dirty="0" smtClean="0"/>
              <a:t>insert title OR STATISTIC</a:t>
            </a:r>
            <a:endParaRPr lang="en-US" dirty="0"/>
          </a:p>
        </p:txBody>
      </p:sp>
    </p:spTree>
    <p:extLst>
      <p:ext uri="{BB962C8B-B14F-4D97-AF65-F5344CB8AC3E}">
        <p14:creationId xmlns:p14="http://schemas.microsoft.com/office/powerpoint/2010/main" val="14375619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hotographic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925" y="401320"/>
            <a:ext cx="77724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dirty="0" smtClean="0"/>
              <a:t>PHOTOGRAPHIC Divider Slide</a:t>
            </a:r>
            <a:br>
              <a:rPr lang="en-US" dirty="0" smtClean="0"/>
            </a:br>
            <a:r>
              <a:rPr lang="en-US" dirty="0" smtClean="0"/>
              <a:t>insert title OR STATISTIC</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0"/>
            <a:ext cx="9144000" cy="6847840"/>
          </a:xfrm>
          <a:prstGeom prst="rect">
            <a:avLst/>
          </a:prstGeom>
        </p:spPr>
      </p:pic>
    </p:spTree>
    <p:extLst>
      <p:ext uri="{BB962C8B-B14F-4D97-AF65-F5344CB8AC3E}">
        <p14:creationId xmlns:p14="http://schemas.microsoft.com/office/powerpoint/2010/main" val="230316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hotographic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10925" y="401320"/>
            <a:ext cx="77724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dirty="0" smtClean="0"/>
              <a:t>PHOTOGRAPHIC Divider Slide</a:t>
            </a:r>
            <a:br>
              <a:rPr lang="en-US" dirty="0" smtClean="0"/>
            </a:br>
            <a:r>
              <a:rPr lang="en-US" dirty="0" smtClean="0"/>
              <a:t>insert title OR STATISTIC</a:t>
            </a:r>
            <a:endParaRPr lang="en-US" dirty="0"/>
          </a:p>
        </p:txBody>
      </p:sp>
    </p:spTree>
    <p:extLst>
      <p:ext uri="{BB962C8B-B14F-4D97-AF65-F5344CB8AC3E}">
        <p14:creationId xmlns:p14="http://schemas.microsoft.com/office/powerpoint/2010/main" val="28927020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hotographic 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10925" y="401320"/>
            <a:ext cx="77724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dirty="0" smtClean="0"/>
              <a:t>PHOTOGRAPHIC Divider Slide</a:t>
            </a:r>
            <a:br>
              <a:rPr lang="en-US" dirty="0" smtClean="0"/>
            </a:br>
            <a:r>
              <a:rPr lang="en-US" dirty="0" smtClean="0"/>
              <a:t>insert title OR STATISTIC</a:t>
            </a:r>
            <a:endParaRPr lang="en-US" dirty="0"/>
          </a:p>
        </p:txBody>
      </p:sp>
    </p:spTree>
    <p:extLst>
      <p:ext uri="{BB962C8B-B14F-4D97-AF65-F5344CB8AC3E}">
        <p14:creationId xmlns:p14="http://schemas.microsoft.com/office/powerpoint/2010/main" val="24305643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Content Page">
    <p:spTree>
      <p:nvGrpSpPr>
        <p:cNvPr id="1" name=""/>
        <p:cNvGrpSpPr/>
        <p:nvPr/>
      </p:nvGrpSpPr>
      <p:grpSpPr>
        <a:xfrm>
          <a:off x="0" y="0"/>
          <a:ext cx="0" cy="0"/>
          <a:chOff x="0" y="0"/>
          <a:chExt cx="0" cy="0"/>
        </a:xfrm>
      </p:grpSpPr>
      <p:pic>
        <p:nvPicPr>
          <p:cNvPr id="8" name="Picture 7"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9144000" cy="6332220"/>
          </a:xfrm>
          <a:prstGeom prst="rect">
            <a:avLst/>
          </a:prstGeom>
        </p:spPr>
      </p:pic>
      <p:sp>
        <p:nvSpPr>
          <p:cNvPr id="2" name="Title 1"/>
          <p:cNvSpPr>
            <a:spLocks noGrp="1"/>
          </p:cNvSpPr>
          <p:nvPr>
            <p:ph type="title" hasCustomPrompt="1"/>
          </p:nvPr>
        </p:nvSpPr>
        <p:spPr>
          <a:xfrm>
            <a:off x="347132" y="894080"/>
            <a:ext cx="6747935"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dirty="0" smtClean="0"/>
              <a:t>Slide Title Here</a:t>
            </a:r>
            <a:endParaRPr lang="en-US" dirty="0"/>
          </a:p>
        </p:txBody>
      </p:sp>
      <p:sp>
        <p:nvSpPr>
          <p:cNvPr id="6" name="Slide Number Placeholder 5"/>
          <p:cNvSpPr>
            <a:spLocks noGrp="1"/>
          </p:cNvSpPr>
          <p:nvPr>
            <p:ph type="sldNum" sz="quarter" idx="12"/>
          </p:nvPr>
        </p:nvSpPr>
        <p:spPr>
          <a:xfrm>
            <a:off x="8373533" y="6110807"/>
            <a:ext cx="457206"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dirty="0"/>
          </a:p>
        </p:txBody>
      </p:sp>
      <p:sp>
        <p:nvSpPr>
          <p:cNvPr id="4" name="Text Placeholder 3"/>
          <p:cNvSpPr>
            <a:spLocks noGrp="1"/>
          </p:cNvSpPr>
          <p:nvPr>
            <p:ph type="body" sz="quarter" idx="15"/>
          </p:nvPr>
        </p:nvSpPr>
        <p:spPr>
          <a:xfrm>
            <a:off x="347663" y="1534161"/>
            <a:ext cx="8483600" cy="4576128"/>
          </a:xfrm>
        </p:spPr>
        <p:txBody>
          <a:bodyPr>
            <a:noAutofit/>
          </a:bodyPr>
          <a:lstStyle>
            <a:lvl1pPr>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682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pic>
        <p:nvPicPr>
          <p:cNvPr id="9" name="Picture 8"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9144000" cy="6332220"/>
          </a:xfrm>
          <a:prstGeom prst="rect">
            <a:avLst/>
          </a:prstGeom>
        </p:spPr>
      </p:pic>
      <p:sp>
        <p:nvSpPr>
          <p:cNvPr id="11" name="Title 1"/>
          <p:cNvSpPr>
            <a:spLocks noGrp="1"/>
          </p:cNvSpPr>
          <p:nvPr>
            <p:ph type="title" hasCustomPrompt="1"/>
          </p:nvPr>
        </p:nvSpPr>
        <p:spPr>
          <a:xfrm>
            <a:off x="347132" y="894080"/>
            <a:ext cx="6747935"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dirty="0" smtClean="0"/>
              <a:t>Slide Title Here</a:t>
            </a:r>
            <a:endParaRPr lang="en-US" dirty="0"/>
          </a:p>
        </p:txBody>
      </p:sp>
      <p:sp>
        <p:nvSpPr>
          <p:cNvPr id="12" name="Slide Number Placeholder 5"/>
          <p:cNvSpPr>
            <a:spLocks noGrp="1"/>
          </p:cNvSpPr>
          <p:nvPr>
            <p:ph type="sldNum" sz="quarter" idx="12"/>
          </p:nvPr>
        </p:nvSpPr>
        <p:spPr>
          <a:xfrm>
            <a:off x="8373533" y="6110807"/>
            <a:ext cx="457206"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dirty="0"/>
          </a:p>
        </p:txBody>
      </p:sp>
      <p:sp>
        <p:nvSpPr>
          <p:cNvPr id="13" name="Text Placeholder 3"/>
          <p:cNvSpPr>
            <a:spLocks noGrp="1"/>
          </p:cNvSpPr>
          <p:nvPr>
            <p:ph type="body" sz="quarter" idx="15"/>
          </p:nvPr>
        </p:nvSpPr>
        <p:spPr>
          <a:xfrm>
            <a:off x="347663" y="1534161"/>
            <a:ext cx="8483600" cy="4576128"/>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290246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descr="DCED-ppt-slides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6207"/>
          </a:xfrm>
          <a:prstGeom prst="rect">
            <a:avLst/>
          </a:prstGeom>
        </p:spPr>
      </p:pic>
      <p:sp>
        <p:nvSpPr>
          <p:cNvPr id="5" name="TextBox 4"/>
          <p:cNvSpPr txBox="1"/>
          <p:nvPr userDrawn="1"/>
        </p:nvSpPr>
        <p:spPr>
          <a:xfrm>
            <a:off x="762000" y="802640"/>
            <a:ext cx="2346960" cy="369332"/>
          </a:xfrm>
          <a:prstGeom prst="rect">
            <a:avLst/>
          </a:prstGeom>
          <a:noFill/>
        </p:spPr>
        <p:txBody>
          <a:bodyPr wrap="square" rtlCol="0">
            <a:spAutoFit/>
          </a:bodyPr>
          <a:lstStyle/>
          <a:p>
            <a:endParaRPr lang="en-US" dirty="0"/>
          </a:p>
        </p:txBody>
      </p:sp>
      <p:sp>
        <p:nvSpPr>
          <p:cNvPr id="9" name="Title 1"/>
          <p:cNvSpPr>
            <a:spLocks noGrp="1"/>
          </p:cNvSpPr>
          <p:nvPr>
            <p:ph type="ctrTitle" hasCustomPrompt="1"/>
          </p:nvPr>
        </p:nvSpPr>
        <p:spPr>
          <a:xfrm>
            <a:off x="685800" y="2868930"/>
            <a:ext cx="7772400" cy="2030095"/>
          </a:xfrm>
        </p:spPr>
        <p:txBody>
          <a:bodyPr anchor="t" anchorCtr="0">
            <a:noAutofit/>
          </a:bodyPr>
          <a:lstStyle>
            <a:lvl1pPr algn="ctr">
              <a:defRPr sz="2500" b="0" i="0" cap="none" baseline="0">
                <a:solidFill>
                  <a:schemeClr val="bg1"/>
                </a:solidFill>
                <a:latin typeface="Arial" panose="020B0604020202020204" pitchFamily="34" charset="0"/>
                <a:cs typeface="Arial" panose="020B0604020202020204" pitchFamily="34" charset="0"/>
              </a:defRPr>
            </a:lvl1pPr>
          </a:lstStyle>
          <a:p>
            <a:r>
              <a:rPr lang="en-US" sz="3200" dirty="0" smtClean="0">
                <a:solidFill>
                  <a:srgbClr val="FFFFFF"/>
                </a:solidFill>
              </a:rPr>
              <a:t>Presenter Name, Title</a:t>
            </a:r>
            <a:br>
              <a:rPr lang="en-US" sz="3200" dirty="0" smtClean="0">
                <a:solidFill>
                  <a:srgbClr val="FFFFFF"/>
                </a:solidFill>
              </a:rPr>
            </a:br>
            <a:r>
              <a:rPr lang="en-US" sz="3200" dirty="0" smtClean="0">
                <a:solidFill>
                  <a:srgbClr val="FFFFFF"/>
                </a:solidFill>
              </a:rPr>
              <a:t>Office Name</a:t>
            </a:r>
            <a:endParaRPr lang="en-US" sz="3200" dirty="0">
              <a:solidFill>
                <a:srgbClr val="FFFFFF"/>
              </a:solidFill>
            </a:endParaRPr>
          </a:p>
        </p:txBody>
      </p:sp>
      <p:sp>
        <p:nvSpPr>
          <p:cNvPr id="11" name="Text Placeholder 26"/>
          <p:cNvSpPr>
            <a:spLocks noGrp="1"/>
          </p:cNvSpPr>
          <p:nvPr>
            <p:ph type="body" sz="quarter" idx="12" hasCustomPrompt="1"/>
          </p:nvPr>
        </p:nvSpPr>
        <p:spPr>
          <a:xfrm>
            <a:off x="96521" y="5882641"/>
            <a:ext cx="2423159" cy="360677"/>
          </a:xfrm>
        </p:spPr>
        <p:txBody>
          <a:bodyPr>
            <a:normAutofit/>
          </a:bodyPr>
          <a:lstStyle>
            <a:lvl1pPr marL="0" indent="0">
              <a:buNone/>
              <a:defRPr sz="1400" b="0">
                <a:solidFill>
                  <a:schemeClr val="bg1"/>
                </a:solidFill>
                <a:latin typeface="Arial" panose="020B0604020202020204" pitchFamily="34" charset="0"/>
                <a:cs typeface="Arial" panose="020B0604020202020204" pitchFamily="34" charset="0"/>
              </a:defRPr>
            </a:lvl1pPr>
          </a:lstStyle>
          <a:p>
            <a:r>
              <a:rPr lang="en-US" dirty="0" smtClean="0">
                <a:latin typeface="Arial" panose="020B0604020202020204" pitchFamily="34" charset="0"/>
                <a:cs typeface="Arial" panose="020B0604020202020204" pitchFamily="34" charset="0"/>
              </a:rPr>
              <a:t>Phone Number</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46255"/>
            <a:ext cx="1666240" cy="281343"/>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13367" y="6192518"/>
            <a:ext cx="2098553" cy="531877"/>
          </a:xfrm>
          <a:prstGeom prst="rect">
            <a:avLst/>
          </a:prstGeom>
        </p:spPr>
      </p:pic>
      <p:sp>
        <p:nvSpPr>
          <p:cNvPr id="12" name="Text Placeholder 26"/>
          <p:cNvSpPr>
            <a:spLocks noGrp="1"/>
          </p:cNvSpPr>
          <p:nvPr>
            <p:ph type="body" sz="quarter" idx="13" hasCustomPrompt="1"/>
          </p:nvPr>
        </p:nvSpPr>
        <p:spPr>
          <a:xfrm>
            <a:off x="106681" y="6187441"/>
            <a:ext cx="2423159" cy="360677"/>
          </a:xfrm>
        </p:spPr>
        <p:txBody>
          <a:bodyPr>
            <a:normAutofit/>
          </a:bodyPr>
          <a:lstStyle>
            <a:lvl1pPr marL="0" indent="0">
              <a:buNone/>
              <a:defRPr sz="1400" b="0">
                <a:solidFill>
                  <a:schemeClr val="bg1"/>
                </a:solidFill>
                <a:latin typeface="Arial" panose="020B0604020202020204" pitchFamily="34" charset="0"/>
                <a:cs typeface="Arial" panose="020B0604020202020204" pitchFamily="34" charset="0"/>
              </a:defRPr>
            </a:lvl1pPr>
          </a:lstStyle>
          <a:p>
            <a:r>
              <a:rPr lang="en-US" dirty="0" smtClean="0">
                <a:latin typeface="Arial" panose="020B0604020202020204" pitchFamily="34" charset="0"/>
                <a:cs typeface="Arial" panose="020B0604020202020204" pitchFamily="34" charset="0"/>
              </a:rPr>
              <a:t>email@pa.gov</a:t>
            </a:r>
            <a:endParaRPr lang="en-US" dirty="0">
              <a:latin typeface="Arial" panose="020B0604020202020204" pitchFamily="34" charset="0"/>
              <a:cs typeface="Arial" panose="020B0604020202020204" pitchFamily="34" charset="0"/>
            </a:endParaRPr>
          </a:p>
        </p:txBody>
      </p:sp>
      <p:sp>
        <p:nvSpPr>
          <p:cNvPr id="13" name="Text Placeholder 26"/>
          <p:cNvSpPr>
            <a:spLocks noGrp="1"/>
          </p:cNvSpPr>
          <p:nvPr>
            <p:ph type="body" sz="quarter" idx="14" hasCustomPrompt="1"/>
          </p:nvPr>
        </p:nvSpPr>
        <p:spPr>
          <a:xfrm>
            <a:off x="106681" y="6502401"/>
            <a:ext cx="2423159" cy="360677"/>
          </a:xfrm>
        </p:spPr>
        <p:txBody>
          <a:bodyPr>
            <a:normAutofit/>
          </a:bodyPr>
          <a:lstStyle>
            <a:lvl1pPr marL="0" indent="0">
              <a:buNone/>
              <a:defRPr sz="1400" b="1">
                <a:solidFill>
                  <a:schemeClr val="bg1"/>
                </a:solidFill>
                <a:latin typeface="Arial" panose="020B0604020202020204" pitchFamily="34" charset="0"/>
                <a:cs typeface="Arial" panose="020B0604020202020204" pitchFamily="34" charset="0"/>
              </a:defRPr>
            </a:lvl1pPr>
          </a:lstStyle>
          <a:p>
            <a:r>
              <a:rPr lang="en-US" dirty="0" smtClean="0">
                <a:latin typeface="Arial" panose="020B0604020202020204" pitchFamily="34" charset="0"/>
                <a:cs typeface="Arial" panose="020B0604020202020204" pitchFamily="34" charset="0"/>
              </a:rPr>
              <a:t>dced.pa.gov</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91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9144000" cy="6332220"/>
          </a:xfrm>
          <a:prstGeom prst="rect">
            <a:avLst/>
          </a:prstGeom>
        </p:spPr>
      </p:pic>
      <p:sp>
        <p:nvSpPr>
          <p:cNvPr id="19" name="Title 1"/>
          <p:cNvSpPr>
            <a:spLocks noGrp="1"/>
          </p:cNvSpPr>
          <p:nvPr>
            <p:ph type="title" hasCustomPrompt="1"/>
          </p:nvPr>
        </p:nvSpPr>
        <p:spPr>
          <a:xfrm>
            <a:off x="347132" y="894080"/>
            <a:ext cx="6747935"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dirty="0" smtClean="0"/>
              <a:t>Slide Title Here</a:t>
            </a:r>
            <a:endParaRPr lang="en-US" dirty="0"/>
          </a:p>
        </p:txBody>
      </p:sp>
      <p:sp>
        <p:nvSpPr>
          <p:cNvPr id="20" name="Slide Number Placeholder 5"/>
          <p:cNvSpPr>
            <a:spLocks noGrp="1"/>
          </p:cNvSpPr>
          <p:nvPr>
            <p:ph type="sldNum" sz="quarter" idx="12"/>
          </p:nvPr>
        </p:nvSpPr>
        <p:spPr>
          <a:xfrm>
            <a:off x="8373533" y="6110807"/>
            <a:ext cx="457206"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dirty="0"/>
          </a:p>
        </p:txBody>
      </p:sp>
      <p:sp>
        <p:nvSpPr>
          <p:cNvPr id="23" name="Text Placeholder 3"/>
          <p:cNvSpPr>
            <a:spLocks noGrp="1"/>
          </p:cNvSpPr>
          <p:nvPr>
            <p:ph type="body" sz="quarter" idx="15"/>
          </p:nvPr>
        </p:nvSpPr>
        <p:spPr>
          <a:xfrm>
            <a:off x="347663" y="1534161"/>
            <a:ext cx="3838257" cy="4576128"/>
          </a:xfrm>
        </p:spPr>
        <p:txBody>
          <a:bodyPr>
            <a:noAutofit/>
          </a:bodyPr>
          <a:lstStyle>
            <a:lvl1pPr>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3"/>
          <p:cNvSpPr>
            <a:spLocks noGrp="1"/>
          </p:cNvSpPr>
          <p:nvPr>
            <p:ph type="body" sz="quarter" idx="16"/>
          </p:nvPr>
        </p:nvSpPr>
        <p:spPr>
          <a:xfrm>
            <a:off x="4632960" y="1544322"/>
            <a:ext cx="3838257" cy="4576128"/>
          </a:xfrm>
        </p:spPr>
        <p:txBody>
          <a:bodyPr>
            <a:noAutofit/>
          </a:bodyPr>
          <a:lstStyle>
            <a:lvl1pPr>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82709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pic>
        <p:nvPicPr>
          <p:cNvPr id="10" name="Picture 9"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9144000" cy="6332220"/>
          </a:xfrm>
          <a:prstGeom prst="rect">
            <a:avLst/>
          </a:prstGeom>
        </p:spPr>
      </p:pic>
      <p:sp>
        <p:nvSpPr>
          <p:cNvPr id="12" name="Title 1"/>
          <p:cNvSpPr>
            <a:spLocks noGrp="1"/>
          </p:cNvSpPr>
          <p:nvPr>
            <p:ph type="title" hasCustomPrompt="1"/>
          </p:nvPr>
        </p:nvSpPr>
        <p:spPr>
          <a:xfrm>
            <a:off x="347132" y="894080"/>
            <a:ext cx="6747935"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dirty="0" smtClean="0"/>
              <a:t>Slide Title Here</a:t>
            </a:r>
            <a:endParaRPr lang="en-US" dirty="0"/>
          </a:p>
        </p:txBody>
      </p:sp>
      <p:sp>
        <p:nvSpPr>
          <p:cNvPr id="13" name="Slide Number Placeholder 5"/>
          <p:cNvSpPr>
            <a:spLocks noGrp="1"/>
          </p:cNvSpPr>
          <p:nvPr>
            <p:ph type="sldNum" sz="quarter" idx="12"/>
          </p:nvPr>
        </p:nvSpPr>
        <p:spPr>
          <a:xfrm>
            <a:off x="8373533" y="6110807"/>
            <a:ext cx="457206"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dirty="0"/>
          </a:p>
        </p:txBody>
      </p:sp>
      <p:sp>
        <p:nvSpPr>
          <p:cNvPr id="14" name="Text Placeholder 3"/>
          <p:cNvSpPr>
            <a:spLocks noGrp="1"/>
          </p:cNvSpPr>
          <p:nvPr>
            <p:ph type="body" sz="quarter" idx="15"/>
          </p:nvPr>
        </p:nvSpPr>
        <p:spPr>
          <a:xfrm>
            <a:off x="1158239" y="1534161"/>
            <a:ext cx="7358063"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smtClean="0"/>
              <a:t>Click to edit Master text styles</a:t>
            </a:r>
          </a:p>
        </p:txBody>
      </p:sp>
      <p:grpSp>
        <p:nvGrpSpPr>
          <p:cNvPr id="17" name="Group 16"/>
          <p:cNvGrpSpPr/>
          <p:nvPr userDrawn="1"/>
        </p:nvGrpSpPr>
        <p:grpSpPr>
          <a:xfrm>
            <a:off x="373428" y="1600200"/>
            <a:ext cx="685800" cy="457200"/>
            <a:chOff x="688388" y="1828800"/>
            <a:chExt cx="685800" cy="457200"/>
          </a:xfrm>
        </p:grpSpPr>
        <p:sp>
          <p:nvSpPr>
            <p:cNvPr id="18" name="Oval 17"/>
            <p:cNvSpPr/>
            <p:nvPr userDrawn="1"/>
          </p:nvSpPr>
          <p:spPr>
            <a:xfrm>
              <a:off x="802688" y="18288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688388" y="1872734"/>
              <a:ext cx="685800" cy="369332"/>
            </a:xfrm>
            <a:prstGeom prst="rect">
              <a:avLst/>
            </a:prstGeom>
            <a:noFill/>
          </p:spPr>
          <p:txBody>
            <a:bodyPr wrap="square" rtlCol="0">
              <a:spAutoFit/>
            </a:bodyPr>
            <a:lstStyle/>
            <a:p>
              <a:pPr algn="ctr"/>
              <a:r>
                <a:rPr lang="en-US" b="1" dirty="0" smtClean="0">
                  <a:solidFill>
                    <a:schemeClr val="bg1"/>
                  </a:solidFill>
                  <a:latin typeface="Euphemia" panose="020B0503040102020104" pitchFamily="34" charset="0"/>
                </a:rPr>
                <a:t>1</a:t>
              </a:r>
              <a:endParaRPr lang="en-US" b="1" dirty="0">
                <a:solidFill>
                  <a:schemeClr val="bg1"/>
                </a:solidFill>
                <a:latin typeface="Euphemia" panose="020B0503040102020104" pitchFamily="34" charset="0"/>
              </a:endParaRPr>
            </a:p>
          </p:txBody>
        </p:sp>
      </p:grpSp>
      <p:grpSp>
        <p:nvGrpSpPr>
          <p:cNvPr id="20" name="Group 19"/>
          <p:cNvGrpSpPr/>
          <p:nvPr userDrawn="1"/>
        </p:nvGrpSpPr>
        <p:grpSpPr>
          <a:xfrm>
            <a:off x="376016" y="2895600"/>
            <a:ext cx="685800" cy="457200"/>
            <a:chOff x="690976" y="2971800"/>
            <a:chExt cx="685800" cy="457200"/>
          </a:xfrm>
        </p:grpSpPr>
        <p:sp>
          <p:nvSpPr>
            <p:cNvPr id="21" name="Oval 20"/>
            <p:cNvSpPr/>
            <p:nvPr userDrawn="1"/>
          </p:nvSpPr>
          <p:spPr>
            <a:xfrm>
              <a:off x="805276" y="29718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690976" y="3015734"/>
              <a:ext cx="685800" cy="369332"/>
            </a:xfrm>
            <a:prstGeom prst="rect">
              <a:avLst/>
            </a:prstGeom>
            <a:noFill/>
          </p:spPr>
          <p:txBody>
            <a:bodyPr wrap="square" rtlCol="0">
              <a:spAutoFit/>
            </a:bodyPr>
            <a:lstStyle/>
            <a:p>
              <a:pPr algn="ctr"/>
              <a:r>
                <a:rPr lang="en-US" b="1" dirty="0" smtClean="0">
                  <a:solidFill>
                    <a:schemeClr val="bg1"/>
                  </a:solidFill>
                  <a:latin typeface="Euphemia" panose="020B0503040102020104" pitchFamily="34" charset="0"/>
                </a:rPr>
                <a:t>2</a:t>
              </a:r>
              <a:endParaRPr lang="en-US" b="1" dirty="0">
                <a:solidFill>
                  <a:schemeClr val="bg1"/>
                </a:solidFill>
                <a:latin typeface="Euphemia" panose="020B0503040102020104" pitchFamily="34" charset="0"/>
              </a:endParaRPr>
            </a:p>
          </p:txBody>
        </p:sp>
      </p:grpSp>
      <p:grpSp>
        <p:nvGrpSpPr>
          <p:cNvPr id="23" name="Group 22"/>
          <p:cNvGrpSpPr/>
          <p:nvPr userDrawn="1"/>
        </p:nvGrpSpPr>
        <p:grpSpPr>
          <a:xfrm>
            <a:off x="370840" y="4114800"/>
            <a:ext cx="685800" cy="457200"/>
            <a:chOff x="685800" y="4191000"/>
            <a:chExt cx="685800" cy="457200"/>
          </a:xfrm>
        </p:grpSpPr>
        <p:sp>
          <p:nvSpPr>
            <p:cNvPr id="24" name="Oval 23"/>
            <p:cNvSpPr/>
            <p:nvPr userDrawn="1"/>
          </p:nvSpPr>
          <p:spPr>
            <a:xfrm>
              <a:off x="800100" y="41910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685800" y="4234934"/>
              <a:ext cx="685800" cy="369332"/>
            </a:xfrm>
            <a:prstGeom prst="rect">
              <a:avLst/>
            </a:prstGeom>
            <a:noFill/>
          </p:spPr>
          <p:txBody>
            <a:bodyPr wrap="square" rtlCol="0">
              <a:spAutoFit/>
            </a:bodyPr>
            <a:lstStyle/>
            <a:p>
              <a:pPr algn="ctr"/>
              <a:r>
                <a:rPr lang="en-US" b="1" dirty="0" smtClean="0">
                  <a:solidFill>
                    <a:schemeClr val="bg1"/>
                  </a:solidFill>
                  <a:latin typeface="Euphemia" panose="020B0503040102020104" pitchFamily="34" charset="0"/>
                </a:rPr>
                <a:t>3</a:t>
              </a:r>
              <a:endParaRPr lang="en-US" b="1" dirty="0">
                <a:solidFill>
                  <a:schemeClr val="bg1"/>
                </a:solidFill>
                <a:latin typeface="Euphemia" panose="020B0503040102020104" pitchFamily="34" charset="0"/>
              </a:endParaRPr>
            </a:p>
          </p:txBody>
        </p:sp>
      </p:grpSp>
      <p:grpSp>
        <p:nvGrpSpPr>
          <p:cNvPr id="26" name="Group 25"/>
          <p:cNvGrpSpPr/>
          <p:nvPr userDrawn="1"/>
        </p:nvGrpSpPr>
        <p:grpSpPr>
          <a:xfrm>
            <a:off x="370840" y="5410200"/>
            <a:ext cx="685800" cy="457200"/>
            <a:chOff x="685800" y="5410200"/>
            <a:chExt cx="685800" cy="457200"/>
          </a:xfrm>
        </p:grpSpPr>
        <p:sp>
          <p:nvSpPr>
            <p:cNvPr id="27" name="Oval 26"/>
            <p:cNvSpPr/>
            <p:nvPr userDrawn="1"/>
          </p:nvSpPr>
          <p:spPr>
            <a:xfrm>
              <a:off x="800100" y="54102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685800" y="5454134"/>
              <a:ext cx="685800" cy="369332"/>
            </a:xfrm>
            <a:prstGeom prst="rect">
              <a:avLst/>
            </a:prstGeom>
            <a:noFill/>
          </p:spPr>
          <p:txBody>
            <a:bodyPr wrap="square" rtlCol="0">
              <a:spAutoFit/>
            </a:bodyPr>
            <a:lstStyle/>
            <a:p>
              <a:pPr algn="ctr"/>
              <a:r>
                <a:rPr lang="en-US" b="1" dirty="0" smtClean="0">
                  <a:solidFill>
                    <a:schemeClr val="bg1"/>
                  </a:solidFill>
                  <a:latin typeface="Euphemia" panose="020B0503040102020104" pitchFamily="34" charset="0"/>
                </a:rPr>
                <a:t>4</a:t>
              </a:r>
              <a:endParaRPr lang="en-US" b="1" dirty="0">
                <a:solidFill>
                  <a:schemeClr val="bg1"/>
                </a:solidFill>
                <a:latin typeface="Euphemia" panose="020B0503040102020104" pitchFamily="34" charset="0"/>
              </a:endParaRPr>
            </a:p>
          </p:txBody>
        </p:sp>
      </p:grpSp>
      <p:sp>
        <p:nvSpPr>
          <p:cNvPr id="29" name="Text Placeholder 3"/>
          <p:cNvSpPr>
            <a:spLocks noGrp="1"/>
          </p:cNvSpPr>
          <p:nvPr>
            <p:ph type="body" sz="quarter" idx="16"/>
          </p:nvPr>
        </p:nvSpPr>
        <p:spPr>
          <a:xfrm>
            <a:off x="1158239" y="2895601"/>
            <a:ext cx="7358063"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smtClean="0"/>
              <a:t>Click to edit Master text styles</a:t>
            </a:r>
          </a:p>
        </p:txBody>
      </p:sp>
      <p:sp>
        <p:nvSpPr>
          <p:cNvPr id="30" name="Text Placeholder 3"/>
          <p:cNvSpPr>
            <a:spLocks noGrp="1"/>
          </p:cNvSpPr>
          <p:nvPr>
            <p:ph type="body" sz="quarter" idx="17"/>
          </p:nvPr>
        </p:nvSpPr>
        <p:spPr>
          <a:xfrm>
            <a:off x="1158239" y="4058920"/>
            <a:ext cx="7358063"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smtClean="0"/>
              <a:t>Click to edit Master text styles</a:t>
            </a:r>
          </a:p>
        </p:txBody>
      </p:sp>
      <p:sp>
        <p:nvSpPr>
          <p:cNvPr id="31" name="Text Placeholder 3"/>
          <p:cNvSpPr>
            <a:spLocks noGrp="1"/>
          </p:cNvSpPr>
          <p:nvPr>
            <p:ph type="body" sz="quarter" idx="18"/>
          </p:nvPr>
        </p:nvSpPr>
        <p:spPr>
          <a:xfrm>
            <a:off x="1157716" y="5410200"/>
            <a:ext cx="7358063"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41695967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CED Blue Divider Slide">
    <p:spTree>
      <p:nvGrpSpPr>
        <p:cNvPr id="1" name=""/>
        <p:cNvGrpSpPr/>
        <p:nvPr/>
      </p:nvGrpSpPr>
      <p:grpSpPr>
        <a:xfrm>
          <a:off x="0" y="0"/>
          <a:ext cx="0" cy="0"/>
          <a:chOff x="0" y="0"/>
          <a:chExt cx="0" cy="0"/>
        </a:xfrm>
      </p:grpSpPr>
      <p:pic>
        <p:nvPicPr>
          <p:cNvPr id="5" name="Picture 4" descr="DCED-ppt-slides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6207"/>
          </a:xfrm>
          <a:prstGeom prst="rect">
            <a:avLst/>
          </a:prstGeom>
        </p:spPr>
      </p:pic>
      <p:sp>
        <p:nvSpPr>
          <p:cNvPr id="2" name="Title 1"/>
          <p:cNvSpPr>
            <a:spLocks noGrp="1"/>
          </p:cNvSpPr>
          <p:nvPr>
            <p:ph type="title" hasCustomPrompt="1"/>
          </p:nvPr>
        </p:nvSpPr>
        <p:spPr>
          <a:xfrm>
            <a:off x="688445" y="2616200"/>
            <a:ext cx="77724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dirty="0" smtClean="0"/>
              <a:t>Divider Slide</a:t>
            </a:r>
            <a:br>
              <a:rPr lang="en-US" dirty="0" smtClean="0"/>
            </a:br>
            <a:r>
              <a:rPr lang="en-US" dirty="0" smtClean="0"/>
              <a:t>insert title</a:t>
            </a:r>
            <a:endParaRPr lang="en-US" dirty="0"/>
          </a:p>
        </p:txBody>
      </p:sp>
    </p:spTree>
    <p:extLst>
      <p:ext uri="{BB962C8B-B14F-4D97-AF65-F5344CB8AC3E}">
        <p14:creationId xmlns:p14="http://schemas.microsoft.com/office/powerpoint/2010/main" val="18666791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ribiz Divider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8445" y="2616200"/>
            <a:ext cx="77724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dirty="0" smtClean="0"/>
              <a:t>Divider Slide</a:t>
            </a:r>
            <a:br>
              <a:rPr lang="en-US" dirty="0" smtClean="0"/>
            </a:br>
            <a:r>
              <a:rPr lang="en-US" dirty="0" smtClean="0"/>
              <a:t>insert title</a:t>
            </a:r>
            <a:endParaRPr lang="en-US" dirty="0"/>
          </a:p>
        </p:txBody>
      </p:sp>
    </p:spTree>
    <p:extLst>
      <p:ext uri="{BB962C8B-B14F-4D97-AF65-F5344CB8AC3E}">
        <p14:creationId xmlns:p14="http://schemas.microsoft.com/office/powerpoint/2010/main" val="9575885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nufacturing Divider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E352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8445" y="2616200"/>
            <a:ext cx="77724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dirty="0" smtClean="0"/>
              <a:t>Divider Slide</a:t>
            </a:r>
            <a:br>
              <a:rPr lang="en-US" dirty="0" smtClean="0"/>
            </a:br>
            <a:r>
              <a:rPr lang="en-US" dirty="0" smtClean="0"/>
              <a:t>insert title</a:t>
            </a:r>
            <a:endParaRPr lang="en-US" dirty="0"/>
          </a:p>
        </p:txBody>
      </p:sp>
    </p:spTree>
    <p:extLst>
      <p:ext uri="{BB962C8B-B14F-4D97-AF65-F5344CB8AC3E}">
        <p14:creationId xmlns:p14="http://schemas.microsoft.com/office/powerpoint/2010/main" val="25845253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dirty="0"/>
          </a:p>
        </p:txBody>
      </p:sp>
    </p:spTree>
    <p:extLst>
      <p:ext uri="{BB962C8B-B14F-4D97-AF65-F5344CB8AC3E}">
        <p14:creationId xmlns:p14="http://schemas.microsoft.com/office/powerpoint/2010/main" val="229762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6" r:id="rId4"/>
    <p:sldLayoutId id="2147483653" r:id="rId5"/>
    <p:sldLayoutId id="2147483654" r:id="rId6"/>
    <p:sldLayoutId id="2147483651"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newpa.com/publicati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ced.pa.gov/singleap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7.jpeg"/><Relationship Id="rId4" Type="http://schemas.openxmlformats.org/officeDocument/2006/relationships/image" Target="../media/image46.png"/><Relationship Id="rId9"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uact=8&amp;ved=0CAcQjRw&amp;url=http://www.newpa.com/news/executive-staff&amp;ei=SnNwVbzgKPKIsQTb24CQCQ&amp;bvm=bv.94911696,d.cWc&amp;psig=AFQjCNHvQAs-CgvbIMb4xY0YapiT3nNKiQ&amp;ust=1433519295475569" TargetMode="Externa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8930"/>
            <a:ext cx="7772400" cy="2734916"/>
          </a:xfrm>
        </p:spPr>
        <p:txBody>
          <a:bodyPr/>
          <a:lstStyle/>
          <a:p>
            <a:r>
              <a:rPr lang="en-US" dirty="0"/>
              <a:t>Governor’s Center </a:t>
            </a:r>
            <a:br>
              <a:rPr lang="en-US" dirty="0"/>
            </a:br>
            <a:r>
              <a:rPr lang="en-US" dirty="0"/>
              <a:t>for Local Government Services</a:t>
            </a:r>
            <a:br>
              <a:rPr lang="en-US" dirty="0"/>
            </a:br>
            <a:r>
              <a:rPr lang="en-US" dirty="0"/>
              <a:t>(GCLGS</a:t>
            </a:r>
            <a:r>
              <a:rPr lang="en-US" dirty="0" smtClean="0"/>
              <a:t>)</a:t>
            </a:r>
            <a:br>
              <a:rPr lang="en-US" dirty="0" smtClean="0"/>
            </a:br>
            <a:r>
              <a:rPr lang="en-US" dirty="0"/>
              <a:t/>
            </a:r>
            <a:br>
              <a:rPr lang="en-US" dirty="0"/>
            </a:br>
            <a:r>
              <a:rPr lang="en-US" dirty="0" smtClean="0"/>
              <a:t>Pennsylvania state data center users conference</a:t>
            </a:r>
            <a:endParaRPr lang="en-US" dirty="0"/>
          </a:p>
        </p:txBody>
      </p:sp>
      <p:sp>
        <p:nvSpPr>
          <p:cNvPr id="3" name="Text Placeholder 2"/>
          <p:cNvSpPr>
            <a:spLocks noGrp="1"/>
          </p:cNvSpPr>
          <p:nvPr>
            <p:ph type="body" sz="quarter" idx="11"/>
          </p:nvPr>
        </p:nvSpPr>
        <p:spPr/>
        <p:txBody>
          <a:bodyPr>
            <a:normAutofit fontScale="77500" lnSpcReduction="20000"/>
          </a:bodyPr>
          <a:lstStyle/>
          <a:p>
            <a:r>
              <a:rPr lang="en-US" dirty="0" smtClean="0"/>
              <a:t>Rick Vilello</a:t>
            </a:r>
          </a:p>
          <a:p>
            <a:r>
              <a:rPr lang="en-US" dirty="0" smtClean="0"/>
              <a:t>Deputy Secretary</a:t>
            </a:r>
          </a:p>
          <a:p>
            <a:r>
              <a:rPr lang="en-US" dirty="0" smtClean="0"/>
              <a:t>Community Affairs &amp; Development</a:t>
            </a:r>
            <a:endParaRPr lang="en-US" dirty="0"/>
          </a:p>
        </p:txBody>
      </p:sp>
      <p:sp>
        <p:nvSpPr>
          <p:cNvPr id="4" name="Text Placeholder 3"/>
          <p:cNvSpPr>
            <a:spLocks noGrp="1"/>
          </p:cNvSpPr>
          <p:nvPr>
            <p:ph type="body" sz="quarter" idx="12"/>
          </p:nvPr>
        </p:nvSpPr>
        <p:spPr/>
        <p:txBody>
          <a:bodyPr/>
          <a:lstStyle/>
          <a:p>
            <a:r>
              <a:rPr lang="en-US" dirty="0" smtClean="0"/>
              <a:t>May 2017</a:t>
            </a:r>
            <a:endParaRPr lang="en-US" dirty="0"/>
          </a:p>
        </p:txBody>
      </p:sp>
    </p:spTree>
    <p:extLst>
      <p:ext uri="{BB962C8B-B14F-4D97-AF65-F5344CB8AC3E}">
        <p14:creationId xmlns:p14="http://schemas.microsoft.com/office/powerpoint/2010/main" val="2783324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9" y="663786"/>
            <a:ext cx="6747935" cy="460588"/>
          </a:xfrm>
        </p:spPr>
        <p:txBody>
          <a:bodyPr>
            <a:noAutofit/>
          </a:bodyPr>
          <a:lstStyle/>
          <a:p>
            <a:r>
              <a:rPr lang="en-US" dirty="0" smtClean="0"/>
              <a:t>Governor’s center</a:t>
            </a:r>
            <a:br>
              <a:rPr lang="en-US" dirty="0" smtClean="0"/>
            </a:br>
            <a:r>
              <a:rPr lang="en-US" dirty="0" smtClean="0"/>
              <a:t>For local government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10</a:t>
            </a:fld>
            <a:endParaRPr lang="en-US" dirty="0"/>
          </a:p>
        </p:txBody>
      </p:sp>
      <p:sp>
        <p:nvSpPr>
          <p:cNvPr id="4" name="Text Placeholder 3"/>
          <p:cNvSpPr>
            <a:spLocks noGrp="1"/>
          </p:cNvSpPr>
          <p:nvPr>
            <p:ph type="body" sz="quarter" idx="15"/>
          </p:nvPr>
        </p:nvSpPr>
        <p:spPr>
          <a:xfrm>
            <a:off x="439878" y="2126828"/>
            <a:ext cx="8483600" cy="1903305"/>
          </a:xfrm>
        </p:spPr>
        <p:txBody>
          <a:bodyPr/>
          <a:lstStyle/>
          <a:p>
            <a:pPr marL="0" lvl="1" indent="0">
              <a:buNone/>
            </a:pPr>
            <a:r>
              <a:rPr lang="en-US" sz="2000" b="1" dirty="0"/>
              <a:t>One-stop-shop</a:t>
            </a:r>
            <a:r>
              <a:rPr lang="en-US" sz="2000" dirty="0"/>
              <a:t> for local government </a:t>
            </a:r>
            <a:r>
              <a:rPr lang="en-US" sz="2000" dirty="0" smtClean="0"/>
              <a:t>officials </a:t>
            </a:r>
            <a:r>
              <a:rPr lang="en-US" sz="2000" b="1" dirty="0"/>
              <a:t>p</a:t>
            </a:r>
            <a:r>
              <a:rPr lang="en-US" sz="2000" b="1" dirty="0" smtClean="0"/>
              <a:t>roviding technical </a:t>
            </a:r>
            <a:r>
              <a:rPr lang="en-US" sz="2000" b="1" dirty="0"/>
              <a:t>and financial assistance </a:t>
            </a:r>
            <a:r>
              <a:rPr lang="en-US" sz="2000" dirty="0" smtClean="0"/>
              <a:t>to:</a:t>
            </a:r>
          </a:p>
          <a:p>
            <a:pPr marL="457200" lvl="2">
              <a:buFont typeface="Arial" panose="020B0604020202020204" pitchFamily="34" charset="0"/>
              <a:buChar char="•"/>
            </a:pPr>
            <a:r>
              <a:rPr lang="en-US" sz="2000" dirty="0" smtClean="0"/>
              <a:t>support </a:t>
            </a:r>
            <a:r>
              <a:rPr lang="en-US" sz="2000" dirty="0"/>
              <a:t>the performance of duties to meet everyday </a:t>
            </a:r>
            <a:r>
              <a:rPr lang="en-US" sz="2000" dirty="0" smtClean="0"/>
              <a:t>demands</a:t>
            </a:r>
          </a:p>
          <a:p>
            <a:pPr marL="457200" lvl="2">
              <a:buFont typeface="Arial" panose="020B0604020202020204" pitchFamily="34" charset="0"/>
              <a:buChar char="•"/>
            </a:pPr>
            <a:r>
              <a:rPr lang="en-US" sz="2000" dirty="0" smtClean="0"/>
              <a:t>solve problems</a:t>
            </a:r>
          </a:p>
          <a:p>
            <a:pPr marL="457200" lvl="2">
              <a:buFont typeface="Arial" panose="020B0604020202020204" pitchFamily="34" charset="0"/>
              <a:buChar char="•"/>
            </a:pPr>
            <a:r>
              <a:rPr lang="en-US" sz="2000" dirty="0" smtClean="0"/>
              <a:t>utilize </a:t>
            </a:r>
            <a:r>
              <a:rPr lang="en-US" sz="2000" dirty="0"/>
              <a:t>best management </a:t>
            </a:r>
            <a:r>
              <a:rPr lang="en-US" sz="2000" dirty="0" smtClean="0"/>
              <a:t>practices</a:t>
            </a:r>
            <a:endParaRPr lang="en-US" sz="2000" dirty="0"/>
          </a:p>
        </p:txBody>
      </p:sp>
      <p:sp>
        <p:nvSpPr>
          <p:cNvPr id="5" name="TextBox 4"/>
          <p:cNvSpPr txBox="1"/>
          <p:nvPr/>
        </p:nvSpPr>
        <p:spPr>
          <a:xfrm>
            <a:off x="439878" y="1528619"/>
            <a:ext cx="4638583"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Who We Are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118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GCLGS</a:t>
            </a:r>
            <a:br>
              <a:rPr lang="en-US" dirty="0" smtClean="0"/>
            </a:br>
            <a:r>
              <a:rPr lang="en-US" dirty="0" smtClean="0"/>
              <a:t>Programs &amp; services</a:t>
            </a:r>
            <a:endParaRPr lang="en-US" dirty="0"/>
          </a:p>
        </p:txBody>
      </p:sp>
    </p:spTree>
    <p:extLst>
      <p:ext uri="{BB962C8B-B14F-4D97-AF65-F5344CB8AC3E}">
        <p14:creationId xmlns:p14="http://schemas.microsoft.com/office/powerpoint/2010/main" val="2731236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12</a:t>
            </a:fld>
            <a:endParaRPr lang="en-US" dirty="0"/>
          </a:p>
        </p:txBody>
      </p:sp>
      <p:sp>
        <p:nvSpPr>
          <p:cNvPr id="4" name="Text Placeholder 3"/>
          <p:cNvSpPr>
            <a:spLocks noGrp="1"/>
          </p:cNvSpPr>
          <p:nvPr>
            <p:ph type="body" sz="quarter" idx="15"/>
          </p:nvPr>
        </p:nvSpPr>
        <p:spPr>
          <a:xfrm>
            <a:off x="330200" y="2101428"/>
            <a:ext cx="8483600" cy="1894839"/>
          </a:xfrm>
        </p:spPr>
        <p:txBody>
          <a:bodyPr/>
          <a:lstStyle/>
          <a:p>
            <a:pPr lvl="1">
              <a:buFont typeface="Arial" panose="020B0604020202020204" pitchFamily="34" charset="0"/>
              <a:buChar char="•"/>
            </a:pPr>
            <a:r>
              <a:rPr lang="en-US" dirty="0"/>
              <a:t>More than 50 publications</a:t>
            </a:r>
            <a:endParaRPr lang="en-US" dirty="0">
              <a:hlinkClick r:id="rId3"/>
            </a:endParaRPr>
          </a:p>
          <a:p>
            <a:pPr lvl="1">
              <a:buFont typeface="Arial" panose="020B0604020202020204" pitchFamily="34" charset="0"/>
              <a:buChar char="•"/>
            </a:pPr>
            <a:r>
              <a:rPr lang="en-US" dirty="0"/>
              <a:t>View and print online handbooks, manuals, and reference </a:t>
            </a:r>
            <a:r>
              <a:rPr lang="en-US" dirty="0" smtClean="0"/>
              <a:t>guides at </a:t>
            </a:r>
            <a:r>
              <a:rPr lang="en-US" dirty="0"/>
              <a:t>no cost</a:t>
            </a:r>
          </a:p>
          <a:p>
            <a:pPr lvl="1">
              <a:buFont typeface="Arial" panose="020B0604020202020204" pitchFamily="34" charset="0"/>
              <a:buChar char="•"/>
            </a:pPr>
            <a:r>
              <a:rPr lang="en-US" b="1" dirty="0"/>
              <a:t>dced.pa.gov/publications</a:t>
            </a:r>
          </a:p>
          <a:p>
            <a:endParaRPr lang="en-US" dirty="0"/>
          </a:p>
        </p:txBody>
      </p:sp>
      <p:sp>
        <p:nvSpPr>
          <p:cNvPr id="5" name="Rectangle 4"/>
          <p:cNvSpPr/>
          <p:nvPr/>
        </p:nvSpPr>
        <p:spPr>
          <a:xfrm>
            <a:off x="364064" y="1569531"/>
            <a:ext cx="7398179"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Handbooks, Manuals, &amp; Reference Guides</a:t>
            </a:r>
          </a:p>
        </p:txBody>
      </p:sp>
    </p:spTree>
    <p:extLst>
      <p:ext uri="{BB962C8B-B14F-4D97-AF65-F5344CB8AC3E}">
        <p14:creationId xmlns:p14="http://schemas.microsoft.com/office/powerpoint/2010/main" val="2179615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13</a:t>
            </a:fld>
            <a:endParaRPr lang="en-US" dirty="0"/>
          </a:p>
        </p:txBody>
      </p:sp>
      <p:sp>
        <p:nvSpPr>
          <p:cNvPr id="4" name="Text Placeholder 3"/>
          <p:cNvSpPr>
            <a:spLocks noGrp="1"/>
          </p:cNvSpPr>
          <p:nvPr>
            <p:ph type="body" sz="quarter" idx="15"/>
          </p:nvPr>
        </p:nvSpPr>
        <p:spPr>
          <a:xfrm>
            <a:off x="347132" y="2404173"/>
            <a:ext cx="8405721" cy="3969994"/>
          </a:xfrm>
        </p:spPr>
        <p:txBody>
          <a:bodyPr/>
          <a:lstStyle/>
          <a:p>
            <a:pPr marL="3175" lvl="1" indent="0">
              <a:buNone/>
            </a:pPr>
            <a:r>
              <a:rPr lang="en-US" sz="2800" b="1" dirty="0"/>
              <a:t>In-classroom and online training opportunities for local </a:t>
            </a:r>
            <a:r>
              <a:rPr lang="en-US" sz="2800" b="1" dirty="0" smtClean="0"/>
              <a:t>officials in:</a:t>
            </a:r>
            <a:endParaRPr lang="en-US" sz="2800" b="1" dirty="0"/>
          </a:p>
          <a:p>
            <a:pPr marL="682625" lvl="2"/>
            <a:r>
              <a:rPr lang="en-US" sz="2000" dirty="0" smtClean="0"/>
              <a:t>local government administration</a:t>
            </a:r>
          </a:p>
          <a:p>
            <a:pPr marL="682625" lvl="2"/>
            <a:r>
              <a:rPr lang="en-US" sz="2000" dirty="0" smtClean="0"/>
              <a:t>finance &amp; accounting</a:t>
            </a:r>
          </a:p>
          <a:p>
            <a:pPr marL="682625" lvl="2"/>
            <a:r>
              <a:rPr lang="en-US" sz="2000" dirty="0" smtClean="0"/>
              <a:t>planning</a:t>
            </a:r>
          </a:p>
          <a:p>
            <a:pPr marL="682625" lvl="2"/>
            <a:r>
              <a:rPr lang="en-US" sz="2000" dirty="0" smtClean="0"/>
              <a:t>community &amp; economic development</a:t>
            </a:r>
          </a:p>
          <a:p>
            <a:pPr marL="682625" lvl="2"/>
            <a:r>
              <a:rPr lang="en-US" sz="2000" dirty="0" smtClean="0"/>
              <a:t>public safety</a:t>
            </a:r>
          </a:p>
          <a:p>
            <a:pPr marL="682625" lvl="2"/>
            <a:r>
              <a:rPr lang="en-US" sz="2000" dirty="0" smtClean="0"/>
              <a:t>public works</a:t>
            </a:r>
          </a:p>
          <a:p>
            <a:pPr marL="682625" lvl="2"/>
            <a:r>
              <a:rPr lang="en-US" sz="2000" dirty="0" smtClean="0"/>
              <a:t>recreation</a:t>
            </a:r>
          </a:p>
          <a:p>
            <a:pPr marL="682625" lvl="2"/>
            <a:r>
              <a:rPr lang="en-US" sz="2000" dirty="0" smtClean="0"/>
              <a:t>tax collector qualification</a:t>
            </a:r>
          </a:p>
          <a:p>
            <a:pPr lvl="2"/>
            <a:endParaRPr lang="en-US" sz="2000" dirty="0"/>
          </a:p>
          <a:p>
            <a:endParaRPr lang="en-US" sz="20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9628" y="1471615"/>
            <a:ext cx="3393489" cy="742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438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t>
            </a:r>
            <a:r>
              <a:rPr lang="en-US" dirty="0"/>
              <a:t>&amp;</a:t>
            </a:r>
            <a:r>
              <a:rPr lang="en-US" dirty="0" smtClean="0"/>
              <a:t>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14</a:t>
            </a:fld>
            <a:endParaRPr lang="en-US" dirty="0"/>
          </a:p>
        </p:txBody>
      </p:sp>
      <p:sp>
        <p:nvSpPr>
          <p:cNvPr id="4" name="Text Placeholder 3"/>
          <p:cNvSpPr>
            <a:spLocks noGrp="1"/>
          </p:cNvSpPr>
          <p:nvPr>
            <p:ph type="body" sz="quarter" idx="15"/>
          </p:nvPr>
        </p:nvSpPr>
        <p:spPr>
          <a:xfrm>
            <a:off x="1711333" y="2276451"/>
            <a:ext cx="7119406" cy="3953534"/>
          </a:xfrm>
        </p:spPr>
        <p:txBody>
          <a:bodyPr/>
          <a:lstStyle/>
          <a:p>
            <a:pPr marL="0" lvl="1" indent="0">
              <a:buNone/>
            </a:pPr>
            <a:r>
              <a:rPr lang="en-US" sz="2000" b="1" dirty="0"/>
              <a:t>Building Code Officials remit $4 permit fee to GCLGS </a:t>
            </a:r>
            <a:r>
              <a:rPr lang="en-US" sz="2000" b="1" dirty="0" smtClean="0"/>
              <a:t>                     (</a:t>
            </a:r>
            <a:r>
              <a:rPr lang="en-US" sz="2000" b="1" dirty="0"/>
              <a:t>Act 13 of 2004</a:t>
            </a:r>
            <a:r>
              <a:rPr lang="en-US" sz="2000" b="1" dirty="0" smtClean="0"/>
              <a:t>):</a:t>
            </a:r>
            <a:endParaRPr lang="en-US" sz="2000" b="1" dirty="0"/>
          </a:p>
          <a:p>
            <a:pPr marL="342900" lvl="2" indent="-342900"/>
            <a:r>
              <a:rPr lang="en-US" sz="2000" dirty="0" smtClean="0"/>
              <a:t>fees fund </a:t>
            </a:r>
            <a:r>
              <a:rPr lang="en-US" sz="2000" dirty="0"/>
              <a:t>the </a:t>
            </a:r>
            <a:r>
              <a:rPr lang="en-US" sz="2000" dirty="0" smtClean="0"/>
              <a:t>PCCA &amp; </a:t>
            </a:r>
            <a:r>
              <a:rPr lang="en-US" sz="2000" dirty="0"/>
              <a:t>the PA Housing Research Center </a:t>
            </a:r>
            <a:endParaRPr lang="en-US" sz="2000" dirty="0" smtClean="0"/>
          </a:p>
          <a:p>
            <a:pPr marL="0" lvl="2" indent="0">
              <a:buNone/>
            </a:pPr>
            <a:r>
              <a:rPr lang="en-US" sz="2000" dirty="0" smtClean="0"/>
              <a:t>     at </a:t>
            </a:r>
            <a:r>
              <a:rPr lang="en-US" sz="2000" dirty="0"/>
              <a:t>Penn State (</a:t>
            </a:r>
            <a:r>
              <a:rPr lang="en-US" sz="2000" dirty="0" smtClean="0"/>
              <a:t>PHRC)</a:t>
            </a:r>
          </a:p>
          <a:p>
            <a:pPr marL="342900" lvl="2" indent="-342900"/>
            <a:r>
              <a:rPr lang="en-US" sz="2000" dirty="0" smtClean="0"/>
              <a:t>Uses e-filing </a:t>
            </a:r>
            <a:r>
              <a:rPr lang="en-US" sz="2000" dirty="0"/>
              <a:t>system for greater transparency &amp;</a:t>
            </a:r>
            <a:r>
              <a:rPr lang="en-US" sz="2000" dirty="0" smtClean="0"/>
              <a:t> efficiency     </a:t>
            </a:r>
          </a:p>
          <a:p>
            <a:pPr marL="0" lvl="2" indent="0">
              <a:buNone/>
            </a:pPr>
            <a:endParaRPr lang="en-US" sz="2000" b="1" dirty="0"/>
          </a:p>
          <a:p>
            <a:pPr marL="0" lvl="2" indent="0">
              <a:buNone/>
            </a:pPr>
            <a:r>
              <a:rPr lang="en-US" sz="2000" b="1" dirty="0" smtClean="0"/>
              <a:t>PCCA </a:t>
            </a:r>
            <a:r>
              <a:rPr lang="en-US" sz="2000" b="1" dirty="0"/>
              <a:t>provides training and certification to:</a:t>
            </a:r>
          </a:p>
          <a:p>
            <a:pPr marL="342900" lvl="2" indent="-342900"/>
            <a:r>
              <a:rPr lang="en-US" sz="2000" dirty="0" smtClean="0"/>
              <a:t>building code officials</a:t>
            </a:r>
          </a:p>
          <a:p>
            <a:pPr marL="342900" lvl="2" indent="-342900"/>
            <a:r>
              <a:rPr lang="en-US" sz="2000" dirty="0" smtClean="0"/>
              <a:t>residential and commercial inspectors</a:t>
            </a:r>
          </a:p>
          <a:p>
            <a:pPr marL="342900" lvl="2" indent="-342900"/>
            <a:r>
              <a:rPr lang="en-US" sz="2000" dirty="0" smtClean="0"/>
              <a:t>builders, contractors, architects, engineers, &amp; </a:t>
            </a:r>
            <a:r>
              <a:rPr lang="en-US" sz="2000" dirty="0"/>
              <a:t>others with an interest in Uniform Construction Code</a:t>
            </a:r>
          </a:p>
          <a:p>
            <a:pPr marL="0" indent="0">
              <a:buNone/>
            </a:pPr>
            <a:endParaRPr lang="en-US" sz="2000" dirty="0"/>
          </a:p>
        </p:txBody>
      </p:sp>
      <p:sp>
        <p:nvSpPr>
          <p:cNvPr id="5" name="Rectangle 4"/>
          <p:cNvSpPr/>
          <p:nvPr/>
        </p:nvSpPr>
        <p:spPr>
          <a:xfrm>
            <a:off x="327869" y="1527277"/>
            <a:ext cx="7223003" cy="523220"/>
          </a:xfrm>
          <a:prstGeom prst="rect">
            <a:avLst/>
          </a:prstGeom>
        </p:spPr>
        <p:txBody>
          <a:bodyPr wrap="none">
            <a:spAutoFit/>
          </a:bodyPr>
          <a:lstStyle/>
          <a:p>
            <a:r>
              <a:rPr lang="fr-FR" sz="2800" b="1" dirty="0">
                <a:latin typeface="Arial" panose="020B0604020202020204" pitchFamily="34" charset="0"/>
                <a:cs typeface="Arial" panose="020B0604020202020204" pitchFamily="34" charset="0"/>
              </a:rPr>
              <a:t>PA Construction Codes Academy (PCCA)</a:t>
            </a:r>
          </a:p>
        </p:txBody>
      </p:sp>
      <p:pic>
        <p:nvPicPr>
          <p:cNvPr id="2050" name="Picture 2" descr="R:\MARKETING\2017 Marketing Projects\Local Government\Presentation\pc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84" y="4479172"/>
            <a:ext cx="1019529" cy="9184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R:\MARKETING\2017 Marketing Projects\Local Government\Presentation\PHRCWeb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64" y="2525839"/>
            <a:ext cx="1224049" cy="71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707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15</a:t>
            </a:fld>
            <a:endParaRPr lang="en-US" dirty="0"/>
          </a:p>
        </p:txBody>
      </p:sp>
      <p:sp>
        <p:nvSpPr>
          <p:cNvPr id="4" name="Text Placeholder 3"/>
          <p:cNvSpPr>
            <a:spLocks noGrp="1"/>
          </p:cNvSpPr>
          <p:nvPr>
            <p:ph type="body" sz="quarter" idx="15"/>
          </p:nvPr>
        </p:nvSpPr>
        <p:spPr>
          <a:xfrm>
            <a:off x="648899" y="2032992"/>
            <a:ext cx="8662881" cy="2647222"/>
          </a:xfrm>
        </p:spPr>
        <p:txBody>
          <a:bodyPr/>
          <a:lstStyle/>
          <a:p>
            <a:r>
              <a:rPr lang="en-US" sz="2400" dirty="0"/>
              <a:t>Municipal School of </a:t>
            </a:r>
            <a:r>
              <a:rPr lang="en-US" sz="2400" dirty="0" smtClean="0"/>
              <a:t>Government</a:t>
            </a:r>
          </a:p>
          <a:p>
            <a:r>
              <a:rPr lang="en-US" sz="2400" dirty="0" smtClean="0"/>
              <a:t>Each </a:t>
            </a:r>
            <a:r>
              <a:rPr lang="en-US" sz="2400" dirty="0"/>
              <a:t>course is six (6) weeks in duration</a:t>
            </a:r>
          </a:p>
          <a:p>
            <a:r>
              <a:rPr lang="en-US" sz="2400" dirty="0" smtClean="0"/>
              <a:t>Experiential </a:t>
            </a:r>
            <a:r>
              <a:rPr lang="en-US" sz="2400" dirty="0"/>
              <a:t>exercises/assignments each week</a:t>
            </a:r>
          </a:p>
          <a:p>
            <a:endParaRPr lang="en-US" sz="2400" dirty="0"/>
          </a:p>
        </p:txBody>
      </p:sp>
      <p:sp>
        <p:nvSpPr>
          <p:cNvPr id="5" name="Rectangle 4"/>
          <p:cNvSpPr/>
          <p:nvPr/>
        </p:nvSpPr>
        <p:spPr>
          <a:xfrm>
            <a:off x="330200" y="1516733"/>
            <a:ext cx="8074240"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Municipal School of Local Government</a:t>
            </a:r>
          </a:p>
        </p:txBody>
      </p:sp>
      <p:pic>
        <p:nvPicPr>
          <p:cNvPr id="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34146" y="3955417"/>
            <a:ext cx="1666348" cy="166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654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16</a:t>
            </a:fld>
            <a:endParaRPr lang="en-US" dirty="0"/>
          </a:p>
        </p:txBody>
      </p:sp>
      <p:sp>
        <p:nvSpPr>
          <p:cNvPr id="4" name="Text Placeholder 3"/>
          <p:cNvSpPr>
            <a:spLocks noGrp="1"/>
          </p:cNvSpPr>
          <p:nvPr>
            <p:ph type="body" sz="quarter" idx="15"/>
          </p:nvPr>
        </p:nvSpPr>
        <p:spPr>
          <a:xfrm>
            <a:off x="659869" y="2073551"/>
            <a:ext cx="5918484" cy="2462938"/>
          </a:xfrm>
        </p:spPr>
        <p:txBody>
          <a:bodyPr/>
          <a:lstStyle/>
          <a:p>
            <a:r>
              <a:rPr lang="en-US" sz="2400" dirty="0"/>
              <a:t>Technical and on-site assistance</a:t>
            </a:r>
          </a:p>
          <a:p>
            <a:r>
              <a:rPr lang="en-US" sz="2400" dirty="0"/>
              <a:t>Training modules and seminars</a:t>
            </a:r>
          </a:p>
          <a:p>
            <a:r>
              <a:rPr lang="en-US" sz="2400" dirty="0"/>
              <a:t>Statewide land-use </a:t>
            </a:r>
            <a:r>
              <a:rPr lang="en-US" sz="2400" dirty="0" smtClean="0"/>
              <a:t>reports</a:t>
            </a:r>
          </a:p>
          <a:p>
            <a:r>
              <a:rPr lang="en-US" sz="2400" dirty="0" smtClean="0"/>
              <a:t>Work with Housing Alliance of PA for technical support</a:t>
            </a:r>
          </a:p>
          <a:p>
            <a:r>
              <a:rPr lang="en-US" sz="2400" b="1" dirty="0"/>
              <a:t>PA Blight Library</a:t>
            </a:r>
          </a:p>
          <a:p>
            <a:pPr lvl="1"/>
            <a:r>
              <a:rPr lang="en-US" sz="2000" dirty="0"/>
              <a:t>“From Blight to Bright”: a comprehensive toolkit for PA communities to mitigate </a:t>
            </a:r>
            <a:r>
              <a:rPr lang="en-US" sz="2000" dirty="0" smtClean="0"/>
              <a:t>blight</a:t>
            </a:r>
            <a:endParaRPr lang="en-US" sz="2000" dirty="0"/>
          </a:p>
        </p:txBody>
      </p:sp>
      <p:sp>
        <p:nvSpPr>
          <p:cNvPr id="5" name="Rectangle 4"/>
          <p:cNvSpPr/>
          <p:nvPr/>
        </p:nvSpPr>
        <p:spPr>
          <a:xfrm>
            <a:off x="347132" y="1516732"/>
            <a:ext cx="7739894"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Community </a:t>
            </a:r>
            <a:r>
              <a:rPr lang="en-US" sz="2800" b="1" dirty="0" smtClean="0">
                <a:latin typeface="Arial" panose="020B0604020202020204" pitchFamily="34" charset="0"/>
                <a:cs typeface="Arial" panose="020B0604020202020204" pitchFamily="34" charset="0"/>
              </a:rPr>
              <a:t>Planning &amp; </a:t>
            </a:r>
            <a:r>
              <a:rPr lang="en-US" sz="2800" b="1" dirty="0">
                <a:latin typeface="Arial" panose="020B0604020202020204" pitchFamily="34" charset="0"/>
                <a:cs typeface="Arial" panose="020B0604020202020204" pitchFamily="34" charset="0"/>
              </a:rPr>
              <a:t>Land Use</a:t>
            </a:r>
          </a:p>
        </p:txBody>
      </p:sp>
      <p:pic>
        <p:nvPicPr>
          <p:cNvPr id="6" name="Picture 2" descr="PA Blight and Land Bank Librar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89578" y="3429000"/>
            <a:ext cx="2062164" cy="123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22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17</a:t>
            </a:fld>
            <a:endParaRPr lang="en-US" dirty="0"/>
          </a:p>
        </p:txBody>
      </p:sp>
      <p:sp>
        <p:nvSpPr>
          <p:cNvPr id="4" name="Text Placeholder 3"/>
          <p:cNvSpPr>
            <a:spLocks noGrp="1"/>
          </p:cNvSpPr>
          <p:nvPr>
            <p:ph type="body" sz="quarter" idx="15"/>
          </p:nvPr>
        </p:nvSpPr>
        <p:spPr>
          <a:xfrm>
            <a:off x="660400" y="2073551"/>
            <a:ext cx="8030839" cy="4037256"/>
          </a:xfrm>
        </p:spPr>
        <p:txBody>
          <a:bodyPr/>
          <a:lstStyle/>
          <a:p>
            <a:pPr>
              <a:buFont typeface="Arial" panose="020B0604020202020204" pitchFamily="34" charset="0"/>
              <a:buChar char="•"/>
            </a:pPr>
            <a:r>
              <a:rPr lang="en-US" sz="2400" dirty="0" smtClean="0"/>
              <a:t>Collects </a:t>
            </a:r>
            <a:r>
              <a:rPr lang="en-US" sz="2400" dirty="0"/>
              <a:t>data from municipalities through e-Filing </a:t>
            </a:r>
            <a:r>
              <a:rPr lang="en-US" sz="2400" dirty="0" smtClean="0"/>
              <a:t>forms</a:t>
            </a:r>
          </a:p>
          <a:p>
            <a:pPr lvl="1">
              <a:buFont typeface="Arial" panose="020B0604020202020204" pitchFamily="34" charset="0"/>
              <a:buChar char="•"/>
            </a:pPr>
            <a:r>
              <a:rPr lang="en-US" sz="1800" dirty="0"/>
              <a:t>Annual Audit &amp; Financial Report</a:t>
            </a:r>
          </a:p>
          <a:p>
            <a:pPr lvl="1">
              <a:buFont typeface="Arial" panose="020B0604020202020204" pitchFamily="34" charset="0"/>
              <a:buChar char="•"/>
            </a:pPr>
            <a:r>
              <a:rPr lang="en-US" sz="1800" dirty="0"/>
              <a:t>Survey of Financial Condition Form</a:t>
            </a:r>
          </a:p>
          <a:p>
            <a:pPr lvl="1">
              <a:buFont typeface="Arial" panose="020B0604020202020204" pitchFamily="34" charset="0"/>
              <a:buChar char="•"/>
            </a:pPr>
            <a:r>
              <a:rPr lang="en-US" sz="1800" dirty="0"/>
              <a:t>Report of Elected &amp; Appointed Officials</a:t>
            </a:r>
          </a:p>
          <a:p>
            <a:pPr lvl="1">
              <a:buFont typeface="Arial" panose="020B0604020202020204" pitchFamily="34" charset="0"/>
              <a:buChar char="•"/>
            </a:pPr>
            <a:r>
              <a:rPr lang="en-US" sz="1800" dirty="0"/>
              <a:t>Tax Information </a:t>
            </a:r>
            <a:r>
              <a:rPr lang="en-US" sz="1800" dirty="0" smtClean="0"/>
              <a:t>Form</a:t>
            </a:r>
            <a:endParaRPr lang="en-US" sz="2400" dirty="0"/>
          </a:p>
          <a:p>
            <a:pPr>
              <a:buFont typeface="Arial" panose="020B0604020202020204" pitchFamily="34" charset="0"/>
              <a:buChar char="•"/>
            </a:pPr>
            <a:r>
              <a:rPr lang="en-US" sz="2400" dirty="0" smtClean="0"/>
              <a:t>Publishes </a:t>
            </a:r>
            <a:r>
              <a:rPr lang="en-US" sz="2400" dirty="0"/>
              <a:t>database online</a:t>
            </a:r>
          </a:p>
          <a:p>
            <a:pPr>
              <a:buFont typeface="Arial" panose="020B0604020202020204" pitchFamily="34" charset="0"/>
              <a:buChar char="•"/>
            </a:pPr>
            <a:r>
              <a:rPr lang="en-US" sz="2400" dirty="0" smtClean="0"/>
              <a:t>Utilizes </a:t>
            </a:r>
            <a:r>
              <a:rPr lang="en-US" sz="2400" dirty="0"/>
              <a:t>data to facilitate other functions of </a:t>
            </a:r>
            <a:r>
              <a:rPr lang="en-US" sz="2400" dirty="0" smtClean="0"/>
              <a:t>GCLGS</a:t>
            </a:r>
          </a:p>
          <a:p>
            <a:pPr lvl="1">
              <a:buFont typeface="Arial" panose="020B0604020202020204" pitchFamily="34" charset="0"/>
              <a:buChar char="•"/>
            </a:pPr>
            <a:r>
              <a:rPr lang="en-US" sz="1800" dirty="0"/>
              <a:t>“Early Warning System” formula</a:t>
            </a:r>
          </a:p>
          <a:p>
            <a:pPr lvl="1">
              <a:buFont typeface="Arial" panose="020B0604020202020204" pitchFamily="34" charset="0"/>
              <a:buChar char="•"/>
            </a:pPr>
            <a:r>
              <a:rPr lang="en-US" sz="1800" dirty="0"/>
              <a:t>Act 32 of 2008: Local Earned Income Tax (EIT) consolidated tax collection </a:t>
            </a:r>
            <a:r>
              <a:rPr lang="en-US" sz="1800" dirty="0" smtClean="0"/>
              <a:t>system</a:t>
            </a:r>
            <a:endParaRPr lang="en-US" sz="2400" dirty="0" smtClean="0"/>
          </a:p>
          <a:p>
            <a:pPr>
              <a:buFont typeface="Arial" panose="020B0604020202020204" pitchFamily="34" charset="0"/>
              <a:buChar char="•"/>
            </a:pPr>
            <a:endParaRPr lang="en-US" sz="2400" dirty="0"/>
          </a:p>
          <a:p>
            <a:endParaRPr lang="en-US" sz="2400" dirty="0"/>
          </a:p>
        </p:txBody>
      </p:sp>
      <p:sp>
        <p:nvSpPr>
          <p:cNvPr id="5" name="Rectangle 4"/>
          <p:cNvSpPr/>
          <p:nvPr/>
        </p:nvSpPr>
        <p:spPr>
          <a:xfrm>
            <a:off x="347663" y="1516732"/>
            <a:ext cx="773989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Municipal Statistics Office</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440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18</a:t>
            </a:fld>
            <a:endParaRPr lang="en-US" dirty="0"/>
          </a:p>
        </p:txBody>
      </p:sp>
      <p:sp>
        <p:nvSpPr>
          <p:cNvPr id="17" name="Content Placeholder 1"/>
          <p:cNvSpPr txBox="1">
            <a:spLocks/>
          </p:cNvSpPr>
          <p:nvPr/>
        </p:nvSpPr>
        <p:spPr>
          <a:xfrm>
            <a:off x="266160" y="3869421"/>
            <a:ext cx="8742037" cy="24471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2400" dirty="0" smtClean="0"/>
              <a:t>Aggregate market values of taxable real property in each political subdivision</a:t>
            </a:r>
          </a:p>
          <a:p>
            <a:pPr lvl="1">
              <a:buFont typeface="Arial" panose="020B0604020202020204" pitchFamily="34" charset="0"/>
              <a:buChar char="•"/>
            </a:pPr>
            <a:r>
              <a:rPr lang="en-US" sz="2400" dirty="0" smtClean="0"/>
              <a:t>For each county, Common Level Ratio (CLR) = assessed value / market value</a:t>
            </a:r>
          </a:p>
          <a:p>
            <a:pPr lvl="1">
              <a:buFont typeface="Arial" panose="020B0604020202020204" pitchFamily="34" charset="0"/>
              <a:buChar char="•"/>
            </a:pPr>
            <a:r>
              <a:rPr lang="en-US" sz="2400" b="1" dirty="0" smtClean="0"/>
              <a:t>State </a:t>
            </a:r>
            <a:r>
              <a:rPr lang="en-US" sz="2400" b="1" dirty="0"/>
              <a:t>Tax Equalization Board (STEB) </a:t>
            </a:r>
            <a:r>
              <a:rPr lang="en-US" sz="2400" dirty="0"/>
              <a:t>members officially approve and certify the numbers reported by TED</a:t>
            </a:r>
          </a:p>
          <a:p>
            <a:pPr lvl="1">
              <a:buFont typeface="Arial" panose="020B0604020202020204" pitchFamily="34" charset="0"/>
              <a:buChar char="•"/>
            </a:pPr>
            <a:endParaRPr lang="en-US" sz="2400" dirty="0" smtClean="0"/>
          </a:p>
        </p:txBody>
      </p:sp>
      <p:sp>
        <p:nvSpPr>
          <p:cNvPr id="18" name="Content Placeholder 4"/>
          <p:cNvSpPr txBox="1">
            <a:spLocks/>
          </p:cNvSpPr>
          <p:nvPr/>
        </p:nvSpPr>
        <p:spPr>
          <a:xfrm>
            <a:off x="339718" y="3406043"/>
            <a:ext cx="8483614" cy="54308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t>Tax Equalization Division (TED)</a:t>
            </a:r>
            <a:endParaRPr lang="en-US" sz="2800" b="1" dirty="0"/>
          </a:p>
        </p:txBody>
      </p:sp>
      <p:pic>
        <p:nvPicPr>
          <p:cNvPr id="19" name="Picture 4" descr="http://newpa.com/webfm_send/33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8153" y="1511010"/>
            <a:ext cx="3783039" cy="17568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39718" y="2066278"/>
            <a:ext cx="2427954" cy="646331"/>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STEB </a:t>
            </a:r>
            <a:r>
              <a:rPr lang="en-US" sz="1200" i="1" dirty="0" smtClean="0">
                <a:latin typeface="Arial" panose="020B0604020202020204" pitchFamily="34" charset="0"/>
                <a:cs typeface="Arial" panose="020B0604020202020204" pitchFamily="34" charset="0"/>
              </a:rPr>
              <a:t>Members L-R: Anthony </a:t>
            </a:r>
            <a:r>
              <a:rPr lang="en-US" sz="1200" i="1" dirty="0">
                <a:latin typeface="Arial" panose="020B0604020202020204" pitchFamily="34" charset="0"/>
                <a:cs typeface="Arial" panose="020B0604020202020204" pitchFamily="34" charset="0"/>
              </a:rPr>
              <a:t>“</a:t>
            </a:r>
            <a:r>
              <a:rPr lang="en-US" sz="1200" i="1" dirty="0" smtClean="0">
                <a:latin typeface="Arial" panose="020B0604020202020204" pitchFamily="34" charset="0"/>
                <a:cs typeface="Arial" panose="020B0604020202020204" pitchFamily="34" charset="0"/>
              </a:rPr>
              <a:t>Red” </a:t>
            </a:r>
            <a:r>
              <a:rPr lang="en-US" sz="1200" i="1" dirty="0" err="1" smtClean="0">
                <a:latin typeface="Arial" panose="020B0604020202020204" pitchFamily="34" charset="0"/>
                <a:cs typeface="Arial" panose="020B0604020202020204" pitchFamily="34" charset="0"/>
              </a:rPr>
              <a:t>Pinizzotto</a:t>
            </a:r>
            <a:r>
              <a:rPr lang="en-US" sz="1200" i="1" dirty="0" smtClean="0">
                <a:latin typeface="Arial" panose="020B0604020202020204" pitchFamily="34" charset="0"/>
                <a:cs typeface="Arial" panose="020B0604020202020204" pitchFamily="34" charset="0"/>
              </a:rPr>
              <a:t>, Peter </a:t>
            </a:r>
            <a:r>
              <a:rPr lang="en-US" sz="1200" i="1" dirty="0">
                <a:latin typeface="Arial" panose="020B0604020202020204" pitchFamily="34" charset="0"/>
                <a:cs typeface="Arial" panose="020B0604020202020204" pitchFamily="34" charset="0"/>
              </a:rPr>
              <a:t>R. </a:t>
            </a:r>
            <a:r>
              <a:rPr lang="en-US" sz="1200" i="1" dirty="0" err="1" smtClean="0">
                <a:latin typeface="Arial" panose="020B0604020202020204" pitchFamily="34" charset="0"/>
                <a:cs typeface="Arial" panose="020B0604020202020204" pitchFamily="34" charset="0"/>
              </a:rPr>
              <a:t>Barsz</a:t>
            </a:r>
            <a:r>
              <a:rPr lang="en-US" sz="1200" i="1" dirty="0" smtClean="0">
                <a:latin typeface="Arial" panose="020B0604020202020204" pitchFamily="34" charset="0"/>
                <a:cs typeface="Arial" panose="020B0604020202020204" pitchFamily="34" charset="0"/>
              </a:rPr>
              <a:t> (Chair), and Daniel </a:t>
            </a:r>
            <a:r>
              <a:rPr lang="en-US" sz="1200" i="1" dirty="0" err="1" smtClean="0">
                <a:latin typeface="Arial" panose="020B0604020202020204" pitchFamily="34" charset="0"/>
                <a:cs typeface="Arial" panose="020B0604020202020204" pitchFamily="34" charset="0"/>
              </a:rPr>
              <a:t>Guydish</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706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19</a:t>
            </a:fld>
            <a:endParaRPr lang="en-US" dirty="0"/>
          </a:p>
        </p:txBody>
      </p:sp>
      <p:sp>
        <p:nvSpPr>
          <p:cNvPr id="4" name="Text Placeholder 3"/>
          <p:cNvSpPr>
            <a:spLocks noGrp="1"/>
          </p:cNvSpPr>
          <p:nvPr>
            <p:ph type="body" sz="quarter" idx="15"/>
          </p:nvPr>
        </p:nvSpPr>
        <p:spPr>
          <a:xfrm>
            <a:off x="347663" y="2073550"/>
            <a:ext cx="8030839" cy="2391917"/>
          </a:xfrm>
        </p:spPr>
        <p:txBody>
          <a:bodyPr/>
          <a:lstStyle/>
          <a:p>
            <a:pPr marL="0" indent="0">
              <a:buNone/>
            </a:pPr>
            <a:r>
              <a:rPr lang="en-US" sz="2400" dirty="0" smtClean="0"/>
              <a:t>Provides </a:t>
            </a:r>
            <a:r>
              <a:rPr lang="en-US" sz="2400" dirty="0"/>
              <a:t>grant funds up to 50% of eligible costs for projects such as</a:t>
            </a:r>
            <a:r>
              <a:rPr lang="en-US" sz="2400" dirty="0" smtClean="0"/>
              <a:t>:</a:t>
            </a:r>
          </a:p>
          <a:p>
            <a:pPr lvl="1">
              <a:buFont typeface="Arial" panose="020B0604020202020204" pitchFamily="34" charset="0"/>
              <a:buChar char="•"/>
            </a:pPr>
            <a:r>
              <a:rPr lang="en-US" dirty="0"/>
              <a:t>s</a:t>
            </a:r>
            <a:r>
              <a:rPr lang="en-US" dirty="0" smtClean="0"/>
              <a:t>hared services</a:t>
            </a:r>
          </a:p>
          <a:p>
            <a:pPr lvl="1">
              <a:buFont typeface="Arial" panose="020B0604020202020204" pitchFamily="34" charset="0"/>
              <a:buChar char="•"/>
            </a:pPr>
            <a:r>
              <a:rPr lang="en-US" dirty="0"/>
              <a:t>c</a:t>
            </a:r>
            <a:r>
              <a:rPr lang="en-US" dirty="0" smtClean="0"/>
              <a:t>ommunity planning</a:t>
            </a:r>
          </a:p>
          <a:p>
            <a:pPr lvl="1">
              <a:buFont typeface="Arial" panose="020B0604020202020204" pitchFamily="34" charset="0"/>
              <a:buChar char="•"/>
            </a:pPr>
            <a:r>
              <a:rPr lang="en-US" dirty="0"/>
              <a:t>f</a:t>
            </a:r>
            <a:r>
              <a:rPr lang="en-US" dirty="0" smtClean="0"/>
              <a:t>loodplain management</a:t>
            </a:r>
          </a:p>
          <a:p>
            <a:pPr marL="0" indent="0">
              <a:buNone/>
            </a:pPr>
            <a:endParaRPr lang="en-US" sz="2400" dirty="0"/>
          </a:p>
        </p:txBody>
      </p:sp>
      <p:sp>
        <p:nvSpPr>
          <p:cNvPr id="5" name="Rectangle 4"/>
          <p:cNvSpPr/>
          <p:nvPr/>
        </p:nvSpPr>
        <p:spPr>
          <a:xfrm>
            <a:off x="347663" y="1516732"/>
            <a:ext cx="773989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Municipal Assistance Program (MAP)</a:t>
            </a:r>
            <a:endParaRPr lang="en-US" sz="2800" b="1" dirty="0">
              <a:latin typeface="Arial" panose="020B0604020202020204" pitchFamily="34" charset="0"/>
              <a:cs typeface="Arial" panose="020B0604020202020204" pitchFamily="34" charset="0"/>
            </a:endParaRPr>
          </a:p>
        </p:txBody>
      </p:sp>
      <p:sp>
        <p:nvSpPr>
          <p:cNvPr id="9" name="TextBox 8"/>
          <p:cNvSpPr txBox="1"/>
          <p:nvPr/>
        </p:nvSpPr>
        <p:spPr>
          <a:xfrm>
            <a:off x="1968500" y="5307243"/>
            <a:ext cx="5283200" cy="1015663"/>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To apply, access DCED’s </a:t>
            </a:r>
          </a:p>
          <a:p>
            <a:pPr algn="ctr"/>
            <a:r>
              <a:rPr lang="en-US" sz="2000" dirty="0" smtClean="0">
                <a:latin typeface="Arial" panose="020B0604020202020204" pitchFamily="34" charset="0"/>
                <a:cs typeface="Arial" panose="020B0604020202020204" pitchFamily="34" charset="0"/>
              </a:rPr>
              <a:t>Single Application for Assistance online at: </a:t>
            </a:r>
            <a:r>
              <a:rPr lang="en-US" sz="2000" dirty="0" smtClean="0">
                <a:latin typeface="Arial" panose="020B0604020202020204" pitchFamily="34" charset="0"/>
                <a:cs typeface="Arial" panose="020B0604020202020204" pitchFamily="34" charset="0"/>
                <a:hlinkClick r:id="rId3"/>
              </a:rPr>
              <a:t>dced.pa.gov/</a:t>
            </a:r>
            <a:r>
              <a:rPr lang="en-US" sz="2000" dirty="0" err="1" smtClean="0">
                <a:latin typeface="Arial" panose="020B0604020202020204" pitchFamily="34" charset="0"/>
                <a:cs typeface="Arial" panose="020B0604020202020204" pitchFamily="34" charset="0"/>
                <a:hlinkClick r:id="rId3"/>
              </a:rPr>
              <a:t>singleapp</a:t>
            </a:r>
            <a:endParaRPr lang="en-US" sz="2000" dirty="0">
              <a:latin typeface="Arial" panose="020B0604020202020204" pitchFamily="34" charset="0"/>
              <a:cs typeface="Arial" panose="020B0604020202020204" pitchFamily="34" charset="0"/>
            </a:endParaRPr>
          </a:p>
        </p:txBody>
      </p:sp>
      <p:pic>
        <p:nvPicPr>
          <p:cNvPr id="1026" name="Picture 2" descr="C:\Users\ekotz\Downloads\noun_61758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947" y="4572938"/>
            <a:ext cx="734305" cy="73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77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2</a:t>
            </a:fld>
            <a:endParaRPr lang="en-US" dirty="0"/>
          </a:p>
        </p:txBody>
      </p:sp>
      <p:sp>
        <p:nvSpPr>
          <p:cNvPr id="4" name="Text Placeholder 3"/>
          <p:cNvSpPr>
            <a:spLocks noGrp="1"/>
          </p:cNvSpPr>
          <p:nvPr>
            <p:ph type="body" sz="quarter" idx="15"/>
          </p:nvPr>
        </p:nvSpPr>
        <p:spPr/>
        <p:txBody>
          <a:bodyPr/>
          <a:lstStyle/>
          <a:p>
            <a:r>
              <a:rPr lang="en-US" b="1" dirty="0" smtClean="0"/>
              <a:t>Local Government in PA</a:t>
            </a:r>
            <a:endParaRPr lang="en-US" b="1" dirty="0"/>
          </a:p>
        </p:txBody>
      </p:sp>
      <p:sp>
        <p:nvSpPr>
          <p:cNvPr id="5" name="Text Placeholder 4"/>
          <p:cNvSpPr>
            <a:spLocks noGrp="1"/>
          </p:cNvSpPr>
          <p:nvPr>
            <p:ph type="body" sz="quarter" idx="16"/>
          </p:nvPr>
        </p:nvSpPr>
        <p:spPr>
          <a:xfrm>
            <a:off x="1158239" y="2851211"/>
            <a:ext cx="7358063" cy="533399"/>
          </a:xfrm>
        </p:spPr>
        <p:txBody>
          <a:bodyPr/>
          <a:lstStyle/>
          <a:p>
            <a:r>
              <a:rPr lang="en-US" b="1" dirty="0" smtClean="0"/>
              <a:t>GCLGS: Who We Are &amp; What We Do</a:t>
            </a:r>
            <a:endParaRPr lang="en-US" b="1" dirty="0"/>
          </a:p>
        </p:txBody>
      </p:sp>
      <p:sp>
        <p:nvSpPr>
          <p:cNvPr id="6" name="Text Placeholder 5"/>
          <p:cNvSpPr>
            <a:spLocks noGrp="1"/>
          </p:cNvSpPr>
          <p:nvPr>
            <p:ph type="body" sz="quarter" idx="17"/>
          </p:nvPr>
        </p:nvSpPr>
        <p:spPr>
          <a:xfrm>
            <a:off x="1158239" y="4078500"/>
            <a:ext cx="7358063" cy="495325"/>
          </a:xfrm>
        </p:spPr>
        <p:txBody>
          <a:bodyPr/>
          <a:lstStyle/>
          <a:p>
            <a:r>
              <a:rPr lang="en-US" b="1" dirty="0" smtClean="0"/>
              <a:t>GCLGS: Programs &amp; Services</a:t>
            </a:r>
            <a:endParaRPr lang="en-US" b="1" dirty="0"/>
          </a:p>
        </p:txBody>
      </p:sp>
      <p:sp>
        <p:nvSpPr>
          <p:cNvPr id="12" name="Rectangle 11"/>
          <p:cNvSpPr/>
          <p:nvPr/>
        </p:nvSpPr>
        <p:spPr>
          <a:xfrm>
            <a:off x="347132" y="5344357"/>
            <a:ext cx="656045" cy="550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31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20</a:t>
            </a:fld>
            <a:endParaRPr lang="en-US" dirty="0"/>
          </a:p>
        </p:txBody>
      </p:sp>
      <p:sp>
        <p:nvSpPr>
          <p:cNvPr id="5" name="Rectangle 4"/>
          <p:cNvSpPr/>
          <p:nvPr/>
        </p:nvSpPr>
        <p:spPr>
          <a:xfrm>
            <a:off x="347663" y="1516732"/>
            <a:ext cx="7739894"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Regional Fire &amp; Emergency Services</a:t>
            </a:r>
          </a:p>
        </p:txBody>
      </p:sp>
      <p:pic>
        <p:nvPicPr>
          <p:cNvPr id="10" name="Picture 2" descr="R:\CLGS\PHOTOS\Garden Spot Fire Rescue Meeting 12-5-12\phot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6057" y="2039952"/>
            <a:ext cx="6501154" cy="432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55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21</a:t>
            </a:fld>
            <a:endParaRPr lang="en-US" dirty="0"/>
          </a:p>
        </p:txBody>
      </p:sp>
      <p:sp>
        <p:nvSpPr>
          <p:cNvPr id="5" name="Rectangle 4"/>
          <p:cNvSpPr/>
          <p:nvPr/>
        </p:nvSpPr>
        <p:spPr>
          <a:xfrm>
            <a:off x="347663" y="1516732"/>
            <a:ext cx="7739894"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Regional </a:t>
            </a:r>
            <a:r>
              <a:rPr lang="en-US" sz="2800" b="1" dirty="0" smtClean="0">
                <a:latin typeface="Arial" panose="020B0604020202020204" pitchFamily="34" charset="0"/>
                <a:cs typeface="Arial" panose="020B0604020202020204" pitchFamily="34" charset="0"/>
              </a:rPr>
              <a:t>Police Services</a:t>
            </a:r>
            <a:endParaRPr lang="en-US" sz="2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455" y="2107064"/>
            <a:ext cx="6900102" cy="4522858"/>
          </a:xfrm>
          <a:prstGeom prst="rect">
            <a:avLst/>
          </a:prstGeom>
        </p:spPr>
      </p:pic>
    </p:spTree>
    <p:extLst>
      <p:ext uri="{BB962C8B-B14F-4D97-AF65-F5344CB8AC3E}">
        <p14:creationId xmlns:p14="http://schemas.microsoft.com/office/powerpoint/2010/main" val="3354910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22</a:t>
            </a:fld>
            <a:endParaRPr lang="en-US" dirty="0"/>
          </a:p>
        </p:txBody>
      </p:sp>
      <p:sp>
        <p:nvSpPr>
          <p:cNvPr id="5" name="Rectangle 4"/>
          <p:cNvSpPr/>
          <p:nvPr/>
        </p:nvSpPr>
        <p:spPr>
          <a:xfrm>
            <a:off x="347663" y="1516732"/>
            <a:ext cx="7739894"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Local Government Capital Projects Loan Program (LGCPLP)</a:t>
            </a:r>
          </a:p>
        </p:txBody>
      </p:sp>
      <p:sp>
        <p:nvSpPr>
          <p:cNvPr id="7" name="Content Placeholder 1"/>
          <p:cNvSpPr txBox="1">
            <a:spLocks/>
          </p:cNvSpPr>
          <p:nvPr/>
        </p:nvSpPr>
        <p:spPr>
          <a:xfrm>
            <a:off x="608414" y="2470839"/>
            <a:ext cx="7026382" cy="22698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Municipalities with population of 12,000 or less</a:t>
            </a:r>
          </a:p>
          <a:p>
            <a:r>
              <a:rPr lang="en-US" sz="2400" dirty="0" smtClean="0"/>
              <a:t>Low-interest (2%) fixed-rate loans</a:t>
            </a:r>
          </a:p>
          <a:p>
            <a:r>
              <a:rPr lang="en-US" sz="2400" dirty="0" smtClean="0"/>
              <a:t>Maximum loan amounts:</a:t>
            </a:r>
          </a:p>
          <a:p>
            <a:pPr lvl="1"/>
            <a:r>
              <a:rPr lang="en-US" sz="2400" dirty="0" smtClean="0"/>
              <a:t>$50,000 for purchase of equipment</a:t>
            </a:r>
          </a:p>
          <a:p>
            <a:pPr lvl="1"/>
            <a:r>
              <a:rPr lang="en-US" sz="2400" dirty="0" smtClean="0"/>
              <a:t>$100,000 for purchase/construction of facility</a:t>
            </a:r>
            <a:endParaRPr lang="en-US" sz="2400" dirty="0"/>
          </a:p>
        </p:txBody>
      </p:sp>
      <p:sp>
        <p:nvSpPr>
          <p:cNvPr id="8" name="Content Placeholder 4"/>
          <p:cNvSpPr txBox="1">
            <a:spLocks/>
          </p:cNvSpPr>
          <p:nvPr/>
        </p:nvSpPr>
        <p:spPr>
          <a:xfrm>
            <a:off x="0" y="2038958"/>
            <a:ext cx="8967372" cy="7105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2050" name="Picture 2" descr="C:\Users\ekotz\Downloads\noun_72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110" y="4703351"/>
            <a:ext cx="1404891" cy="140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35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23</a:t>
            </a:fld>
            <a:endParaRPr lang="en-US" dirty="0"/>
          </a:p>
        </p:txBody>
      </p:sp>
      <p:sp>
        <p:nvSpPr>
          <p:cNvPr id="5" name="Rectangle 4"/>
          <p:cNvSpPr/>
          <p:nvPr/>
        </p:nvSpPr>
        <p:spPr>
          <a:xfrm>
            <a:off x="347132" y="1516732"/>
            <a:ext cx="773989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Early Intervention Program (EIP)</a:t>
            </a:r>
            <a:endParaRPr lang="en-US" sz="2800" b="1" dirty="0">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607883" y="2109571"/>
            <a:ext cx="7026382" cy="32286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Strategic financial management planning</a:t>
            </a:r>
          </a:p>
          <a:p>
            <a:r>
              <a:rPr lang="en-US" sz="2400" dirty="0" smtClean="0"/>
              <a:t>50</a:t>
            </a:r>
            <a:r>
              <a:rPr lang="en-US" sz="2400" dirty="0"/>
              <a:t>% matching grant funds; max $200,000</a:t>
            </a:r>
          </a:p>
          <a:p>
            <a:r>
              <a:rPr lang="en-US" sz="2400" dirty="0"/>
              <a:t>Supports municipalities interested in improving fiscal position</a:t>
            </a:r>
          </a:p>
          <a:p>
            <a:pPr lvl="1"/>
            <a:r>
              <a:rPr lang="en-US" sz="2000" dirty="0"/>
              <a:t>Comprehensive organizational review</a:t>
            </a:r>
          </a:p>
          <a:p>
            <a:pPr lvl="1"/>
            <a:r>
              <a:rPr lang="en-US" sz="2000" dirty="0"/>
              <a:t>Multi-year financial management plans</a:t>
            </a:r>
          </a:p>
          <a:p>
            <a:pPr lvl="1"/>
            <a:r>
              <a:rPr lang="en-US" sz="2000" dirty="0"/>
              <a:t>Implementation of desired recommended strategies and initiatives as identified in plan</a:t>
            </a:r>
          </a:p>
        </p:txBody>
      </p:sp>
      <p:sp>
        <p:nvSpPr>
          <p:cNvPr id="8" name="Content Placeholder 4"/>
          <p:cNvSpPr txBox="1">
            <a:spLocks/>
          </p:cNvSpPr>
          <p:nvPr/>
        </p:nvSpPr>
        <p:spPr>
          <a:xfrm>
            <a:off x="0" y="2038958"/>
            <a:ext cx="8967372" cy="7105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3074" name="Picture 2" descr="C:\Users\ekotz\Downloads\noun_33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157" y="5366986"/>
            <a:ext cx="1139843" cy="11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312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24</a:t>
            </a:fld>
            <a:endParaRPr lang="en-US" dirty="0"/>
          </a:p>
        </p:txBody>
      </p:sp>
      <p:sp>
        <p:nvSpPr>
          <p:cNvPr id="5" name="Rectangle 4"/>
          <p:cNvSpPr/>
          <p:nvPr/>
        </p:nvSpPr>
        <p:spPr>
          <a:xfrm>
            <a:off x="347132" y="1516732"/>
            <a:ext cx="7739894"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Act 47 of 1987: Municipalities Financial Recovery Act</a:t>
            </a:r>
          </a:p>
        </p:txBody>
      </p:sp>
      <p:sp>
        <p:nvSpPr>
          <p:cNvPr id="7" name="Content Placeholder 1"/>
          <p:cNvSpPr txBox="1">
            <a:spLocks/>
          </p:cNvSpPr>
          <p:nvPr/>
        </p:nvSpPr>
        <p:spPr>
          <a:xfrm>
            <a:off x="4173115" y="2772674"/>
            <a:ext cx="5572625" cy="32286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2000" dirty="0"/>
              <a:t>Severe fiscal distress</a:t>
            </a:r>
          </a:p>
          <a:p>
            <a:pPr lvl="1">
              <a:buFont typeface="Arial" panose="020B0604020202020204" pitchFamily="34" charset="0"/>
              <a:buChar char="•"/>
            </a:pPr>
            <a:r>
              <a:rPr lang="en-US" sz="2000" dirty="0"/>
              <a:t>Act 199 of 2014 amendments:</a:t>
            </a:r>
          </a:p>
          <a:p>
            <a:pPr lvl="2">
              <a:buFont typeface="Arial" panose="020B0604020202020204" pitchFamily="34" charset="0"/>
              <a:buChar char="•"/>
            </a:pPr>
            <a:r>
              <a:rPr lang="en-US" sz="2000" dirty="0"/>
              <a:t>5-year time limit</a:t>
            </a:r>
          </a:p>
          <a:p>
            <a:pPr lvl="2">
              <a:buFont typeface="Arial" panose="020B0604020202020204" pitchFamily="34" charset="0"/>
              <a:buChar char="•"/>
            </a:pPr>
            <a:r>
              <a:rPr lang="en-US" sz="2000" dirty="0"/>
              <a:t>Additional taxation options</a:t>
            </a:r>
          </a:p>
          <a:p>
            <a:pPr lvl="2">
              <a:buFont typeface="Arial" panose="020B0604020202020204" pitchFamily="34" charset="0"/>
              <a:buChar char="•"/>
            </a:pPr>
            <a:r>
              <a:rPr lang="en-US" sz="2000" dirty="0"/>
              <a:t>Act 47 Coordinators subject to performance reviews</a:t>
            </a:r>
          </a:p>
          <a:p>
            <a:pPr lvl="2">
              <a:buFont typeface="Arial" panose="020B0604020202020204" pitchFamily="34" charset="0"/>
              <a:buChar char="•"/>
            </a:pPr>
            <a:r>
              <a:rPr lang="en-US" sz="2000" dirty="0"/>
              <a:t>Disincorporation of nonviable communities</a:t>
            </a:r>
          </a:p>
        </p:txBody>
      </p:sp>
      <p:sp>
        <p:nvSpPr>
          <p:cNvPr id="8" name="Content Placeholder 4"/>
          <p:cNvSpPr txBox="1">
            <a:spLocks/>
          </p:cNvSpPr>
          <p:nvPr/>
        </p:nvSpPr>
        <p:spPr>
          <a:xfrm>
            <a:off x="0" y="2038958"/>
            <a:ext cx="8967372" cy="7105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0970"/>
          <a:stretch/>
        </p:blipFill>
        <p:spPr>
          <a:xfrm>
            <a:off x="347132" y="2772674"/>
            <a:ext cx="4311941" cy="2738893"/>
          </a:xfrm>
          <a:prstGeom prst="rect">
            <a:avLst/>
          </a:prstGeom>
        </p:spPr>
      </p:pic>
    </p:spTree>
    <p:extLst>
      <p:ext uri="{BB962C8B-B14F-4D97-AF65-F5344CB8AC3E}">
        <p14:creationId xmlns:p14="http://schemas.microsoft.com/office/powerpoint/2010/main" val="1579854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&amp;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25</a:t>
            </a:fld>
            <a:endParaRPr lang="en-US" dirty="0"/>
          </a:p>
        </p:txBody>
      </p:sp>
      <p:sp>
        <p:nvSpPr>
          <p:cNvPr id="5" name="Rectangle 4"/>
          <p:cNvSpPr/>
          <p:nvPr/>
        </p:nvSpPr>
        <p:spPr>
          <a:xfrm>
            <a:off x="347132" y="1516732"/>
            <a:ext cx="423439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Local Government Day</a:t>
            </a:r>
          </a:p>
        </p:txBody>
      </p:sp>
      <p:sp>
        <p:nvSpPr>
          <p:cNvPr id="7" name="Content Placeholder 1"/>
          <p:cNvSpPr txBox="1">
            <a:spLocks/>
          </p:cNvSpPr>
          <p:nvPr/>
        </p:nvSpPr>
        <p:spPr>
          <a:xfrm>
            <a:off x="5800796" y="2858782"/>
            <a:ext cx="3166576" cy="32286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2"/>
            <a:r>
              <a:rPr lang="en-US" sz="1400" dirty="0" smtClean="0"/>
              <a:t>Building </a:t>
            </a:r>
            <a:r>
              <a:rPr lang="en-US" sz="1400" dirty="0"/>
              <a:t>Community Partnerships</a:t>
            </a:r>
          </a:p>
          <a:p>
            <a:pPr marL="228600" lvl="2"/>
            <a:r>
              <a:rPr lang="en-US" sz="1400" dirty="0"/>
              <a:t>Responding to Adversity</a:t>
            </a:r>
          </a:p>
          <a:p>
            <a:pPr marL="228600" lvl="2"/>
            <a:r>
              <a:rPr lang="en-US" sz="1400" dirty="0"/>
              <a:t>Promoting Community/Economic Revitalization</a:t>
            </a:r>
          </a:p>
          <a:p>
            <a:pPr marL="228600" lvl="2"/>
            <a:r>
              <a:rPr lang="en-US" sz="1400" dirty="0"/>
              <a:t>Innovative Community/Governmental Initiatives</a:t>
            </a:r>
          </a:p>
          <a:p>
            <a:pPr marL="228600" lvl="2"/>
            <a:r>
              <a:rPr lang="en-US" sz="1400" dirty="0"/>
              <a:t>Fiscal Accountability and Best Management Practices</a:t>
            </a:r>
          </a:p>
          <a:p>
            <a:pPr marL="228600" lvl="2"/>
            <a:r>
              <a:rPr lang="en-US" sz="1400" dirty="0"/>
              <a:t>Innovative Planning and Sound Land Use Practices</a:t>
            </a:r>
          </a:p>
          <a:p>
            <a:pPr marL="228600" lvl="2"/>
            <a:r>
              <a:rPr lang="en-US" sz="1400" dirty="0"/>
              <a:t>Intergovernmental Cooperation</a:t>
            </a:r>
          </a:p>
          <a:p>
            <a:pPr marL="228600" lvl="2"/>
            <a:r>
              <a:rPr lang="en-US" sz="1400" dirty="0"/>
              <a:t>Information Technology</a:t>
            </a:r>
          </a:p>
          <a:p>
            <a:pPr marL="228600" lvl="2"/>
            <a:r>
              <a:rPr lang="en-US" sz="1400" dirty="0"/>
              <a:t>Health and Wellness Initiatives</a:t>
            </a:r>
          </a:p>
        </p:txBody>
      </p:sp>
      <p:sp>
        <p:nvSpPr>
          <p:cNvPr id="8" name="Content Placeholder 4"/>
          <p:cNvSpPr txBox="1">
            <a:spLocks/>
          </p:cNvSpPr>
          <p:nvPr/>
        </p:nvSpPr>
        <p:spPr>
          <a:xfrm>
            <a:off x="0" y="2038958"/>
            <a:ext cx="8967372" cy="7105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Rectangle 9"/>
          <p:cNvSpPr/>
          <p:nvPr/>
        </p:nvSpPr>
        <p:spPr>
          <a:xfrm>
            <a:off x="5289527" y="2151828"/>
            <a:ext cx="4234394" cy="707886"/>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Governor’s Awards for </a:t>
            </a:r>
          </a:p>
          <a:p>
            <a:r>
              <a:rPr lang="en-US" sz="2000" b="1" dirty="0" smtClean="0">
                <a:latin typeface="Arial" panose="020B0604020202020204" pitchFamily="34" charset="0"/>
                <a:cs typeface="Arial" panose="020B0604020202020204" pitchFamily="34" charset="0"/>
              </a:rPr>
              <a:t>Local Government Excellence</a:t>
            </a:r>
          </a:p>
        </p:txBody>
      </p:sp>
      <p:pic>
        <p:nvPicPr>
          <p:cNvPr id="1027" name="Picture 3" descr="C:\Users\ekotz\Downloads\noun_102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370" y="2858782"/>
            <a:ext cx="684290" cy="6842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30" y="2264751"/>
            <a:ext cx="4859059" cy="300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790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Census</a:t>
            </a:r>
            <a:endParaRPr lang="en-US" dirty="0"/>
          </a:p>
        </p:txBody>
      </p:sp>
    </p:spTree>
    <p:extLst>
      <p:ext uri="{BB962C8B-B14F-4D97-AF65-F5344CB8AC3E}">
        <p14:creationId xmlns:p14="http://schemas.microsoft.com/office/powerpoint/2010/main" val="1815805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census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27</a:t>
            </a:fld>
            <a:endParaRPr lang="en-US" dirty="0"/>
          </a:p>
        </p:txBody>
      </p:sp>
      <p:sp>
        <p:nvSpPr>
          <p:cNvPr id="4" name="Text Placeholder 3"/>
          <p:cNvSpPr>
            <a:spLocks noGrp="1"/>
          </p:cNvSpPr>
          <p:nvPr>
            <p:ph type="body" sz="quarter" idx="15"/>
          </p:nvPr>
        </p:nvSpPr>
        <p:spPr/>
        <p:txBody>
          <a:bodyPr/>
          <a:lstStyle/>
          <a:p>
            <a:r>
              <a:rPr lang="en-US" dirty="0" smtClean="0"/>
              <a:t>Partner with Census Bureau</a:t>
            </a:r>
          </a:p>
          <a:p>
            <a:pPr lvl="1"/>
            <a:r>
              <a:rPr lang="en-US" dirty="0" smtClean="0"/>
              <a:t>Technical Support</a:t>
            </a:r>
          </a:p>
          <a:p>
            <a:pPr lvl="1"/>
            <a:r>
              <a:rPr lang="en-US" dirty="0" smtClean="0"/>
              <a:t>Operational Support</a:t>
            </a:r>
          </a:p>
          <a:p>
            <a:pPr lvl="1"/>
            <a:r>
              <a:rPr lang="en-US" dirty="0" smtClean="0"/>
              <a:t>Promotional Support</a:t>
            </a:r>
          </a:p>
          <a:p>
            <a:pPr lvl="1"/>
            <a:r>
              <a:rPr lang="en-US" dirty="0" smtClean="0"/>
              <a:t>Data User Support</a:t>
            </a:r>
          </a:p>
          <a:p>
            <a:pPr>
              <a:lnSpc>
                <a:spcPct val="150000"/>
              </a:lnSpc>
            </a:pPr>
            <a:r>
              <a:rPr lang="en-US" dirty="0" smtClean="0"/>
              <a:t>Lead state entity</a:t>
            </a:r>
          </a:p>
          <a:p>
            <a:pPr>
              <a:lnSpc>
                <a:spcPct val="150000"/>
              </a:lnSpc>
            </a:pPr>
            <a:r>
              <a:rPr lang="en-US" dirty="0" smtClean="0"/>
              <a:t>Support and assistance</a:t>
            </a:r>
          </a:p>
          <a:p>
            <a:pPr>
              <a:lnSpc>
                <a:spcPct val="150000"/>
              </a:lnSpc>
            </a:pPr>
            <a:r>
              <a:rPr lang="en-US" dirty="0" smtClean="0"/>
              <a:t>Work with Data Center</a:t>
            </a:r>
            <a:endParaRPr lang="en-US" dirty="0"/>
          </a:p>
        </p:txBody>
      </p:sp>
      <p:pic>
        <p:nvPicPr>
          <p:cNvPr id="5" name="Picture 4" descr="With everything from voting districts to federal aid relying on an accurate count, advocates fear federal budget cuts could mean ..."/>
          <p:cNvPicPr/>
          <p:nvPr/>
        </p:nvPicPr>
        <p:blipFill>
          <a:blip r:embed="rId3">
            <a:extLst>
              <a:ext uri="{28A0092B-C50C-407E-A947-70E740481C1C}">
                <a14:useLocalDpi xmlns:a14="http://schemas.microsoft.com/office/drawing/2010/main" val="0"/>
              </a:ext>
            </a:extLst>
          </a:blip>
          <a:srcRect/>
          <a:stretch>
            <a:fillRect/>
          </a:stretch>
        </p:blipFill>
        <p:spPr bwMode="auto">
          <a:xfrm>
            <a:off x="4924338" y="2407640"/>
            <a:ext cx="3734421" cy="2313875"/>
          </a:xfrm>
          <a:prstGeom prst="rect">
            <a:avLst/>
          </a:prstGeom>
          <a:noFill/>
          <a:ln>
            <a:noFill/>
          </a:ln>
        </p:spPr>
      </p:pic>
    </p:spTree>
    <p:extLst>
      <p:ext uri="{BB962C8B-B14F-4D97-AF65-F5344CB8AC3E}">
        <p14:creationId xmlns:p14="http://schemas.microsoft.com/office/powerpoint/2010/main" val="2255655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2" y="687327"/>
            <a:ext cx="6747935" cy="460588"/>
          </a:xfrm>
        </p:spPr>
        <p:txBody>
          <a:bodyPr>
            <a:noAutofit/>
          </a:bodyPr>
          <a:lstStyle/>
          <a:p>
            <a:r>
              <a:rPr lang="en-US" dirty="0"/>
              <a:t>Governor’s center for local government services</a:t>
            </a:r>
          </a:p>
        </p:txBody>
      </p:sp>
      <p:sp>
        <p:nvSpPr>
          <p:cNvPr id="3" name="Slide Number Placeholder 2"/>
          <p:cNvSpPr>
            <a:spLocks noGrp="1"/>
          </p:cNvSpPr>
          <p:nvPr>
            <p:ph type="sldNum" sz="quarter" idx="12"/>
          </p:nvPr>
        </p:nvSpPr>
        <p:spPr/>
        <p:txBody>
          <a:bodyPr/>
          <a:lstStyle/>
          <a:p>
            <a:fld id="{365B981D-4030-6842-946E-1F7B39BFC8BB}" type="slidenum">
              <a:rPr lang="en-US" smtClean="0"/>
              <a:pPr/>
              <a:t>28</a:t>
            </a:fld>
            <a:endParaRPr lang="en-US" dirty="0"/>
          </a:p>
        </p:txBody>
      </p:sp>
      <p:sp>
        <p:nvSpPr>
          <p:cNvPr id="5" name="Rectangle 4"/>
          <p:cNvSpPr/>
          <p:nvPr/>
        </p:nvSpPr>
        <p:spPr>
          <a:xfrm>
            <a:off x="347132" y="1516732"/>
            <a:ext cx="4234394"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Stay Informed</a:t>
            </a:r>
          </a:p>
        </p:txBody>
      </p:sp>
      <p:sp>
        <p:nvSpPr>
          <p:cNvPr id="6" name="TextBox 5"/>
          <p:cNvSpPr txBox="1"/>
          <p:nvPr/>
        </p:nvSpPr>
        <p:spPr>
          <a:xfrm>
            <a:off x="688004" y="3446393"/>
            <a:ext cx="2077375"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E-Newsletter</a:t>
            </a: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3182531" y="3446393"/>
            <a:ext cx="2821619"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“DCED Community </a:t>
            </a:r>
            <a:r>
              <a:rPr lang="en-US" sz="2000" dirty="0" smtClean="0">
                <a:latin typeface="Arial" panose="020B0604020202020204" pitchFamily="34" charset="0"/>
                <a:cs typeface="Arial" panose="020B0604020202020204" pitchFamily="34" charset="0"/>
              </a:rPr>
              <a:t>Corner” articles</a:t>
            </a:r>
            <a:endParaRPr lang="en-US" sz="2000" dirty="0">
              <a:latin typeface="Arial" panose="020B0604020202020204" pitchFamily="34" charset="0"/>
              <a:cs typeface="Arial" panose="020B0604020202020204" pitchFamily="34" charset="0"/>
            </a:endParaRPr>
          </a:p>
        </p:txBody>
      </p:sp>
      <p:sp>
        <p:nvSpPr>
          <p:cNvPr id="13" name="TextBox 12"/>
          <p:cNvSpPr txBox="1"/>
          <p:nvPr/>
        </p:nvSpPr>
        <p:spPr>
          <a:xfrm>
            <a:off x="6344135" y="3446393"/>
            <a:ext cx="2077375"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dced.pa.gov</a:t>
            </a:r>
            <a:endParaRPr lang="en-US" sz="2000" dirty="0">
              <a:latin typeface="Arial" panose="020B0604020202020204" pitchFamily="34" charset="0"/>
              <a:cs typeface="Arial" panose="020B0604020202020204" pitchFamily="34" charset="0"/>
            </a:endParaRPr>
          </a:p>
        </p:txBody>
      </p:sp>
      <p:pic>
        <p:nvPicPr>
          <p:cNvPr id="2050" name="Picture 2" descr="C:\Users\ekotz\Downloads\noun_156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952" y="2460123"/>
            <a:ext cx="850776" cy="8507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32" y="2691261"/>
            <a:ext cx="1833117" cy="518355"/>
          </a:xfrm>
          <a:prstGeom prst="rect">
            <a:avLst/>
          </a:prstGeom>
        </p:spPr>
      </p:pic>
      <p:pic>
        <p:nvPicPr>
          <p:cNvPr id="2051" name="Picture 3" descr="C:\Users\ekotz\Downloads\DCED_Vert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935" y="2460123"/>
            <a:ext cx="1471776" cy="9862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ekotz\Downloads\noun_61758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4034" y="2709913"/>
            <a:ext cx="301492" cy="3014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kotz\Downloads\Twitter_bird_logo_2012.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5586" y="4521161"/>
            <a:ext cx="594234" cy="4833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ekotz\Downloads\LinkedIn_logo_initials (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7175" y="4453530"/>
            <a:ext cx="581500" cy="5815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ekotz\Downloads\YouTube-icon-full_colo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0192" y="4521160"/>
            <a:ext cx="688169" cy="48454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20012" y="5189059"/>
            <a:ext cx="2765379"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PADCEDnews</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6321586" y="5189059"/>
            <a:ext cx="2765379"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PA DCED</a:t>
            </a:r>
            <a:endParaRPr lang="en-US" sz="2000" dirty="0">
              <a:latin typeface="Arial" panose="020B0604020202020204" pitchFamily="34" charset="0"/>
              <a:cs typeface="Arial" panose="020B0604020202020204" pitchFamily="34" charset="0"/>
            </a:endParaRPr>
          </a:p>
        </p:txBody>
      </p:sp>
      <p:sp>
        <p:nvSpPr>
          <p:cNvPr id="26" name="TextBox 25"/>
          <p:cNvSpPr txBox="1"/>
          <p:nvPr/>
        </p:nvSpPr>
        <p:spPr>
          <a:xfrm>
            <a:off x="2565664" y="5189058"/>
            <a:ext cx="4184521"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Pennsylvania Department of </a:t>
            </a:r>
          </a:p>
          <a:p>
            <a:pPr algn="ctr"/>
            <a:r>
              <a:rPr lang="en-US" dirty="0" smtClean="0">
                <a:latin typeface="Arial" panose="020B0604020202020204" pitchFamily="34" charset="0"/>
                <a:cs typeface="Arial" panose="020B0604020202020204" pitchFamily="34" charset="0"/>
              </a:rPr>
              <a:t>Community &amp; Economic Development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290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2" y="743159"/>
            <a:ext cx="6747935" cy="460588"/>
          </a:xfrm>
        </p:spPr>
        <p:txBody>
          <a:bodyPr>
            <a:noAutofit/>
          </a:bodyPr>
          <a:lstStyle/>
          <a:p>
            <a:r>
              <a:rPr lang="en-US" dirty="0" smtClean="0"/>
              <a:t>Governor’s center for local government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29</a:t>
            </a:fld>
            <a:endParaRPr lang="en-US" dirty="0"/>
          </a:p>
        </p:txBody>
      </p:sp>
      <p:sp>
        <p:nvSpPr>
          <p:cNvPr id="5" name="Rectangle 4"/>
          <p:cNvSpPr/>
          <p:nvPr/>
        </p:nvSpPr>
        <p:spPr>
          <a:xfrm>
            <a:off x="2464329" y="1794185"/>
            <a:ext cx="4234394" cy="523220"/>
          </a:xfrm>
          <a:prstGeom prst="rect">
            <a:avLst/>
          </a:prstGeom>
        </p:spPr>
        <p:txBody>
          <a:bodyPr wrap="square">
            <a:spAutoFit/>
          </a:bodyPr>
          <a:lstStyle/>
          <a:p>
            <a:pPr algn="ctr"/>
            <a:r>
              <a:rPr lang="en-US" sz="2800" b="1" dirty="0" smtClean="0">
                <a:latin typeface="Arial" panose="020B0604020202020204" pitchFamily="34" charset="0"/>
                <a:cs typeface="Arial" panose="020B0604020202020204" pitchFamily="34" charset="0"/>
              </a:rPr>
              <a:t>Questions?</a:t>
            </a:r>
            <a:endParaRPr lang="en-US" sz="2800" b="1" dirty="0">
              <a:latin typeface="Arial" panose="020B0604020202020204" pitchFamily="34" charset="0"/>
              <a:cs typeface="Arial" panose="020B0604020202020204" pitchFamily="34" charset="0"/>
            </a:endParaRPr>
          </a:p>
        </p:txBody>
      </p:sp>
      <p:sp>
        <p:nvSpPr>
          <p:cNvPr id="4" name="Rectangle 3"/>
          <p:cNvSpPr/>
          <p:nvPr/>
        </p:nvSpPr>
        <p:spPr>
          <a:xfrm>
            <a:off x="287221" y="3143460"/>
            <a:ext cx="8543518" cy="2308324"/>
          </a:xfrm>
          <a:prstGeom prst="rect">
            <a:avLst/>
          </a:prstGeom>
        </p:spPr>
        <p:txBody>
          <a:bodyPr wrap="square">
            <a:spAutoFit/>
          </a:bodyPr>
          <a:lstStyle/>
          <a:p>
            <a:pPr marL="91440" lvl="1" indent="0" algn="ctr">
              <a:buNone/>
            </a:pPr>
            <a:r>
              <a:rPr lang="en-US" sz="2400" b="1" dirty="0">
                <a:latin typeface="Arial" panose="020B0604020202020204" pitchFamily="34" charset="0"/>
                <a:cs typeface="Arial" panose="020B0604020202020204" pitchFamily="34" charset="0"/>
              </a:rPr>
              <a:t>Governor’s Center for Local Government Services</a:t>
            </a:r>
          </a:p>
          <a:p>
            <a:pPr marL="91440" lvl="1" indent="0" algn="ctr">
              <a:buNone/>
            </a:pPr>
            <a:r>
              <a:rPr lang="en-US" sz="2000" dirty="0" smtClean="0">
                <a:latin typeface="Arial" panose="020B0604020202020204" pitchFamily="34" charset="0"/>
                <a:cs typeface="Arial" panose="020B0604020202020204" pitchFamily="34" charset="0"/>
              </a:rPr>
              <a:t>PA </a:t>
            </a:r>
            <a:r>
              <a:rPr lang="en-US" sz="2000" dirty="0">
                <a:latin typeface="Arial" panose="020B0604020202020204" pitchFamily="34" charset="0"/>
                <a:cs typeface="Arial" panose="020B0604020202020204" pitchFamily="34" charset="0"/>
              </a:rPr>
              <a:t>Department of </a:t>
            </a:r>
            <a:r>
              <a:rPr lang="en-US" sz="2000" dirty="0" smtClean="0">
                <a:latin typeface="Arial" panose="020B0604020202020204" pitchFamily="34" charset="0"/>
                <a:cs typeface="Arial" panose="020B0604020202020204" pitchFamily="34" charset="0"/>
              </a:rPr>
              <a:t>Community </a:t>
            </a:r>
            <a:r>
              <a:rPr lang="en-US" sz="2000" dirty="0">
                <a:latin typeface="Arial" panose="020B0604020202020204" pitchFamily="34" charset="0"/>
                <a:cs typeface="Arial" panose="020B0604020202020204" pitchFamily="34" charset="0"/>
              </a:rPr>
              <a:t>&amp; Economic Development</a:t>
            </a:r>
          </a:p>
          <a:p>
            <a:pPr marL="91440" lvl="1" indent="0" algn="ctr">
              <a:buNone/>
            </a:pPr>
            <a:r>
              <a:rPr lang="en-US" sz="2000" dirty="0" smtClean="0">
                <a:latin typeface="Arial" panose="020B0604020202020204" pitchFamily="34" charset="0"/>
                <a:cs typeface="Arial" panose="020B0604020202020204" pitchFamily="34" charset="0"/>
              </a:rPr>
              <a:t>Commonwealth </a:t>
            </a:r>
            <a:r>
              <a:rPr lang="en-US" sz="2000" dirty="0">
                <a:latin typeface="Arial" panose="020B0604020202020204" pitchFamily="34" charset="0"/>
                <a:cs typeface="Arial" panose="020B0604020202020204" pitchFamily="34" charset="0"/>
              </a:rPr>
              <a:t>Keystone Building</a:t>
            </a:r>
          </a:p>
          <a:p>
            <a:pPr marL="89154" lvl="1" indent="0" algn="ctr">
              <a:buNone/>
            </a:pPr>
            <a:r>
              <a:rPr lang="en-US" sz="2000" dirty="0">
                <a:latin typeface="Arial" panose="020B0604020202020204" pitchFamily="34" charset="0"/>
                <a:cs typeface="Arial" panose="020B0604020202020204" pitchFamily="34" charset="0"/>
              </a:rPr>
              <a:t>400 North Street, 4</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Floor</a:t>
            </a:r>
          </a:p>
          <a:p>
            <a:pPr marL="89154" lvl="1" indent="0" algn="ctr">
              <a:buNone/>
            </a:pPr>
            <a:r>
              <a:rPr lang="en-US" sz="2000" dirty="0" smtClean="0">
                <a:latin typeface="Arial" panose="020B0604020202020204" pitchFamily="34" charset="0"/>
                <a:cs typeface="Arial" panose="020B0604020202020204" pitchFamily="34" charset="0"/>
              </a:rPr>
              <a:t>Harrisburg</a:t>
            </a:r>
            <a:r>
              <a:rPr lang="en-US" sz="2000" dirty="0">
                <a:latin typeface="Arial" panose="020B0604020202020204" pitchFamily="34" charset="0"/>
                <a:cs typeface="Arial" panose="020B0604020202020204" pitchFamily="34" charset="0"/>
              </a:rPr>
              <a:t>, PA 17120</a:t>
            </a:r>
          </a:p>
          <a:p>
            <a:pPr marL="89154" lvl="1" indent="0" algn="ctr">
              <a:buNone/>
            </a:pPr>
            <a:r>
              <a:rPr lang="en-US" sz="2000" dirty="0">
                <a:latin typeface="Arial" panose="020B0604020202020204" pitchFamily="34" charset="0"/>
                <a:cs typeface="Arial" panose="020B0604020202020204" pitchFamily="34" charset="0"/>
              </a:rPr>
              <a:t>Phone: 888.223.6837</a:t>
            </a:r>
          </a:p>
          <a:p>
            <a:pPr marL="89154" lvl="1" indent="0" algn="ctr">
              <a:buNone/>
            </a:pPr>
            <a:r>
              <a:rPr lang="en-US" sz="2000" b="1" dirty="0">
                <a:latin typeface="Arial" panose="020B0604020202020204" pitchFamily="34" charset="0"/>
                <a:cs typeface="Arial" panose="020B0604020202020204" pitchFamily="34" charset="0"/>
              </a:rPr>
              <a:t>dced.pa.gov</a:t>
            </a:r>
          </a:p>
        </p:txBody>
      </p:sp>
    </p:spTree>
    <p:extLst>
      <p:ext uri="{BB962C8B-B14F-4D97-AF65-F5344CB8AC3E}">
        <p14:creationId xmlns:p14="http://schemas.microsoft.com/office/powerpoint/2010/main" val="3546634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 in pa</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3</a:t>
            </a:fld>
            <a:endParaRPr lang="en-US" dirty="0"/>
          </a:p>
        </p:txBody>
      </p:sp>
      <p:sp>
        <p:nvSpPr>
          <p:cNvPr id="6" name="TextBox 5"/>
          <p:cNvSpPr txBox="1"/>
          <p:nvPr/>
        </p:nvSpPr>
        <p:spPr>
          <a:xfrm>
            <a:off x="2311400" y="1484862"/>
            <a:ext cx="4638583"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PA Municipalities by Type</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325914" y="2214187"/>
            <a:ext cx="516466" cy="1323439"/>
          </a:xfrm>
          <a:prstGeom prst="rect">
            <a:avLst/>
          </a:prstGeom>
          <a:noFill/>
        </p:spPr>
        <p:txBody>
          <a:bodyPr wrap="square" rtlCol="0">
            <a:spAutoFit/>
          </a:bodyPr>
          <a:lstStyle/>
          <a:p>
            <a:pPr algn="ctr"/>
            <a:r>
              <a:rPr lang="en-US" sz="8000" b="1" dirty="0" smtClean="0">
                <a:solidFill>
                  <a:srgbClr val="00357D"/>
                </a:solidFill>
                <a:latin typeface="Arial" panose="020B0604020202020204" pitchFamily="34" charset="0"/>
                <a:cs typeface="Arial" panose="020B0604020202020204" pitchFamily="34" charset="0"/>
              </a:rPr>
              <a:t>1</a:t>
            </a:r>
            <a:endParaRPr lang="en-US" sz="9600" b="1" dirty="0">
              <a:solidFill>
                <a:srgbClr val="00357D"/>
              </a:solidFill>
              <a:latin typeface="Arial" panose="020B0604020202020204" pitchFamily="34" charset="0"/>
              <a:cs typeface="Arial" panose="020B0604020202020204" pitchFamily="34" charset="0"/>
            </a:endParaRPr>
          </a:p>
        </p:txBody>
      </p:sp>
      <p:sp>
        <p:nvSpPr>
          <p:cNvPr id="7" name="TextBox 6"/>
          <p:cNvSpPr txBox="1"/>
          <p:nvPr/>
        </p:nvSpPr>
        <p:spPr>
          <a:xfrm>
            <a:off x="897664" y="2460408"/>
            <a:ext cx="1680631" cy="1077218"/>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1</a:t>
            </a:r>
            <a:r>
              <a:rPr lang="en-US" sz="1600" baseline="30000" dirty="0" smtClean="0">
                <a:latin typeface="Arial" panose="020B0604020202020204" pitchFamily="34" charset="0"/>
                <a:cs typeface="Arial" panose="020B0604020202020204" pitchFamily="34" charset="0"/>
              </a:rPr>
              <a:t>st</a:t>
            </a:r>
            <a:r>
              <a:rPr lang="en-US" sz="1600" dirty="0" smtClean="0">
                <a:latin typeface="Arial" panose="020B0604020202020204" pitchFamily="34" charset="0"/>
                <a:cs typeface="Arial" panose="020B0604020202020204" pitchFamily="34" charset="0"/>
              </a:rPr>
              <a:t> Class City</a:t>
            </a:r>
          </a:p>
          <a:p>
            <a:r>
              <a:rPr lang="en-US" sz="1600" dirty="0" smtClean="0">
                <a:latin typeface="Arial" panose="020B0604020202020204" pitchFamily="34" charset="0"/>
                <a:cs typeface="Arial" panose="020B0604020202020204" pitchFamily="34" charset="0"/>
              </a:rPr>
              <a:t>2</a:t>
            </a:r>
            <a:r>
              <a:rPr lang="en-US" sz="1600" baseline="30000" dirty="0" smtClean="0">
                <a:latin typeface="Arial" panose="020B0604020202020204" pitchFamily="34" charset="0"/>
                <a:cs typeface="Arial" panose="020B0604020202020204" pitchFamily="34" charset="0"/>
              </a:rPr>
              <a:t>nd</a:t>
            </a:r>
            <a:r>
              <a:rPr lang="en-US" sz="1600" dirty="0" smtClean="0">
                <a:latin typeface="Arial" panose="020B0604020202020204" pitchFamily="34" charset="0"/>
                <a:cs typeface="Arial" panose="020B0604020202020204" pitchFamily="34" charset="0"/>
              </a:rPr>
              <a:t> Class City</a:t>
            </a:r>
          </a:p>
          <a:p>
            <a:r>
              <a:rPr lang="en-US" sz="1600" dirty="0" smtClean="0">
                <a:latin typeface="Arial" panose="020B0604020202020204" pitchFamily="34" charset="0"/>
                <a:cs typeface="Arial" panose="020B0604020202020204" pitchFamily="34" charset="0"/>
              </a:rPr>
              <a:t>2</a:t>
            </a:r>
            <a:r>
              <a:rPr lang="en-US" sz="1600" baseline="30000" dirty="0" smtClean="0">
                <a:latin typeface="Arial" panose="020B0604020202020204" pitchFamily="34" charset="0"/>
                <a:cs typeface="Arial" panose="020B0604020202020204" pitchFamily="34" charset="0"/>
              </a:rPr>
              <a:t>nd</a:t>
            </a:r>
            <a:r>
              <a:rPr lang="en-US" sz="1600" dirty="0" smtClean="0">
                <a:latin typeface="Arial" panose="020B0604020202020204" pitchFamily="34" charset="0"/>
                <a:cs typeface="Arial" panose="020B0604020202020204" pitchFamily="34" charset="0"/>
              </a:rPr>
              <a:t> Class A City</a:t>
            </a:r>
          </a:p>
          <a:p>
            <a:r>
              <a:rPr lang="en-US" sz="1600" dirty="0" smtClean="0">
                <a:latin typeface="Arial" panose="020B0604020202020204" pitchFamily="34" charset="0"/>
                <a:cs typeface="Arial" panose="020B0604020202020204" pitchFamily="34" charset="0"/>
              </a:rPr>
              <a:t>Town</a:t>
            </a:r>
            <a:endParaRPr lang="en-US" sz="1600" dirty="0">
              <a:latin typeface="Arial" panose="020B0604020202020204" pitchFamily="34" charset="0"/>
              <a:cs typeface="Arial" panose="020B0604020202020204" pitchFamily="34" charset="0"/>
            </a:endParaRPr>
          </a:p>
        </p:txBody>
      </p:sp>
      <p:sp>
        <p:nvSpPr>
          <p:cNvPr id="8" name="TextBox 7"/>
          <p:cNvSpPr txBox="1"/>
          <p:nvPr/>
        </p:nvSpPr>
        <p:spPr>
          <a:xfrm>
            <a:off x="4145483" y="2236442"/>
            <a:ext cx="1172632" cy="1107996"/>
          </a:xfrm>
          <a:prstGeom prst="rect">
            <a:avLst/>
          </a:prstGeom>
          <a:noFill/>
        </p:spPr>
        <p:txBody>
          <a:bodyPr wrap="square" rtlCol="0">
            <a:spAutoFit/>
          </a:bodyPr>
          <a:lstStyle/>
          <a:p>
            <a:pPr algn="ctr"/>
            <a:r>
              <a:rPr lang="en-US" sz="6600" b="1" dirty="0" smtClean="0">
                <a:solidFill>
                  <a:srgbClr val="00357D"/>
                </a:solidFill>
                <a:latin typeface="Arial" panose="020B0604020202020204" pitchFamily="34" charset="0"/>
                <a:cs typeface="Arial" panose="020B0604020202020204" pitchFamily="34" charset="0"/>
              </a:rPr>
              <a:t>53</a:t>
            </a:r>
            <a:endParaRPr lang="en-US" sz="8000" b="1" dirty="0">
              <a:solidFill>
                <a:srgbClr val="00357D"/>
              </a:solidFill>
              <a:latin typeface="Arial" panose="020B0604020202020204" pitchFamily="34" charset="0"/>
              <a:cs typeface="Arial" panose="020B0604020202020204" pitchFamily="34" charset="0"/>
            </a:endParaRPr>
          </a:p>
        </p:txBody>
      </p:sp>
      <p:sp>
        <p:nvSpPr>
          <p:cNvPr id="9" name="TextBox 8"/>
          <p:cNvSpPr txBox="1"/>
          <p:nvPr/>
        </p:nvSpPr>
        <p:spPr>
          <a:xfrm>
            <a:off x="3854439" y="3344438"/>
            <a:ext cx="1754717" cy="584775"/>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3</a:t>
            </a:r>
            <a:r>
              <a:rPr lang="en-US" sz="1600" baseline="30000" dirty="0" smtClean="0">
                <a:latin typeface="Arial" panose="020B0604020202020204" pitchFamily="34" charset="0"/>
                <a:cs typeface="Arial" panose="020B0604020202020204" pitchFamily="34" charset="0"/>
              </a:rPr>
              <a:t>rd</a:t>
            </a:r>
            <a:r>
              <a:rPr lang="en-US" sz="1600" dirty="0" smtClean="0">
                <a:latin typeface="Arial" panose="020B0604020202020204" pitchFamily="34" charset="0"/>
                <a:cs typeface="Arial" panose="020B0604020202020204" pitchFamily="34" charset="0"/>
              </a:rPr>
              <a:t> Class </a:t>
            </a:r>
          </a:p>
          <a:p>
            <a:pPr algn="ctr"/>
            <a:r>
              <a:rPr lang="en-US" sz="1600" dirty="0" smtClean="0">
                <a:latin typeface="Arial" panose="020B0604020202020204" pitchFamily="34" charset="0"/>
                <a:cs typeface="Arial" panose="020B0604020202020204" pitchFamily="34" charset="0"/>
              </a:rPr>
              <a:t>Cities</a:t>
            </a:r>
            <a:endParaRPr lang="en-US" sz="1600" dirty="0">
              <a:latin typeface="Arial" panose="020B0604020202020204" pitchFamily="34" charset="0"/>
              <a:cs typeface="Arial" panose="020B0604020202020204" pitchFamily="34" charset="0"/>
            </a:endParaRPr>
          </a:p>
        </p:txBody>
      </p:sp>
      <p:sp>
        <p:nvSpPr>
          <p:cNvPr id="10" name="TextBox 9"/>
          <p:cNvSpPr txBox="1"/>
          <p:nvPr/>
        </p:nvSpPr>
        <p:spPr>
          <a:xfrm>
            <a:off x="2443682" y="2249975"/>
            <a:ext cx="1720313" cy="1107996"/>
          </a:xfrm>
          <a:prstGeom prst="rect">
            <a:avLst/>
          </a:prstGeom>
          <a:noFill/>
        </p:spPr>
        <p:txBody>
          <a:bodyPr wrap="square" rtlCol="0">
            <a:spAutoFit/>
          </a:bodyPr>
          <a:lstStyle/>
          <a:p>
            <a:pPr algn="ctr"/>
            <a:r>
              <a:rPr lang="en-US" sz="6600" b="1" dirty="0" smtClean="0">
                <a:solidFill>
                  <a:srgbClr val="00357D"/>
                </a:solidFill>
                <a:latin typeface="Arial" panose="020B0604020202020204" pitchFamily="34" charset="0"/>
                <a:cs typeface="Arial" panose="020B0604020202020204" pitchFamily="34" charset="0"/>
              </a:rPr>
              <a:t>957</a:t>
            </a:r>
            <a:endParaRPr lang="en-US" sz="8800" b="1" dirty="0">
              <a:solidFill>
                <a:srgbClr val="00357D"/>
              </a:solidFill>
              <a:latin typeface="Arial" panose="020B0604020202020204" pitchFamily="34" charset="0"/>
              <a:cs typeface="Arial" panose="020B0604020202020204" pitchFamily="34" charset="0"/>
            </a:endParaRPr>
          </a:p>
        </p:txBody>
      </p:sp>
      <p:sp>
        <p:nvSpPr>
          <p:cNvPr id="11" name="TextBox 10"/>
          <p:cNvSpPr txBox="1"/>
          <p:nvPr/>
        </p:nvSpPr>
        <p:spPr>
          <a:xfrm>
            <a:off x="2443682" y="3346753"/>
            <a:ext cx="1701801"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Boroughs</a:t>
            </a:r>
            <a:endParaRPr lang="en-US" sz="1600" dirty="0">
              <a:latin typeface="Arial" panose="020B0604020202020204" pitchFamily="34" charset="0"/>
              <a:cs typeface="Arial" panose="020B0604020202020204" pitchFamily="34" charset="0"/>
            </a:endParaRPr>
          </a:p>
        </p:txBody>
      </p:sp>
      <p:pic>
        <p:nvPicPr>
          <p:cNvPr id="3074" name="Picture 2" descr="R:\MARKETING\2015 Marketing Projects\Communications_Marketing\newPA\Aviation Page\Icons\noun_18231.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37980" y="4227665"/>
            <a:ext cx="1556603" cy="15566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47706" y="2236442"/>
            <a:ext cx="1322912" cy="1107996"/>
          </a:xfrm>
          <a:prstGeom prst="rect">
            <a:avLst/>
          </a:prstGeom>
          <a:noFill/>
        </p:spPr>
        <p:txBody>
          <a:bodyPr wrap="square" rtlCol="0">
            <a:spAutoFit/>
          </a:bodyPr>
          <a:lstStyle/>
          <a:p>
            <a:pPr algn="ctr"/>
            <a:r>
              <a:rPr lang="en-US" sz="6600" b="1" dirty="0" smtClean="0">
                <a:solidFill>
                  <a:srgbClr val="00357D"/>
                </a:solidFill>
                <a:latin typeface="Arial" panose="020B0604020202020204" pitchFamily="34" charset="0"/>
                <a:cs typeface="Arial" panose="020B0604020202020204" pitchFamily="34" charset="0"/>
              </a:rPr>
              <a:t>93</a:t>
            </a:r>
            <a:endParaRPr lang="en-US" sz="8800" b="1" dirty="0">
              <a:solidFill>
                <a:srgbClr val="00357D"/>
              </a:solidFill>
              <a:latin typeface="Arial" panose="020B0604020202020204" pitchFamily="34" charset="0"/>
              <a:cs typeface="Arial" panose="020B0604020202020204" pitchFamily="34" charset="0"/>
            </a:endParaRPr>
          </a:p>
        </p:txBody>
      </p:sp>
      <p:sp>
        <p:nvSpPr>
          <p:cNvPr id="13" name="TextBox 12"/>
          <p:cNvSpPr txBox="1"/>
          <p:nvPr/>
        </p:nvSpPr>
        <p:spPr>
          <a:xfrm>
            <a:off x="4731798" y="3355729"/>
            <a:ext cx="2554728" cy="584775"/>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1</a:t>
            </a:r>
            <a:r>
              <a:rPr lang="en-US" sz="1600" baseline="30000" dirty="0" smtClean="0">
                <a:latin typeface="Arial" panose="020B0604020202020204" pitchFamily="34" charset="0"/>
                <a:cs typeface="Arial" panose="020B0604020202020204" pitchFamily="34" charset="0"/>
              </a:rPr>
              <a:t>st</a:t>
            </a:r>
            <a:r>
              <a:rPr lang="en-US" sz="1600" dirty="0" smtClean="0">
                <a:latin typeface="Arial" panose="020B0604020202020204" pitchFamily="34" charset="0"/>
                <a:cs typeface="Arial" panose="020B0604020202020204" pitchFamily="34" charset="0"/>
              </a:rPr>
              <a:t> Class </a:t>
            </a:r>
          </a:p>
          <a:p>
            <a:pPr algn="ctr"/>
            <a:r>
              <a:rPr lang="en-US" sz="1600" dirty="0" smtClean="0">
                <a:latin typeface="Arial" panose="020B0604020202020204" pitchFamily="34" charset="0"/>
                <a:cs typeface="Arial" panose="020B0604020202020204" pitchFamily="34" charset="0"/>
              </a:rPr>
              <a:t>Townships</a:t>
            </a:r>
            <a:endParaRPr lang="en-US" sz="1600" dirty="0">
              <a:latin typeface="Arial" panose="020B0604020202020204" pitchFamily="34" charset="0"/>
              <a:cs typeface="Arial" panose="020B0604020202020204" pitchFamily="34" charset="0"/>
            </a:endParaRPr>
          </a:p>
        </p:txBody>
      </p:sp>
      <p:sp>
        <p:nvSpPr>
          <p:cNvPr id="14" name="TextBox 13"/>
          <p:cNvSpPr txBox="1"/>
          <p:nvPr/>
        </p:nvSpPr>
        <p:spPr>
          <a:xfrm>
            <a:off x="6724207" y="2247733"/>
            <a:ext cx="2321408" cy="1107996"/>
          </a:xfrm>
          <a:prstGeom prst="rect">
            <a:avLst/>
          </a:prstGeom>
          <a:noFill/>
        </p:spPr>
        <p:txBody>
          <a:bodyPr wrap="square" rtlCol="0">
            <a:spAutoFit/>
          </a:bodyPr>
          <a:lstStyle/>
          <a:p>
            <a:pPr algn="ctr"/>
            <a:r>
              <a:rPr lang="en-US" sz="6600" b="1" dirty="0" smtClean="0">
                <a:solidFill>
                  <a:srgbClr val="00357D"/>
                </a:solidFill>
                <a:latin typeface="Arial" panose="020B0604020202020204" pitchFamily="34" charset="0"/>
                <a:cs typeface="Arial" panose="020B0604020202020204" pitchFamily="34" charset="0"/>
              </a:rPr>
              <a:t>1,453</a:t>
            </a:r>
            <a:endParaRPr lang="en-US" sz="7200" b="1" dirty="0">
              <a:solidFill>
                <a:srgbClr val="00357D"/>
              </a:solidFill>
              <a:latin typeface="Arial" panose="020B0604020202020204" pitchFamily="34" charset="0"/>
              <a:cs typeface="Arial" panose="020B0604020202020204" pitchFamily="34" charset="0"/>
            </a:endParaRPr>
          </a:p>
        </p:txBody>
      </p:sp>
      <p:sp>
        <p:nvSpPr>
          <p:cNvPr id="15" name="TextBox 14"/>
          <p:cNvSpPr txBox="1"/>
          <p:nvPr/>
        </p:nvSpPr>
        <p:spPr>
          <a:xfrm>
            <a:off x="6607547" y="3337136"/>
            <a:ext cx="2554728"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2</a:t>
            </a:r>
            <a:r>
              <a:rPr lang="en-US" sz="1600" baseline="30000" dirty="0" smtClean="0">
                <a:latin typeface="Arial" panose="020B0604020202020204" pitchFamily="34" charset="0"/>
                <a:cs typeface="Arial" panose="020B0604020202020204" pitchFamily="34" charset="0"/>
              </a:rPr>
              <a:t>nd</a:t>
            </a:r>
            <a:r>
              <a:rPr lang="en-US" sz="1600" dirty="0" smtClean="0">
                <a:latin typeface="Arial" panose="020B0604020202020204" pitchFamily="34" charset="0"/>
                <a:cs typeface="Arial" panose="020B0604020202020204" pitchFamily="34" charset="0"/>
              </a:rPr>
              <a:t> Class Townships</a:t>
            </a:r>
            <a:endParaRPr lang="en-US" sz="1600" dirty="0">
              <a:latin typeface="Arial" panose="020B0604020202020204" pitchFamily="34" charset="0"/>
              <a:cs typeface="Arial" panose="020B0604020202020204" pitchFamily="34" charset="0"/>
            </a:endParaRPr>
          </a:p>
        </p:txBody>
      </p:sp>
      <p:sp>
        <p:nvSpPr>
          <p:cNvPr id="20" name="TextBox 19"/>
          <p:cNvSpPr txBox="1"/>
          <p:nvPr/>
        </p:nvSpPr>
        <p:spPr>
          <a:xfrm>
            <a:off x="735071" y="4282691"/>
            <a:ext cx="3471170" cy="1446550"/>
          </a:xfrm>
          <a:prstGeom prst="rect">
            <a:avLst/>
          </a:prstGeom>
          <a:noFill/>
        </p:spPr>
        <p:txBody>
          <a:bodyPr wrap="square" rtlCol="0">
            <a:spAutoFit/>
          </a:bodyPr>
          <a:lstStyle/>
          <a:p>
            <a:pPr algn="ctr"/>
            <a:r>
              <a:rPr lang="en-US" sz="8800" b="1" dirty="0" smtClean="0">
                <a:solidFill>
                  <a:srgbClr val="F0AD00"/>
                </a:solidFill>
                <a:latin typeface="Arial" panose="020B0604020202020204" pitchFamily="34" charset="0"/>
                <a:cs typeface="Arial" panose="020B0604020202020204" pitchFamily="34" charset="0"/>
              </a:rPr>
              <a:t>2,560</a:t>
            </a:r>
            <a:endParaRPr lang="en-US" sz="9600" b="1" dirty="0">
              <a:solidFill>
                <a:srgbClr val="F0AD00"/>
              </a:solidFill>
              <a:latin typeface="Arial" panose="020B0604020202020204" pitchFamily="34" charset="0"/>
              <a:cs typeface="Arial" panose="020B0604020202020204" pitchFamily="34" charset="0"/>
            </a:endParaRPr>
          </a:p>
        </p:txBody>
      </p:sp>
      <p:sp>
        <p:nvSpPr>
          <p:cNvPr id="21" name="TextBox 20"/>
          <p:cNvSpPr txBox="1"/>
          <p:nvPr/>
        </p:nvSpPr>
        <p:spPr>
          <a:xfrm>
            <a:off x="1238917" y="5685515"/>
            <a:ext cx="2554728"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Total Municipalities</a:t>
            </a:r>
            <a:endParaRPr lang="en-US" sz="2000" dirty="0">
              <a:latin typeface="Arial" panose="020B0604020202020204" pitchFamily="34" charset="0"/>
              <a:cs typeface="Arial" panose="020B0604020202020204" pitchFamily="34" charset="0"/>
            </a:endParaRPr>
          </a:p>
        </p:txBody>
      </p:sp>
      <p:pic>
        <p:nvPicPr>
          <p:cNvPr id="3075" name="Picture 3" descr="R:\MARKETING\Presentation Assets\Icons\Pennsylvania_icon_opt_dced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564" y="4349966"/>
            <a:ext cx="2249143" cy="1312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559835" y="4262642"/>
            <a:ext cx="2014345" cy="1569660"/>
          </a:xfrm>
          <a:prstGeom prst="rect">
            <a:avLst/>
          </a:prstGeom>
          <a:noFill/>
        </p:spPr>
        <p:txBody>
          <a:bodyPr wrap="square" rtlCol="0">
            <a:spAutoFit/>
          </a:bodyPr>
          <a:lstStyle/>
          <a:p>
            <a:pPr algn="ctr"/>
            <a:r>
              <a:rPr lang="en-US" sz="9600" b="1" dirty="0" smtClean="0">
                <a:solidFill>
                  <a:srgbClr val="F0AD00"/>
                </a:solidFill>
                <a:latin typeface="Arial" panose="020B0604020202020204" pitchFamily="34" charset="0"/>
                <a:cs typeface="Arial" panose="020B0604020202020204" pitchFamily="34" charset="0"/>
              </a:rPr>
              <a:t>67</a:t>
            </a:r>
            <a:endParaRPr lang="en-US" sz="11500" b="1" dirty="0">
              <a:solidFill>
                <a:srgbClr val="F0AD00"/>
              </a:solidFill>
              <a:latin typeface="Arial" panose="020B0604020202020204" pitchFamily="34" charset="0"/>
              <a:cs typeface="Arial" panose="020B0604020202020204" pitchFamily="34" charset="0"/>
            </a:endParaRPr>
          </a:p>
        </p:txBody>
      </p:sp>
      <p:sp>
        <p:nvSpPr>
          <p:cNvPr id="28" name="TextBox 27"/>
          <p:cNvSpPr txBox="1"/>
          <p:nvPr/>
        </p:nvSpPr>
        <p:spPr>
          <a:xfrm>
            <a:off x="5291772" y="5685515"/>
            <a:ext cx="2554728"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Counties</a:t>
            </a:r>
            <a:endParaRPr lang="en-US" sz="2000" dirty="0">
              <a:latin typeface="Arial" panose="020B0604020202020204" pitchFamily="34" charset="0"/>
              <a:cs typeface="Arial" panose="020B0604020202020204" pitchFamily="34" charset="0"/>
            </a:endParaRPr>
          </a:p>
        </p:txBody>
      </p:sp>
      <p:cxnSp>
        <p:nvCxnSpPr>
          <p:cNvPr id="19" name="Straight Connector 18"/>
          <p:cNvCxnSpPr/>
          <p:nvPr/>
        </p:nvCxnSpPr>
        <p:spPr>
          <a:xfrm>
            <a:off x="2470656" y="2373779"/>
            <a:ext cx="0" cy="984885"/>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11614" y="2389097"/>
            <a:ext cx="0" cy="984885"/>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392269" y="2374802"/>
            <a:ext cx="0" cy="984885"/>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647473" y="2373779"/>
            <a:ext cx="0" cy="984885"/>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28154" y="3260626"/>
            <a:ext cx="1701801" cy="276999"/>
          </a:xfrm>
          <a:prstGeom prst="rect">
            <a:avLst/>
          </a:prstGeom>
          <a:noFill/>
        </p:spPr>
        <p:txBody>
          <a:bodyPr wrap="square" rtlCol="0">
            <a:spAutoFit/>
          </a:bodyPr>
          <a:lstStyle/>
          <a:p>
            <a:pPr algn="ctr"/>
            <a:r>
              <a:rPr lang="en-US" sz="1200" i="1" dirty="0">
                <a:latin typeface="Arial" panose="020B0604020202020204" pitchFamily="34" charset="0"/>
                <a:cs typeface="Arial" panose="020B0604020202020204" pitchFamily="34" charset="0"/>
              </a:rPr>
              <a:t>e</a:t>
            </a:r>
            <a:r>
              <a:rPr lang="en-US" sz="1200" i="1" dirty="0" smtClean="0">
                <a:latin typeface="Arial" panose="020B0604020202020204" pitchFamily="34" charset="0"/>
                <a:cs typeface="Arial" panose="020B0604020202020204" pitchFamily="34" charset="0"/>
              </a:rPr>
              <a:t>ach of</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73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Rick Vilello</a:t>
            </a:r>
            <a:br>
              <a:rPr lang="en-US" dirty="0" smtClean="0"/>
            </a:br>
            <a:r>
              <a:rPr lang="en-US" dirty="0" smtClean="0"/>
              <a:t>Deputy Secretary</a:t>
            </a:r>
            <a:br>
              <a:rPr lang="en-US" dirty="0" smtClean="0"/>
            </a:br>
            <a:r>
              <a:rPr lang="en-US" dirty="0" smtClean="0"/>
              <a:t>Community Affairs &amp; Development</a:t>
            </a:r>
            <a:endParaRPr lang="en-US" dirty="0"/>
          </a:p>
        </p:txBody>
      </p:sp>
      <p:sp>
        <p:nvSpPr>
          <p:cNvPr id="3" name="Text Placeholder 2"/>
          <p:cNvSpPr>
            <a:spLocks noGrp="1"/>
          </p:cNvSpPr>
          <p:nvPr>
            <p:ph type="body" sz="quarter" idx="12"/>
          </p:nvPr>
        </p:nvSpPr>
        <p:spPr/>
        <p:txBody>
          <a:bodyPr/>
          <a:lstStyle/>
          <a:p>
            <a:r>
              <a:rPr lang="en-US" dirty="0"/>
              <a:t>717-720-7400</a:t>
            </a:r>
          </a:p>
        </p:txBody>
      </p:sp>
      <p:sp>
        <p:nvSpPr>
          <p:cNvPr id="4" name="Text Placeholder 3"/>
          <p:cNvSpPr>
            <a:spLocks noGrp="1"/>
          </p:cNvSpPr>
          <p:nvPr>
            <p:ph type="body" sz="quarter" idx="13"/>
          </p:nvPr>
        </p:nvSpPr>
        <p:spPr/>
        <p:txBody>
          <a:bodyPr/>
          <a:lstStyle/>
          <a:p>
            <a:r>
              <a:rPr lang="en-US" dirty="0"/>
              <a:t>rvilello@pa.gov</a:t>
            </a:r>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30654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government in pa</a:t>
            </a:r>
          </a:p>
        </p:txBody>
      </p:sp>
      <p:sp>
        <p:nvSpPr>
          <p:cNvPr id="3" name="Slide Number Placeholder 2"/>
          <p:cNvSpPr>
            <a:spLocks noGrp="1"/>
          </p:cNvSpPr>
          <p:nvPr>
            <p:ph type="sldNum" sz="quarter" idx="12"/>
          </p:nvPr>
        </p:nvSpPr>
        <p:spPr/>
        <p:txBody>
          <a:bodyPr/>
          <a:lstStyle/>
          <a:p>
            <a:fld id="{365B981D-4030-6842-946E-1F7B39BFC8BB}" type="slidenum">
              <a:rPr lang="en-US" smtClean="0"/>
              <a:pPr/>
              <a:t>4</a:t>
            </a:fld>
            <a:endParaRPr lang="en-US" dirty="0"/>
          </a:p>
        </p:txBody>
      </p:sp>
      <p:sp>
        <p:nvSpPr>
          <p:cNvPr id="4" name="TextBox 3"/>
          <p:cNvSpPr txBox="1"/>
          <p:nvPr/>
        </p:nvSpPr>
        <p:spPr>
          <a:xfrm>
            <a:off x="403521" y="1465987"/>
            <a:ext cx="4638583"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Active Authorities by Type</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1158530" y="6345127"/>
            <a:ext cx="4572000" cy="261610"/>
          </a:xfrm>
          <a:prstGeom prst="rect">
            <a:avLst/>
          </a:prstGeom>
        </p:spPr>
        <p:txBody>
          <a:bodyPr>
            <a:spAutoFit/>
          </a:bodyPr>
          <a:lstStyle/>
          <a:p>
            <a:r>
              <a:rPr lang="en-US" sz="1100" i="1" dirty="0"/>
              <a:t>*Does not include “terminated” authorities. (As of September 2016)</a:t>
            </a:r>
          </a:p>
        </p:txBody>
      </p:sp>
      <p:pic>
        <p:nvPicPr>
          <p:cNvPr id="4098" name="Picture 2" descr="C:\Users\ekotz\Downloads\noun_75.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271012" y="1881321"/>
            <a:ext cx="628915" cy="62891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172255" y="2778962"/>
            <a:ext cx="826428" cy="82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ekotz\Downloads\noun_66.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271012" y="5053994"/>
            <a:ext cx="767425" cy="7674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R:\MARKETING\2015 Marketing Projects\Communications_Marketing\newPA\Aviation Page\Icons\noun_947.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7179980" y="3904679"/>
            <a:ext cx="810979" cy="8109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750209807"/>
              </p:ext>
            </p:extLst>
          </p:nvPr>
        </p:nvGraphicFramePr>
        <p:xfrm>
          <a:off x="1078366" y="1950681"/>
          <a:ext cx="3988584" cy="4206240"/>
        </p:xfrm>
        <a:graphic>
          <a:graphicData uri="http://schemas.openxmlformats.org/drawingml/2006/table">
            <a:tbl>
              <a:tblPr firstRow="1" bandRow="1">
                <a:tableStyleId>{2D5ABB26-0587-4C30-8999-92F81FD0307C}</a:tableStyleId>
              </a:tblPr>
              <a:tblGrid>
                <a:gridCol w="3262468"/>
                <a:gridCol w="726116"/>
              </a:tblGrid>
              <a:tr h="260496">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Airport</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42</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r>
              <a:tr h="243281">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Business District</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27</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226503">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Community Facility</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26</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r>
              <a:tr h="232450">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Economic Development</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20</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255562">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Local Government Facilities</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84</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r>
              <a:tr h="259080">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Multi-purpose (Water &amp; Sewer)</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263</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234892">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Nonprofit Institutions</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60</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r>
              <a:tr h="255189">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Parking</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26</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233540">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Recreation</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63</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r>
              <a:tr h="245448">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School</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25</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226503">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Sewer</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595</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r>
              <a:tr h="244097">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Solid Waste</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24</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239226">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Transit</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34</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r>
              <a:tr h="251110">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Water</a:t>
                      </a:r>
                      <a:endParaRPr lang="en-US" sz="1600" b="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tabLst>
                          <a:tab pos="3200400" algn="l"/>
                        </a:tabLst>
                      </a:pPr>
                      <a:r>
                        <a:rPr lang="en-US" sz="1600" dirty="0">
                          <a:effectLst/>
                          <a:latin typeface="Arial" panose="020B0604020202020204" pitchFamily="34" charset="0"/>
                          <a:cs typeface="Arial" panose="020B0604020202020204" pitchFamily="34" charset="0"/>
                        </a:rPr>
                        <a:t>230</a:t>
                      </a:r>
                      <a:endParaRPr lang="en-US" sz="160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264250">
                <a:tc>
                  <a:txBody>
                    <a:bodyPr/>
                    <a:lstStyle/>
                    <a:p>
                      <a:pPr marL="0" marR="0">
                        <a:lnSpc>
                          <a:spcPct val="115000"/>
                        </a:lnSpc>
                        <a:spcBef>
                          <a:spcPts val="0"/>
                        </a:spcBef>
                        <a:spcAft>
                          <a:spcPts val="0"/>
                        </a:spcAft>
                        <a:tabLst>
                          <a:tab pos="3200400" algn="l"/>
                        </a:tabLst>
                      </a:pPr>
                      <a:r>
                        <a:rPr lang="en-US" sz="1600" b="1" dirty="0">
                          <a:effectLst/>
                          <a:latin typeface="Arial" panose="020B0604020202020204" pitchFamily="34" charset="0"/>
                          <a:cs typeface="Arial" panose="020B0604020202020204" pitchFamily="34" charset="0"/>
                        </a:rPr>
                        <a:t>TOTAL</a:t>
                      </a:r>
                      <a:endParaRPr lang="en-US" sz="1600" b="1"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tabLst>
                          <a:tab pos="3200400" algn="l"/>
                        </a:tabLst>
                      </a:pPr>
                      <a:r>
                        <a:rPr lang="en-US" sz="1600" b="1" dirty="0">
                          <a:effectLst/>
                          <a:latin typeface="Arial" panose="020B0604020202020204" pitchFamily="34" charset="0"/>
                          <a:cs typeface="Arial" panose="020B0604020202020204" pitchFamily="34" charset="0"/>
                        </a:rPr>
                        <a:t>1,519*</a:t>
                      </a:r>
                      <a:endParaRPr lang="en-US" sz="1600" b="1"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75040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 in pa</a:t>
            </a:r>
            <a:endParaRPr lang="en-US" dirty="0"/>
          </a:p>
        </p:txBody>
      </p:sp>
      <p:sp>
        <p:nvSpPr>
          <p:cNvPr id="3" name="Slide Number Placeholder 2"/>
          <p:cNvSpPr>
            <a:spLocks noGrp="1"/>
          </p:cNvSpPr>
          <p:nvPr>
            <p:ph type="sldNum" sz="quarter" idx="12"/>
          </p:nvPr>
        </p:nvSpPr>
        <p:spPr>
          <a:xfrm>
            <a:off x="8515576" y="6274662"/>
            <a:ext cx="457206" cy="365125"/>
          </a:xfrm>
        </p:spPr>
        <p:txBody>
          <a:bodyPr/>
          <a:lstStyle/>
          <a:p>
            <a:fld id="{365B981D-4030-6842-946E-1F7B39BFC8BB}" type="slidenum">
              <a:rPr lang="en-US" smtClean="0"/>
              <a:pPr/>
              <a:t>5</a:t>
            </a:fld>
            <a:endParaRPr lang="en-US" dirty="0"/>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7581" y="2902613"/>
            <a:ext cx="2819326" cy="156299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999" y="2902613"/>
            <a:ext cx="1935403" cy="156299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416" y="2876401"/>
            <a:ext cx="2453323" cy="1560314"/>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b="29459"/>
          <a:stretch/>
        </p:blipFill>
        <p:spPr>
          <a:xfrm>
            <a:off x="1615562" y="1532491"/>
            <a:ext cx="5922276" cy="1272853"/>
          </a:xfrm>
          <a:prstGeom prst="rect">
            <a:avLst/>
          </a:prstGeom>
        </p:spPr>
      </p:pic>
      <p:pic>
        <p:nvPicPr>
          <p:cNvPr id="5122" name="Picture 2" descr="C:\Users\ekotz\Downloads\noun_125525 (1).png"/>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4322452" y="4527678"/>
            <a:ext cx="520699" cy="5206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581" y="5048377"/>
            <a:ext cx="8318900" cy="1239930"/>
          </a:xfrm>
          <a:prstGeom prst="rect">
            <a:avLst/>
          </a:prstGeom>
        </p:spPr>
      </p:pic>
    </p:spTree>
    <p:extLst>
      <p:ext uri="{BB962C8B-B14F-4D97-AF65-F5344CB8AC3E}">
        <p14:creationId xmlns:p14="http://schemas.microsoft.com/office/powerpoint/2010/main" val="3281491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 in pa</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6</a:t>
            </a:fld>
            <a:endParaRPr lang="en-US" dirty="0"/>
          </a:p>
        </p:txBody>
      </p:sp>
      <p:sp>
        <p:nvSpPr>
          <p:cNvPr id="8" name="Rectangle 7"/>
          <p:cNvSpPr/>
          <p:nvPr/>
        </p:nvSpPr>
        <p:spPr>
          <a:xfrm>
            <a:off x="5711212" y="3252551"/>
            <a:ext cx="3797929" cy="1077218"/>
          </a:xfrm>
          <a:prstGeom prst="rect">
            <a:avLst/>
          </a:prstGeom>
        </p:spPr>
        <p:txBody>
          <a:bodyPr wrap="square">
            <a:spAutoFit/>
          </a:bodyPr>
          <a:lstStyle/>
          <a:p>
            <a:pPr>
              <a:tabLst>
                <a:tab pos="1711325" algn="l"/>
              </a:tabLst>
            </a:pPr>
            <a:r>
              <a:rPr lang="en-US" sz="1600" dirty="0" smtClean="0">
                <a:latin typeface="Arial" panose="020B0604020202020204" pitchFamily="34" charset="0"/>
                <a:cs typeface="Arial" panose="020B0604020202020204" pitchFamily="34" charset="0"/>
              </a:rPr>
              <a:t>Paid . . . . . . . . . . . 30 </a:t>
            </a:r>
          </a:p>
          <a:p>
            <a:pPr>
              <a:tabLst>
                <a:tab pos="1711325" algn="l"/>
              </a:tabLst>
            </a:pPr>
            <a:r>
              <a:rPr lang="en-US" sz="1600" dirty="0" smtClean="0">
                <a:latin typeface="Arial" panose="020B0604020202020204" pitchFamily="34" charset="0"/>
                <a:cs typeface="Arial" panose="020B0604020202020204" pitchFamily="34" charset="0"/>
              </a:rPr>
              <a:t>Paid/Volunteer . . . 92 </a:t>
            </a:r>
          </a:p>
          <a:p>
            <a:pPr>
              <a:tabLst>
                <a:tab pos="1711325" algn="l"/>
              </a:tabLst>
            </a:pPr>
            <a:r>
              <a:rPr lang="en-US" sz="1600" dirty="0" smtClean="0">
                <a:latin typeface="Arial" panose="020B0604020202020204" pitchFamily="34" charset="0"/>
                <a:cs typeface="Arial" panose="020B0604020202020204" pitchFamily="34" charset="0"/>
              </a:rPr>
              <a:t>Volunteer . . . . . . .	1,731 </a:t>
            </a:r>
          </a:p>
          <a:p>
            <a:pPr>
              <a:tabLst>
                <a:tab pos="1711325" algn="l"/>
              </a:tabLst>
            </a:pPr>
            <a:r>
              <a:rPr lang="en-US" sz="1600" b="1" dirty="0" smtClean="0">
                <a:latin typeface="Arial" panose="020B0604020202020204" pitchFamily="34" charset="0"/>
                <a:cs typeface="Arial" panose="020B0604020202020204" pitchFamily="34" charset="0"/>
              </a:rPr>
              <a:t>TOTAL . . . . . . . . .	1,853</a:t>
            </a:r>
            <a:endParaRPr lang="en-US" sz="1600" b="1" dirty="0">
              <a:latin typeface="Arial" panose="020B0604020202020204" pitchFamily="34" charset="0"/>
              <a:cs typeface="Arial" panose="020B0604020202020204" pitchFamily="34" charset="0"/>
            </a:endParaRPr>
          </a:p>
        </p:txBody>
      </p:sp>
      <p:sp>
        <p:nvSpPr>
          <p:cNvPr id="9" name="Rectangle 8"/>
          <p:cNvSpPr/>
          <p:nvPr/>
        </p:nvSpPr>
        <p:spPr>
          <a:xfrm>
            <a:off x="5693456" y="2852441"/>
            <a:ext cx="3337147" cy="400110"/>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Fire Departments in PA</a:t>
            </a:r>
            <a:endParaRPr lang="en-US" sz="2000" b="1" dirty="0">
              <a:latin typeface="Arial" panose="020B0604020202020204" pitchFamily="34" charset="0"/>
              <a:cs typeface="Arial" panose="020B0604020202020204" pitchFamily="34" charset="0"/>
            </a:endParaRPr>
          </a:p>
        </p:txBody>
      </p:sp>
      <p:sp>
        <p:nvSpPr>
          <p:cNvPr id="10" name="Rectangle 9"/>
          <p:cNvSpPr/>
          <p:nvPr/>
        </p:nvSpPr>
        <p:spPr>
          <a:xfrm>
            <a:off x="329376" y="3258834"/>
            <a:ext cx="3923027" cy="1077218"/>
          </a:xfrm>
          <a:prstGeom prst="rect">
            <a:avLst/>
          </a:prstGeom>
        </p:spPr>
        <p:txBody>
          <a:bodyPr wrap="square">
            <a:spAutoFit/>
          </a:bodyPr>
          <a:lstStyle/>
          <a:p>
            <a:pPr>
              <a:tabLst>
                <a:tab pos="2743200" algn="l"/>
              </a:tabLst>
            </a:pPr>
            <a:r>
              <a:rPr lang="en-US" sz="1600" dirty="0" smtClean="0">
                <a:latin typeface="Arial" panose="020B0604020202020204" pitchFamily="34" charset="0"/>
                <a:cs typeface="Arial" panose="020B0604020202020204" pitchFamily="34" charset="0"/>
              </a:rPr>
              <a:t>Traditional </a:t>
            </a: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 . . . . . . . . . . . . .966 </a:t>
            </a:r>
          </a:p>
          <a:p>
            <a:pPr>
              <a:tabLst>
                <a:tab pos="2743200" algn="l"/>
              </a:tabLst>
            </a:pPr>
            <a:r>
              <a:rPr lang="en-US" sz="1600" dirty="0" smtClean="0">
                <a:latin typeface="Arial" panose="020B0604020202020204" pitchFamily="34" charset="0"/>
                <a:cs typeface="Arial" panose="020B0604020202020204" pitchFamily="34" charset="0"/>
              </a:rPr>
              <a:t>Consolidated </a:t>
            </a:r>
            <a:r>
              <a:rPr lang="en-US" sz="1600" dirty="0">
                <a:latin typeface="Arial" panose="020B0604020202020204" pitchFamily="34" charset="0"/>
                <a:cs typeface="Arial" panose="020B0604020202020204" pitchFamily="34" charset="0"/>
              </a:rPr>
              <a:t>. . . . . . . . . . . . . </a:t>
            </a:r>
            <a:r>
              <a:rPr lang="en-US" sz="1600" dirty="0" smtClean="0">
                <a:latin typeface="Arial" panose="020B0604020202020204" pitchFamily="34" charset="0"/>
                <a:cs typeface="Arial" panose="020B0604020202020204" pitchFamily="34" charset="0"/>
              </a:rPr>
              <a:t>	121 </a:t>
            </a:r>
          </a:p>
          <a:p>
            <a:pPr>
              <a:tabLst>
                <a:tab pos="2743200" algn="l"/>
              </a:tabLst>
            </a:pPr>
            <a:r>
              <a:rPr lang="en-US" sz="1600" dirty="0" smtClean="0">
                <a:latin typeface="Arial" panose="020B0604020202020204" pitchFamily="34" charset="0"/>
                <a:cs typeface="Arial" panose="020B0604020202020204" pitchFamily="34" charset="0"/>
              </a:rPr>
              <a:t>Contractual </a:t>
            </a:r>
            <a:r>
              <a:rPr lang="en-US" sz="1600" dirty="0">
                <a:latin typeface="Arial" panose="020B0604020202020204" pitchFamily="34" charset="0"/>
                <a:cs typeface="Arial" panose="020B0604020202020204" pitchFamily="34" charset="0"/>
              </a:rPr>
              <a:t>. . . . . . . . . . . . . . </a:t>
            </a:r>
            <a:r>
              <a:rPr lang="en-US" sz="1600" dirty="0" smtClean="0">
                <a:latin typeface="Arial" panose="020B0604020202020204" pitchFamily="34" charset="0"/>
                <a:cs typeface="Arial" panose="020B0604020202020204" pitchFamily="34" charset="0"/>
              </a:rPr>
              <a:t>.201</a:t>
            </a:r>
          </a:p>
          <a:p>
            <a:pPr>
              <a:tabLst>
                <a:tab pos="2743200" algn="l"/>
              </a:tabLst>
            </a:pPr>
            <a:r>
              <a:rPr lang="en-US" sz="1600" b="1" dirty="0">
                <a:latin typeface="Arial" panose="020B0604020202020204" pitchFamily="34" charset="0"/>
                <a:cs typeface="Arial" panose="020B0604020202020204" pitchFamily="34" charset="0"/>
              </a:rPr>
              <a:t>TOTAL MUNICIPALITIES . . . </a:t>
            </a:r>
            <a:r>
              <a:rPr lang="en-US" sz="1600" b="1" dirty="0" smtClean="0">
                <a:latin typeface="Arial" panose="020B0604020202020204" pitchFamily="34" charset="0"/>
                <a:cs typeface="Arial" panose="020B0604020202020204" pitchFamily="34" charset="0"/>
              </a:rPr>
              <a:t>	2,560 </a:t>
            </a:r>
            <a:endParaRPr lang="en-US" sz="1600" b="1" dirty="0">
              <a:latin typeface="Arial" panose="020B0604020202020204" pitchFamily="34" charset="0"/>
              <a:cs typeface="Arial" panose="020B0604020202020204" pitchFamily="34" charset="0"/>
            </a:endParaRPr>
          </a:p>
        </p:txBody>
      </p:sp>
      <p:sp>
        <p:nvSpPr>
          <p:cNvPr id="11" name="Rectangle 10"/>
          <p:cNvSpPr/>
          <p:nvPr/>
        </p:nvSpPr>
        <p:spPr>
          <a:xfrm>
            <a:off x="5711212" y="4235659"/>
            <a:ext cx="1021433"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(As of 2016)</a:t>
            </a:r>
          </a:p>
        </p:txBody>
      </p:sp>
      <p:sp>
        <p:nvSpPr>
          <p:cNvPr id="12" name="Rectangle 11"/>
          <p:cNvSpPr/>
          <p:nvPr/>
        </p:nvSpPr>
        <p:spPr>
          <a:xfrm>
            <a:off x="329376" y="4244000"/>
            <a:ext cx="1021433"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(As of 2016)</a:t>
            </a:r>
          </a:p>
        </p:txBody>
      </p:sp>
      <p:sp>
        <p:nvSpPr>
          <p:cNvPr id="13" name="Rectangle 12"/>
          <p:cNvSpPr/>
          <p:nvPr/>
        </p:nvSpPr>
        <p:spPr>
          <a:xfrm>
            <a:off x="347132" y="2852441"/>
            <a:ext cx="3985171" cy="400110"/>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Police Departments in PA</a:t>
            </a:r>
            <a:endParaRPr lang="en-US" sz="2000" b="1" dirty="0">
              <a:latin typeface="Arial" panose="020B0604020202020204" pitchFamily="34" charset="0"/>
              <a:cs typeface="Arial" panose="020B0604020202020204" pitchFamily="34" charset="0"/>
            </a:endParaRPr>
          </a:p>
        </p:txBody>
      </p:sp>
      <p:sp>
        <p:nvSpPr>
          <p:cNvPr id="14" name="Rectangle 13"/>
          <p:cNvSpPr/>
          <p:nvPr/>
        </p:nvSpPr>
        <p:spPr>
          <a:xfrm>
            <a:off x="3341347" y="5223225"/>
            <a:ext cx="3022846" cy="1077218"/>
          </a:xfrm>
          <a:prstGeom prst="rect">
            <a:avLst/>
          </a:prstGeom>
        </p:spPr>
        <p:txBody>
          <a:bodyPr wrap="square">
            <a:spAutoFit/>
          </a:bodyPr>
          <a:lstStyle/>
          <a:p>
            <a:pPr>
              <a:tabLst>
                <a:tab pos="1600200" algn="l"/>
              </a:tabLst>
            </a:pPr>
            <a:r>
              <a:rPr lang="en-US" sz="1600" dirty="0">
                <a:latin typeface="Arial" panose="020B0604020202020204" pitchFamily="34" charset="0"/>
                <a:cs typeface="Arial" panose="020B0604020202020204" pitchFamily="34" charset="0"/>
              </a:rPr>
              <a:t>Police . . . . </a:t>
            </a:r>
            <a:r>
              <a:rPr lang="en-US" sz="1600" dirty="0" smtClean="0">
                <a:latin typeface="Arial" panose="020B0604020202020204" pitchFamily="34" charset="0"/>
                <a:cs typeface="Arial" panose="020B0604020202020204" pitchFamily="34" charset="0"/>
              </a:rPr>
              <a:t>. . . . .	956</a:t>
            </a:r>
            <a:endParaRPr lang="en-US" sz="1600" dirty="0">
              <a:latin typeface="Arial" panose="020B0604020202020204" pitchFamily="34" charset="0"/>
              <a:cs typeface="Arial" panose="020B0604020202020204" pitchFamily="34" charset="0"/>
            </a:endParaRPr>
          </a:p>
          <a:p>
            <a:pPr>
              <a:tabLst>
                <a:tab pos="1600200" algn="l"/>
              </a:tabLst>
            </a:pPr>
            <a:r>
              <a:rPr lang="en-US" sz="1600" dirty="0">
                <a:latin typeface="Arial" panose="020B0604020202020204" pitchFamily="34" charset="0"/>
                <a:cs typeface="Arial" panose="020B0604020202020204" pitchFamily="34" charset="0"/>
              </a:rPr>
              <a:t>Fire . . . . . . . . . . 	</a:t>
            </a:r>
            <a:r>
              <a:rPr lang="en-US" sz="1600" dirty="0" smtClean="0">
                <a:latin typeface="Arial" panose="020B0604020202020204" pitchFamily="34" charset="0"/>
                <a:cs typeface="Arial" panose="020B0604020202020204" pitchFamily="34" charset="0"/>
              </a:rPr>
              <a:t>83</a:t>
            </a:r>
            <a:endParaRPr lang="en-US" sz="1600" dirty="0">
              <a:latin typeface="Arial" panose="020B0604020202020204" pitchFamily="34" charset="0"/>
              <a:cs typeface="Arial" panose="020B0604020202020204" pitchFamily="34" charset="0"/>
            </a:endParaRPr>
          </a:p>
          <a:p>
            <a:pPr>
              <a:tabLst>
                <a:tab pos="1600200" algn="l"/>
              </a:tabLst>
            </a:pPr>
            <a:r>
              <a:rPr lang="en-US" sz="1600" dirty="0">
                <a:latin typeface="Arial" panose="020B0604020202020204" pitchFamily="34" charset="0"/>
                <a:cs typeface="Arial" panose="020B0604020202020204" pitchFamily="34" charset="0"/>
              </a:rPr>
              <a:t>Non-Uniformed . </a:t>
            </a:r>
            <a:r>
              <a:rPr lang="en-US" sz="1600" dirty="0" smtClean="0">
                <a:latin typeface="Arial" panose="020B0604020202020204" pitchFamily="34" charset="0"/>
                <a:cs typeface="Arial" panose="020B0604020202020204" pitchFamily="34" charset="0"/>
              </a:rPr>
              <a:t>.2,201</a:t>
            </a:r>
            <a:endParaRPr lang="en-US" sz="1600" dirty="0">
              <a:latin typeface="Arial" panose="020B0604020202020204" pitchFamily="34" charset="0"/>
              <a:cs typeface="Arial" panose="020B0604020202020204" pitchFamily="34" charset="0"/>
            </a:endParaRPr>
          </a:p>
          <a:p>
            <a:pPr>
              <a:tabLst>
                <a:tab pos="1600200" algn="l"/>
              </a:tabLst>
            </a:pPr>
            <a:r>
              <a:rPr lang="en-US" sz="1600" b="1" dirty="0">
                <a:latin typeface="Arial" panose="020B0604020202020204" pitchFamily="34" charset="0"/>
                <a:cs typeface="Arial" panose="020B0604020202020204" pitchFamily="34" charset="0"/>
              </a:rPr>
              <a:t>TOTAL . . . . . . . </a:t>
            </a:r>
            <a:r>
              <a:rPr lang="en-US" sz="1600" b="1" dirty="0" smtClean="0">
                <a:latin typeface="Arial" panose="020B0604020202020204" pitchFamily="34" charset="0"/>
                <a:cs typeface="Arial" panose="020B0604020202020204" pitchFamily="34" charset="0"/>
              </a:rPr>
              <a:t>.	3,240</a:t>
            </a:r>
            <a:endParaRPr lang="en-US" sz="1600" b="1" dirty="0">
              <a:latin typeface="Arial" panose="020B0604020202020204" pitchFamily="34" charset="0"/>
              <a:cs typeface="Arial" panose="020B0604020202020204" pitchFamily="34" charset="0"/>
            </a:endParaRPr>
          </a:p>
        </p:txBody>
      </p:sp>
      <p:sp>
        <p:nvSpPr>
          <p:cNvPr id="15" name="Rectangle 14"/>
          <p:cNvSpPr/>
          <p:nvPr/>
        </p:nvSpPr>
        <p:spPr>
          <a:xfrm>
            <a:off x="3341347" y="4851871"/>
            <a:ext cx="3985171" cy="400110"/>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Local Pension Plans</a:t>
            </a:r>
            <a:endParaRPr lang="en-US" sz="2000" b="1" dirty="0">
              <a:latin typeface="Arial" panose="020B0604020202020204" pitchFamily="34" charset="0"/>
              <a:cs typeface="Arial" panose="020B0604020202020204" pitchFamily="34" charset="0"/>
            </a:endParaRPr>
          </a:p>
        </p:txBody>
      </p:sp>
      <p:sp>
        <p:nvSpPr>
          <p:cNvPr id="16" name="Rectangle 15"/>
          <p:cNvSpPr/>
          <p:nvPr/>
        </p:nvSpPr>
        <p:spPr>
          <a:xfrm>
            <a:off x="3341347" y="6210408"/>
            <a:ext cx="1021433" cy="276999"/>
          </a:xfrm>
          <a:prstGeom prst="rect">
            <a:avLst/>
          </a:prstGeom>
        </p:spPr>
        <p:txBody>
          <a:bodyPr wrap="none">
            <a:spAutoFit/>
          </a:bodyPr>
          <a:lstStyle/>
          <a:p>
            <a:r>
              <a:rPr lang="en-US" sz="1200" i="1" dirty="0">
                <a:latin typeface="Arial" panose="020B0604020202020204" pitchFamily="34" charset="0"/>
                <a:cs typeface="Arial" panose="020B0604020202020204" pitchFamily="34" charset="0"/>
              </a:rPr>
              <a:t>(As of </a:t>
            </a:r>
            <a:r>
              <a:rPr lang="en-US" sz="1200" i="1" dirty="0" smtClean="0">
                <a:latin typeface="Arial" panose="020B0604020202020204" pitchFamily="34" charset="0"/>
                <a:cs typeface="Arial" panose="020B0604020202020204" pitchFamily="34" charset="0"/>
              </a:rPr>
              <a:t>2013)</a:t>
            </a:r>
            <a:endParaRPr lang="en-US" sz="1200" i="1" dirty="0">
              <a:latin typeface="Arial" panose="020B0604020202020204" pitchFamily="34" charset="0"/>
              <a:cs typeface="Arial" panose="020B0604020202020204" pitchFamily="34" charset="0"/>
            </a:endParaRPr>
          </a:p>
        </p:txBody>
      </p:sp>
      <p:pic>
        <p:nvPicPr>
          <p:cNvPr id="6150" name="Picture 6" descr="R:\MARKETING\2017 Marketing Projects\Local Government\Presentation\keyst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851" y="1564423"/>
            <a:ext cx="1197769" cy="1143571"/>
          </a:xfrm>
          <a:prstGeom prst="rect">
            <a:avLst/>
          </a:prstGeom>
          <a:noFill/>
          <a:extLst>
            <a:ext uri="{909E8E84-426E-40DD-AFC4-6F175D3DCCD1}">
              <a14:hiddenFill xmlns:a14="http://schemas.microsoft.com/office/drawing/2010/main">
                <a:solidFill>
                  <a:srgbClr val="FFFFFF"/>
                </a:solidFill>
              </a14:hiddenFill>
            </a:ext>
          </a:extLst>
        </p:spPr>
      </p:pic>
      <p:sp>
        <p:nvSpPr>
          <p:cNvPr id="23" name="8-Point Star 22"/>
          <p:cNvSpPr/>
          <p:nvPr/>
        </p:nvSpPr>
        <p:spPr>
          <a:xfrm>
            <a:off x="1595292" y="1844462"/>
            <a:ext cx="678888" cy="678888"/>
          </a:xfrm>
          <a:prstGeom prst="star8">
            <a:avLst/>
          </a:prstGeom>
          <a:solidFill>
            <a:srgbClr val="003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Users\ekotz\Downloads\noun_617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357" y="1231776"/>
            <a:ext cx="1530275" cy="19042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R:\MARKETING\2017 Marketing Projects\Local Government\Presentation\keyst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899" y="1995760"/>
            <a:ext cx="197062" cy="18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773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Governor’s center for </a:t>
            </a:r>
            <a:br>
              <a:rPr lang="en-US" dirty="0" smtClean="0"/>
            </a:br>
            <a:r>
              <a:rPr lang="en-US" dirty="0" smtClean="0"/>
              <a:t>local government services (GCLGS):</a:t>
            </a:r>
            <a:br>
              <a:rPr lang="en-US" dirty="0" smtClean="0"/>
            </a:br>
            <a:r>
              <a:rPr lang="en-US" dirty="0" smtClean="0"/>
              <a:t>who we are and what we do</a:t>
            </a:r>
            <a:endParaRPr lang="en-US" dirty="0"/>
          </a:p>
        </p:txBody>
      </p:sp>
    </p:spTree>
    <p:extLst>
      <p:ext uri="{BB962C8B-B14F-4D97-AF65-F5344CB8AC3E}">
        <p14:creationId xmlns:p14="http://schemas.microsoft.com/office/powerpoint/2010/main" val="2507075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2" y="649279"/>
            <a:ext cx="6747935" cy="460588"/>
          </a:xfrm>
        </p:spPr>
        <p:txBody>
          <a:bodyPr>
            <a:noAutofit/>
          </a:bodyPr>
          <a:lstStyle/>
          <a:p>
            <a:r>
              <a:rPr lang="en-US" dirty="0" smtClean="0"/>
              <a:t>Governor’s center</a:t>
            </a:r>
            <a:br>
              <a:rPr lang="en-US" dirty="0" smtClean="0"/>
            </a:br>
            <a:r>
              <a:rPr lang="en-US" dirty="0" smtClean="0"/>
              <a:t>for local government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8</a:t>
            </a:fld>
            <a:endParaRPr lang="en-US" dirty="0"/>
          </a:p>
        </p:txBody>
      </p:sp>
      <p:sp>
        <p:nvSpPr>
          <p:cNvPr id="12" name="Content Placeholder 1"/>
          <p:cNvSpPr txBox="1">
            <a:spLocks/>
          </p:cNvSpPr>
          <p:nvPr/>
        </p:nvSpPr>
        <p:spPr>
          <a:xfrm>
            <a:off x="291211" y="4005440"/>
            <a:ext cx="4437666" cy="14723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2000" dirty="0" smtClean="0"/>
              <a:t>The Governor’s Center for Local Government Services is an office within the </a:t>
            </a:r>
            <a:r>
              <a:rPr lang="en-US" sz="2000" b="1" dirty="0" smtClean="0"/>
              <a:t>PA Dept. of Community &amp;  Economic Development (DCED)</a:t>
            </a:r>
          </a:p>
          <a:p>
            <a:pPr indent="-285750"/>
            <a:r>
              <a:rPr lang="en-US" sz="1400" b="1" dirty="0" smtClean="0"/>
              <a:t>Act 58 of 1996: </a:t>
            </a:r>
            <a:r>
              <a:rPr lang="en-US" sz="1400" dirty="0" smtClean="0"/>
              <a:t>Formed DCED through merger of Department of Community Affairs and Department of Commerce</a:t>
            </a:r>
          </a:p>
        </p:txBody>
      </p:sp>
      <p:pic>
        <p:nvPicPr>
          <p:cNvPr id="14" name="Picture 2" descr="http://newpa.com/sites/default/files/1546/inline/davin.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26" y="2027904"/>
            <a:ext cx="1081333" cy="15138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C:\Users\alkricher\AppData\Local\Microsoft\Windows\Temporary Internet Files\Content.Outlook\FTCC364Z\Vilello_33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28877" y="2027904"/>
            <a:ext cx="1081133" cy="151358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C:\Users\ekotz\Downloads\DCED_RegionsMap_20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393" y="965838"/>
            <a:ext cx="242611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kotz\Downloads\DCED_RegionsMap_20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100" y="-7573963"/>
            <a:ext cx="242611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kotz\Downloads\DCED_RegionsMap_2017small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9443" y="4491186"/>
            <a:ext cx="3147615" cy="198474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889799" y="3981624"/>
            <a:ext cx="4012830"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Regional offices throughout PA</a:t>
            </a:r>
          </a:p>
        </p:txBody>
      </p:sp>
      <p:sp>
        <p:nvSpPr>
          <p:cNvPr id="23" name="TextBox 22"/>
          <p:cNvSpPr txBox="1"/>
          <p:nvPr/>
        </p:nvSpPr>
        <p:spPr>
          <a:xfrm>
            <a:off x="483410" y="1418573"/>
            <a:ext cx="4638583"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Who We Are</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1815702" y="2369337"/>
            <a:ext cx="2777802" cy="830997"/>
          </a:xfrm>
          <a:prstGeom prst="rect">
            <a:avLst/>
          </a:prstGeom>
          <a:noFill/>
        </p:spPr>
        <p:txBody>
          <a:bodyPr wrap="square" rtlCol="0">
            <a:spAutoFit/>
          </a:bodyPr>
          <a:lstStyle/>
          <a:p>
            <a:r>
              <a:rPr lang="en-US" sz="1200" dirty="0" smtClean="0"/>
              <a:t>Dennis Davin</a:t>
            </a:r>
          </a:p>
          <a:p>
            <a:r>
              <a:rPr lang="en-US" sz="1200" i="1" dirty="0" smtClean="0"/>
              <a:t>Secretary</a:t>
            </a:r>
          </a:p>
          <a:p>
            <a:r>
              <a:rPr lang="en-US" sz="1200" dirty="0" smtClean="0"/>
              <a:t>PA Department of </a:t>
            </a:r>
          </a:p>
          <a:p>
            <a:r>
              <a:rPr lang="en-US" sz="1200" dirty="0" smtClean="0"/>
              <a:t>Community &amp; Economic Development</a:t>
            </a:r>
            <a:endParaRPr lang="en-US" sz="1200" dirty="0"/>
          </a:p>
        </p:txBody>
      </p:sp>
      <p:sp>
        <p:nvSpPr>
          <p:cNvPr id="13" name="TextBox 12"/>
          <p:cNvSpPr txBox="1"/>
          <p:nvPr/>
        </p:nvSpPr>
        <p:spPr>
          <a:xfrm>
            <a:off x="5950806" y="2286806"/>
            <a:ext cx="2951823" cy="1015663"/>
          </a:xfrm>
          <a:prstGeom prst="rect">
            <a:avLst/>
          </a:prstGeom>
          <a:noFill/>
        </p:spPr>
        <p:txBody>
          <a:bodyPr wrap="square" rtlCol="0">
            <a:spAutoFit/>
          </a:bodyPr>
          <a:lstStyle/>
          <a:p>
            <a:r>
              <a:rPr lang="en-US" sz="1200" dirty="0" smtClean="0"/>
              <a:t>Rick </a:t>
            </a:r>
            <a:r>
              <a:rPr lang="en-US" sz="1200" dirty="0" err="1" smtClean="0"/>
              <a:t>Villelo</a:t>
            </a:r>
            <a:endParaRPr lang="en-US" sz="1200" dirty="0" smtClean="0"/>
          </a:p>
          <a:p>
            <a:r>
              <a:rPr lang="en-US" sz="1200" i="1" dirty="0" smtClean="0"/>
              <a:t>Deputy Secretary</a:t>
            </a:r>
          </a:p>
          <a:p>
            <a:r>
              <a:rPr lang="en-US" sz="1200" dirty="0" smtClean="0"/>
              <a:t>Community Affairs &amp; Development</a:t>
            </a:r>
          </a:p>
          <a:p>
            <a:r>
              <a:rPr lang="en-US" sz="1200" dirty="0"/>
              <a:t>PA </a:t>
            </a:r>
            <a:r>
              <a:rPr lang="en-US" sz="1200" dirty="0" smtClean="0"/>
              <a:t>Department </a:t>
            </a:r>
            <a:r>
              <a:rPr lang="en-US" sz="1200" dirty="0"/>
              <a:t>of </a:t>
            </a:r>
          </a:p>
          <a:p>
            <a:r>
              <a:rPr lang="en-US" sz="1200" dirty="0"/>
              <a:t>Community &amp; Economic </a:t>
            </a:r>
            <a:r>
              <a:rPr lang="en-US" sz="1200" dirty="0" smtClean="0"/>
              <a:t>Development</a:t>
            </a:r>
            <a:endParaRPr lang="en-US" sz="1200" dirty="0"/>
          </a:p>
        </p:txBody>
      </p:sp>
    </p:spTree>
    <p:extLst>
      <p:ext uri="{BB962C8B-B14F-4D97-AF65-F5344CB8AC3E}">
        <p14:creationId xmlns:p14="http://schemas.microsoft.com/office/powerpoint/2010/main" val="119089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2" y="601133"/>
            <a:ext cx="6747935" cy="601135"/>
          </a:xfrm>
        </p:spPr>
        <p:txBody>
          <a:bodyPr>
            <a:noAutofit/>
          </a:bodyPr>
          <a:lstStyle/>
          <a:p>
            <a:r>
              <a:rPr lang="en-US" dirty="0" smtClean="0"/>
              <a:t>Governor’s center</a:t>
            </a:r>
            <a:br>
              <a:rPr lang="en-US" dirty="0" smtClean="0"/>
            </a:br>
            <a:r>
              <a:rPr lang="en-US" dirty="0" smtClean="0"/>
              <a:t>for local government services</a:t>
            </a:r>
            <a:endParaRPr lang="en-US" dirty="0"/>
          </a:p>
        </p:txBody>
      </p:sp>
      <p:sp>
        <p:nvSpPr>
          <p:cNvPr id="3" name="Slide Number Placeholder 2"/>
          <p:cNvSpPr>
            <a:spLocks noGrp="1"/>
          </p:cNvSpPr>
          <p:nvPr>
            <p:ph type="sldNum" sz="quarter" idx="12"/>
          </p:nvPr>
        </p:nvSpPr>
        <p:spPr/>
        <p:txBody>
          <a:bodyPr/>
          <a:lstStyle/>
          <a:p>
            <a:fld id="{365B981D-4030-6842-946E-1F7B39BFC8BB}" type="slidenum">
              <a:rPr lang="en-US" smtClean="0"/>
              <a:pPr/>
              <a:t>9</a:t>
            </a:fld>
            <a:endParaRPr lang="en-US" dirty="0"/>
          </a:p>
        </p:txBody>
      </p:sp>
      <p:sp>
        <p:nvSpPr>
          <p:cNvPr id="8" name="TextBox 7"/>
          <p:cNvSpPr txBox="1"/>
          <p:nvPr/>
        </p:nvSpPr>
        <p:spPr>
          <a:xfrm>
            <a:off x="414478" y="1400195"/>
            <a:ext cx="4638583"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Who We Are</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348" y="1934764"/>
            <a:ext cx="6501467" cy="4541168"/>
          </a:xfrm>
          <a:prstGeom prst="rect">
            <a:avLst/>
          </a:prstGeom>
        </p:spPr>
      </p:pic>
    </p:spTree>
    <p:extLst>
      <p:ext uri="{BB962C8B-B14F-4D97-AF65-F5344CB8AC3E}">
        <p14:creationId xmlns:p14="http://schemas.microsoft.com/office/powerpoint/2010/main" val="889113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3164</TotalTime>
  <Words>1757</Words>
  <Application>Microsoft Office PowerPoint</Application>
  <PresentationFormat>On-screen Show (4:3)</PresentationFormat>
  <Paragraphs>331</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Governor’s Center  for Local Government Services (GCLGS)  Pennsylvania state data center users conference</vt:lpstr>
      <vt:lpstr>agenda</vt:lpstr>
      <vt:lpstr>Local government in pa</vt:lpstr>
      <vt:lpstr>Local government in pa</vt:lpstr>
      <vt:lpstr>Local government in pa</vt:lpstr>
      <vt:lpstr>Local government in pa</vt:lpstr>
      <vt:lpstr>Governor’s center for  local government services (GCLGS): who we are and what we do</vt:lpstr>
      <vt:lpstr>Governor’s center for local government services</vt:lpstr>
      <vt:lpstr>Governor’s center for local government services</vt:lpstr>
      <vt:lpstr>Governor’s center For local government services</vt:lpstr>
      <vt:lpstr>GCLGS Programs &amp; services</vt:lpstr>
      <vt:lpstr>Programs &amp; services</vt:lpstr>
      <vt:lpstr>Programs &amp; services</vt:lpstr>
      <vt:lpstr>Programs &amp; services</vt:lpstr>
      <vt:lpstr>Programs &amp; services</vt:lpstr>
      <vt:lpstr>Programs &amp; services</vt:lpstr>
      <vt:lpstr>Programs &amp; services</vt:lpstr>
      <vt:lpstr>Programs &amp; services</vt:lpstr>
      <vt:lpstr>Programs &amp; services</vt:lpstr>
      <vt:lpstr>Programs &amp; services</vt:lpstr>
      <vt:lpstr>Programs &amp; services</vt:lpstr>
      <vt:lpstr>Programs &amp; services</vt:lpstr>
      <vt:lpstr>Programs &amp; services</vt:lpstr>
      <vt:lpstr>Programs &amp; services</vt:lpstr>
      <vt:lpstr>Programs &amp; services</vt:lpstr>
      <vt:lpstr>2020 Census</vt:lpstr>
      <vt:lpstr>2020 census</vt:lpstr>
      <vt:lpstr>Governor’s center for local government services</vt:lpstr>
      <vt:lpstr>Governor’s center for local government services</vt:lpstr>
      <vt:lpstr>Rick Vilello Deputy Secretary Community Affairs &amp; Development</vt:lpstr>
    </vt:vector>
  </TitlesOfParts>
  <Company>An IPG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DCED Graphics</dc:creator>
  <cp:lastModifiedBy>Chianelli, Evelyn</cp:lastModifiedBy>
  <cp:revision>237</cp:revision>
  <cp:lastPrinted>2017-04-18T21:08:59Z</cp:lastPrinted>
  <dcterms:created xsi:type="dcterms:W3CDTF">2014-03-05T14:56:13Z</dcterms:created>
  <dcterms:modified xsi:type="dcterms:W3CDTF">2017-05-04T20:15:36Z</dcterms:modified>
</cp:coreProperties>
</file>