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392" r:id="rId3"/>
    <p:sldId id="424" r:id="rId4"/>
    <p:sldId id="425" r:id="rId5"/>
    <p:sldId id="426" r:id="rId6"/>
    <p:sldId id="427" r:id="rId7"/>
    <p:sldId id="422" r:id="rId8"/>
    <p:sldId id="367" r:id="rId9"/>
    <p:sldId id="393" r:id="rId10"/>
    <p:sldId id="395" r:id="rId11"/>
    <p:sldId id="450" r:id="rId12"/>
    <p:sldId id="433" r:id="rId13"/>
    <p:sldId id="394" r:id="rId14"/>
    <p:sldId id="432" r:id="rId15"/>
    <p:sldId id="458" r:id="rId16"/>
    <p:sldId id="459" r:id="rId17"/>
    <p:sldId id="460" r:id="rId18"/>
    <p:sldId id="461" r:id="rId19"/>
    <p:sldId id="462" r:id="rId20"/>
    <p:sldId id="428" r:id="rId21"/>
    <p:sldId id="429" r:id="rId22"/>
    <p:sldId id="431" r:id="rId23"/>
    <p:sldId id="463" r:id="rId24"/>
    <p:sldId id="464" r:id="rId25"/>
    <p:sldId id="438" r:id="rId26"/>
    <p:sldId id="465" r:id="rId27"/>
    <p:sldId id="466" r:id="rId28"/>
    <p:sldId id="467" r:id="rId29"/>
    <p:sldId id="441" r:id="rId30"/>
    <p:sldId id="442" r:id="rId31"/>
    <p:sldId id="443" r:id="rId32"/>
    <p:sldId id="444" r:id="rId33"/>
    <p:sldId id="445" r:id="rId34"/>
    <p:sldId id="446" r:id="rId35"/>
    <p:sldId id="449" r:id="rId36"/>
    <p:sldId id="430" r:id="rId37"/>
    <p:sldId id="434" r:id="rId38"/>
    <p:sldId id="435" r:id="rId39"/>
    <p:sldId id="436" r:id="rId40"/>
    <p:sldId id="437" r:id="rId41"/>
    <p:sldId id="448" r:id="rId42"/>
    <p:sldId id="454" r:id="rId43"/>
    <p:sldId id="440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4660"/>
  </p:normalViewPr>
  <p:slideViewPr>
    <p:cSldViewPr>
      <p:cViewPr varScale="1">
        <p:scale>
          <a:sx n="68" d="100"/>
          <a:sy n="68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0A0E125-3AE8-43A3-9CFA-A7C30C28C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7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A60748-6D9C-4CC2-9B50-966D2FF1E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5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Five: CA, TX, NY, NJ, GA,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4D095-4B34-DE45-994B-714EDFDE5F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131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67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27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27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341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8295-3F4A-4D90-A833-6E5397FD5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3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12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24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4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178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39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22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47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7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81C5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1528763"/>
            <a:ext cx="8229600" cy="223837"/>
          </a:xfrm>
          <a:prstGeom prst="rect">
            <a:avLst/>
          </a:prstGeom>
          <a:solidFill>
            <a:srgbClr val="BBD7E9"/>
          </a:solidFill>
          <a:ln w="9525">
            <a:solidFill>
              <a:srgbClr val="BBD7E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800"/>
          </a:p>
        </p:txBody>
      </p:sp>
      <p:pic>
        <p:nvPicPr>
          <p:cNvPr id="1029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19800"/>
            <a:ext cx="2286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81C5A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B80AF"/>
        </a:buClr>
        <a:buFont typeface="Webdings" pitchFamily="18" charset="2"/>
        <a:buChar char="4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F0063"/>
        </a:buClr>
        <a:buFont typeface="Wingdings" pitchFamily="2" charset="2"/>
        <a:buChar char="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</a:rPr>
              <a:t>Prison Population and Prison Closures in Pennsylvania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2017 </a:t>
            </a:r>
            <a:r>
              <a:rPr lang="en-US" sz="2800" dirty="0" err="1"/>
              <a:t>PaSDC</a:t>
            </a:r>
            <a:r>
              <a:rPr lang="en-US" sz="2800" dirty="0"/>
              <a:t> Data User Conference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May 9, 2017</a:t>
            </a:r>
          </a:p>
          <a:p>
            <a:pPr eaLnBrk="1" hangingPunct="1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Bret Bucklen, Ph.D.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Director of Planning, Research, and Statistics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Problem of </a:t>
            </a:r>
            <a:br>
              <a:rPr lang="en-US" b="1" dirty="0"/>
            </a:br>
            <a:r>
              <a:rPr lang="en-US" b="1" dirty="0"/>
              <a:t>“Mass Incarceration”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200" dirty="0"/>
              <a:t>Consequences of Mass Incarceration:</a:t>
            </a:r>
          </a:p>
          <a:p>
            <a:pPr lvl="1"/>
            <a:r>
              <a:rPr lang="en-US" sz="2000" dirty="0"/>
              <a:t>Fiscal</a:t>
            </a:r>
          </a:p>
          <a:p>
            <a:pPr lvl="1"/>
            <a:r>
              <a:rPr lang="en-US" sz="2000" dirty="0"/>
              <a:t>Concentrated disadvantage and disproportionate minority impact</a:t>
            </a:r>
          </a:p>
          <a:p>
            <a:pPr lvl="1"/>
            <a:r>
              <a:rPr lang="en-US" sz="2000" dirty="0"/>
              <a:t>Families and marriage</a:t>
            </a:r>
          </a:p>
          <a:p>
            <a:pPr lvl="1"/>
            <a:r>
              <a:rPr lang="en-US" sz="2000" dirty="0"/>
              <a:t>Voting and political process</a:t>
            </a:r>
          </a:p>
          <a:p>
            <a:pPr lvl="1"/>
            <a:r>
              <a:rPr lang="en-US" sz="2000" dirty="0"/>
              <a:t>Economic viability</a:t>
            </a:r>
          </a:p>
          <a:p>
            <a:pPr lvl="1"/>
            <a:r>
              <a:rPr lang="en-US" sz="2000" dirty="0"/>
              <a:t>Community Stigma</a:t>
            </a:r>
          </a:p>
          <a:p>
            <a:pPr lvl="1"/>
            <a:r>
              <a:rPr lang="en-US" sz="2000" dirty="0"/>
              <a:t>Weakened informal social controls</a:t>
            </a:r>
          </a:p>
          <a:p>
            <a:pPr lvl="1"/>
            <a:r>
              <a:rPr lang="en-US" sz="2000" dirty="0"/>
              <a:t>Weakened perceived legitimacy of the criminal justice system</a:t>
            </a:r>
          </a:p>
          <a:p>
            <a:pPr marL="457200" indent="-457200" eaLnBrk="1" hangingPunct="1">
              <a:spcBef>
                <a:spcPct val="50000"/>
              </a:spcBef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/>
              <a:t>PA DOC Population Trends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373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/>
              <a:t>THREE KEY PA DOC PERFORMANCE MEASURES: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0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/>
              <a:t>Population Reduction</a:t>
            </a:r>
          </a:p>
          <a:p>
            <a:pPr marL="857250" lvl="1" indent="-457200" eaLnBrk="1" hangingPunct="1"/>
            <a:r>
              <a:rPr lang="en-US" sz="1600" dirty="0"/>
              <a:t>Goal: Reduce the prison population by </a:t>
            </a:r>
            <a:r>
              <a:rPr lang="en-US" sz="1600" u="sng" dirty="0"/>
              <a:t>2,650 inmates in the next 4 years</a:t>
            </a:r>
          </a:p>
          <a:p>
            <a:pPr marL="857250" lvl="1" indent="-457200" eaLnBrk="1" hangingPunct="1"/>
            <a:endParaRPr lang="en-US" sz="1600" u="sng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/>
              <a:t>Recidivism Reduction</a:t>
            </a:r>
          </a:p>
          <a:p>
            <a:pPr marL="857250" lvl="1" indent="-457200" eaLnBrk="1" hangingPunct="1"/>
            <a:r>
              <a:rPr lang="en-US" sz="1600" dirty="0"/>
              <a:t>Goal: Reduce recidivism rate by </a:t>
            </a:r>
            <a:r>
              <a:rPr lang="en-US" sz="1600" u="sng" dirty="0"/>
              <a:t>5 percentage points in the next 4 years</a:t>
            </a:r>
          </a:p>
          <a:p>
            <a:pPr marL="857250" lvl="1" indent="-457200" eaLnBrk="1" hangingPunct="1"/>
            <a:endParaRPr lang="en-US" sz="1600" u="sng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/>
              <a:t>In-Prison Violence Reduction </a:t>
            </a:r>
          </a:p>
          <a:p>
            <a:pPr marL="857250" lvl="1" indent="-457200" eaLnBrk="1" hangingPunct="1"/>
            <a:r>
              <a:rPr lang="en-US" sz="1600" dirty="0"/>
              <a:t>Goal: Reduce in-prison violent incidents by </a:t>
            </a:r>
            <a:r>
              <a:rPr lang="en-US" sz="1600" u="sng" dirty="0"/>
              <a:t>10% in the next 4 years</a:t>
            </a:r>
          </a:p>
        </p:txBody>
      </p:sp>
    </p:spTree>
    <p:extLst>
      <p:ext uri="{BB962C8B-B14F-4D97-AF65-F5344CB8AC3E}">
        <p14:creationId xmlns:p14="http://schemas.microsoft.com/office/powerpoint/2010/main" val="258475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PA DOC Population Trends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22" y="1447801"/>
            <a:ext cx="8318878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0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/>
              <a:t>PA DOC Population Trends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8069"/>
            <a:ext cx="8305800" cy="53075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PA DOC Population Trends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828800"/>
            <a:ext cx="773070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7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PA DOC Population Trends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78733"/>
            <a:ext cx="8305799" cy="461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69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PA DOC Population Trends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551205"/>
            <a:ext cx="8305800" cy="51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44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PA DOC Population Trends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1"/>
            <a:ext cx="83057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4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PA DOC Population Trends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79" y="1905000"/>
            <a:ext cx="6982841" cy="40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20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PA DOC Population Trends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200" dirty="0"/>
              <a:t>TWO EXPLANATIONS FOR PA DOC POPULATION REDUCTION: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200" dirty="0"/>
          </a:p>
          <a:p>
            <a:pPr eaLnBrk="1" hangingPunct="1">
              <a:buFont typeface="Wingdings" pitchFamily="2" charset="2"/>
              <a:buChar char="Ø"/>
            </a:pPr>
            <a:endParaRPr lang="en-US" sz="22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200" dirty="0"/>
              <a:t>The Justice Reinvestment Initiative (JRI)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2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2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200" dirty="0"/>
              <a:t>A Reduction in Court Admissions</a:t>
            </a:r>
          </a:p>
          <a:p>
            <a:pPr marL="800100" lvl="1" indent="-342900" eaLnBrk="1" hangingPunct="1">
              <a:buFont typeface="+mj-lt"/>
              <a:buAutoNum type="arabicPeriod"/>
            </a:pPr>
            <a:endParaRPr lang="en-US" sz="1600" dirty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134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9637"/>
            <a:ext cx="8229600" cy="4373563"/>
          </a:xfrm>
        </p:spPr>
        <p:txBody>
          <a:bodyPr/>
          <a:lstStyle/>
          <a:p>
            <a:pPr marL="457200" indent="-457200" eaLnBrk="1" hangingPunct="1">
              <a:spcBef>
                <a:spcPct val="50000"/>
              </a:spcBef>
              <a:buFont typeface="Georgia" pitchFamily="18" charset="0"/>
              <a:buAutoNum type="arabicPeriod"/>
            </a:pPr>
            <a:r>
              <a:rPr lang="en-US" sz="2400" dirty="0"/>
              <a:t>Overview of the PA DOC</a:t>
            </a:r>
          </a:p>
          <a:p>
            <a:pPr marL="457200" indent="-457200" eaLnBrk="1" hangingPunct="1">
              <a:spcBef>
                <a:spcPct val="50000"/>
              </a:spcBef>
              <a:buFont typeface="Georgia" pitchFamily="18" charset="0"/>
              <a:buAutoNum type="arabicPeriod"/>
            </a:pPr>
            <a:endParaRPr lang="en-US" sz="1000" dirty="0"/>
          </a:p>
          <a:p>
            <a:pPr marL="457200" indent="-457200" eaLnBrk="1" hangingPunct="1">
              <a:spcBef>
                <a:spcPct val="50000"/>
              </a:spcBef>
              <a:buFont typeface="Georgia" pitchFamily="18" charset="0"/>
              <a:buAutoNum type="arabicPeriod"/>
            </a:pPr>
            <a:endParaRPr lang="en-US" sz="1000" dirty="0"/>
          </a:p>
          <a:p>
            <a:pPr marL="457200" indent="-457200" eaLnBrk="1" hangingPunct="1">
              <a:spcBef>
                <a:spcPct val="50000"/>
              </a:spcBef>
              <a:buFont typeface="Georgia" pitchFamily="18" charset="0"/>
              <a:buAutoNum type="arabicPeriod"/>
            </a:pPr>
            <a:r>
              <a:rPr lang="en-US" sz="2400" dirty="0"/>
              <a:t>What is the problem of “Mass Incarceration”</a:t>
            </a:r>
          </a:p>
          <a:p>
            <a:pPr marL="457200" indent="-457200" eaLnBrk="1" hangingPunct="1">
              <a:spcBef>
                <a:spcPct val="50000"/>
              </a:spcBef>
              <a:buFont typeface="Georgia" pitchFamily="18" charset="0"/>
              <a:buAutoNum type="arabicPeriod"/>
            </a:pPr>
            <a:endParaRPr lang="en-US" sz="1000" dirty="0"/>
          </a:p>
          <a:p>
            <a:pPr marL="457200" indent="-457200" eaLnBrk="1" hangingPunct="1">
              <a:spcBef>
                <a:spcPct val="50000"/>
              </a:spcBef>
              <a:buFont typeface="Georgia" pitchFamily="18" charset="0"/>
              <a:buAutoNum type="arabicPeriod"/>
            </a:pPr>
            <a:endParaRPr lang="en-US" sz="1000" dirty="0"/>
          </a:p>
          <a:p>
            <a:pPr marL="457200" indent="-457200" eaLnBrk="1" hangingPunct="1">
              <a:spcBef>
                <a:spcPct val="50000"/>
              </a:spcBef>
              <a:buFont typeface="Georgia" pitchFamily="18" charset="0"/>
              <a:buAutoNum type="arabicPeriod"/>
            </a:pPr>
            <a:r>
              <a:rPr lang="en-US" sz="2400" dirty="0"/>
              <a:t>Pennsylvania DOC population trends</a:t>
            </a:r>
          </a:p>
          <a:p>
            <a:pPr marL="457200" indent="-457200" eaLnBrk="1" hangingPunct="1">
              <a:spcBef>
                <a:spcPct val="50000"/>
              </a:spcBef>
              <a:buFont typeface="Georgia" pitchFamily="18" charset="0"/>
              <a:buAutoNum type="arabicPeriod"/>
            </a:pPr>
            <a:endParaRPr lang="en-US" sz="1000" dirty="0"/>
          </a:p>
          <a:p>
            <a:pPr marL="457200" indent="-457200" eaLnBrk="1" hangingPunct="1">
              <a:spcBef>
                <a:spcPct val="50000"/>
              </a:spcBef>
              <a:buFont typeface="Georgia" pitchFamily="18" charset="0"/>
              <a:buAutoNum type="arabicPeriod"/>
            </a:pPr>
            <a:endParaRPr lang="en-US" sz="1000" dirty="0"/>
          </a:p>
          <a:p>
            <a:pPr marL="457200" indent="-457200" eaLnBrk="1" hangingPunct="1">
              <a:spcBef>
                <a:spcPct val="50000"/>
              </a:spcBef>
              <a:buFont typeface="Georgia" pitchFamily="18" charset="0"/>
              <a:buAutoNum type="arabicPeriod"/>
            </a:pPr>
            <a:r>
              <a:rPr lang="en-US" sz="2400" dirty="0"/>
              <a:t>Prison closure process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sz="10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PA DOC Population Trends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/>
              <a:t>What is Justice Reinvestment?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/>
              <a:t>	</a:t>
            </a:r>
            <a:r>
              <a:rPr lang="en-US" sz="1800" dirty="0"/>
              <a:t>Justice Reinvestment is a data-driven approach to reducing spending and reinvesting savings into strategies that can decrease crime and strengthen neighborhoods; it has the dual benefit of paying for itself while at the same time reducing crime and recidivism rates</a:t>
            </a:r>
          </a:p>
          <a:p>
            <a:pPr eaLnBrk="1" hangingPunct="1">
              <a:buFont typeface="Arial" charset="0"/>
              <a:buNone/>
            </a:pPr>
            <a:endParaRPr lang="en-US" sz="20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/>
              <a:t>Analyze drivers of the prison population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/>
              <a:t>Develop evidence-based strategies for addressing drivers of population increase, in order to reduce population and lower costs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/>
              <a:t>Reinvest the money saved into additional long-term proven strategies which reduce costs further and increase public safety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000" dirty="0"/>
          </a:p>
          <a:p>
            <a:pPr marL="0" indent="0" eaLnBrk="1" hangingPunct="1">
              <a:buNone/>
            </a:pPr>
            <a:r>
              <a:rPr lang="en-US" sz="2000" b="1" dirty="0">
                <a:solidFill>
                  <a:srgbClr val="FF0000"/>
                </a:solidFill>
              </a:rPr>
              <a:t>GOAL: </a:t>
            </a:r>
            <a:r>
              <a:rPr lang="en-US" sz="2000" b="1" u="sng" dirty="0">
                <a:solidFill>
                  <a:srgbClr val="FF0000"/>
                </a:solidFill>
              </a:rPr>
              <a:t>LESS CRIME</a:t>
            </a:r>
            <a:r>
              <a:rPr lang="en-US" sz="2000" b="1" dirty="0">
                <a:solidFill>
                  <a:srgbClr val="FF0000"/>
                </a:solidFill>
              </a:rPr>
              <a:t> &amp; </a:t>
            </a:r>
            <a:r>
              <a:rPr lang="en-US" sz="2000" b="1" u="sng" dirty="0">
                <a:solidFill>
                  <a:srgbClr val="FF0000"/>
                </a:solidFill>
              </a:rPr>
              <a:t>LESS PUNISHMENT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9644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PA DOC Population Trends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200" dirty="0"/>
              <a:t>Examples of Justice Reinvestment Strategies:</a:t>
            </a:r>
          </a:p>
          <a:p>
            <a:pPr eaLnBrk="1" hangingPunct="1">
              <a:buFont typeface="Arial" charset="0"/>
              <a:buNone/>
            </a:pPr>
            <a:endParaRPr lang="en-US" sz="2200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2200" dirty="0"/>
              <a:t>Early childhood and youth intervention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200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2200" dirty="0"/>
              <a:t>Diversionary treatment programming (drug courts, etc.)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200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2200" dirty="0"/>
              <a:t>Better probation supervision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200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2200" dirty="0"/>
              <a:t>Better policing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200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2200" dirty="0"/>
              <a:t>Community support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dirty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9952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PA DOC Population Trends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Since 2012, the Commonwealth of PA has reinvested approximately $4 million as a result of prison savings resulting from JRI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Reinvestment categories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Innovate Policing Practices grants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Effective County Probation Practices grants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Diversion of “Short Min” offenders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Community Reentry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Development of a Sentencing Risk 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2429486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PA DOC Population Trends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22959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39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PA DOC Population Trends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200" dirty="0"/>
              <a:t>WHY ARE COURT ADMISSIONS DOWN?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105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200" dirty="0"/>
              <a:t>Court decisions which invalidated mandatory minimum sentences</a:t>
            </a:r>
          </a:p>
          <a:p>
            <a:pPr marL="857250" lvl="1" indent="-457200" eaLnBrk="1" hangingPunct="1"/>
            <a:r>
              <a:rPr lang="en-US" sz="1800" dirty="0"/>
              <a:t>2013 – Alleyne vs. US</a:t>
            </a:r>
          </a:p>
          <a:p>
            <a:pPr marL="857250" lvl="1" indent="-457200" eaLnBrk="1" hangingPunct="1"/>
            <a:r>
              <a:rPr lang="en-US" sz="1800" dirty="0"/>
              <a:t>2015 – Hopkins vs. Pennsylvania</a:t>
            </a:r>
          </a:p>
          <a:p>
            <a:pPr marL="857250" lvl="1" indent="-457200" eaLnBrk="1" hangingPunct="1"/>
            <a:endParaRPr lang="en-US" sz="18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200" dirty="0"/>
              <a:t>Crime continues to drop in Pennsylvania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2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200" dirty="0"/>
              <a:t>Large PA counties are increasingly using smart crime fighting approaches, smart sentencing approaches, and diversionary/treatment programs</a:t>
            </a:r>
          </a:p>
        </p:txBody>
      </p:sp>
    </p:spTree>
    <p:extLst>
      <p:ext uri="{BB962C8B-B14F-4D97-AF65-F5344CB8AC3E}">
        <p14:creationId xmlns:p14="http://schemas.microsoft.com/office/powerpoint/2010/main" val="513570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800" dirty="0"/>
              <a:t>TIMELINE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200" dirty="0"/>
              <a:t>2013 – SCI Cresson and SCI Greensburg close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200" dirty="0"/>
              <a:t>2013 – Prison Facility Closure Guidelines developed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200" dirty="0"/>
              <a:t>December 2016 – PA DOC needs to make $160m budget cuts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200" dirty="0"/>
              <a:t>January 6, 2017 – PA DOC announces prison closure process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200" dirty="0"/>
              <a:t>January 23, 2017 – Legislative hearing on prison closure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200" dirty="0"/>
              <a:t>January 26, 2017 – SCI Pittsburgh prison closure announced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200" dirty="0"/>
              <a:t>June 30, 2017 – SCI Pittsburgh fully closed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5138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800" dirty="0"/>
              <a:t>FACILITY CLOSURE GUIDELINES CONSIDERATIONS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Cost Savings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Capital projects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Programming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Facility structure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Community/economic impact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Political impact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Security impact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Impact on inmates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Impact on employees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Property options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18099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800" dirty="0"/>
              <a:t>OTHER AGENCY INPUT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200" dirty="0"/>
              <a:t>Department of Human Services (DHS)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200" dirty="0"/>
              <a:t>Department of General Services (DGS)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200" dirty="0"/>
              <a:t>Department of Labor &amp; Industry (L&amp;I)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200" dirty="0"/>
              <a:t>Department of Community &amp; Economic Development (DCED)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200" dirty="0"/>
              <a:t>Office of Administration (OA)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9239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800" dirty="0"/>
              <a:t>COMMUNICATION PROCESS</a:t>
            </a:r>
            <a:endParaRPr lang="en-US" sz="22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Governor’s Office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Legislators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Superintendents/Facilities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Administrative staff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All staff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Board of Probation &amp; Parole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Unions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Inmates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Other affected agencies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Local and other stakeholders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News media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Public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00" dirty="0"/>
              <a:t>SEAP</a:t>
            </a:r>
          </a:p>
        </p:txBody>
      </p:sp>
    </p:spTree>
    <p:extLst>
      <p:ext uri="{BB962C8B-B14F-4D97-AF65-F5344CB8AC3E}">
        <p14:creationId xmlns:p14="http://schemas.microsoft.com/office/powerpoint/2010/main" val="1561622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3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Overview of PA DOC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1798637"/>
            <a:ext cx="8229600" cy="43735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200" dirty="0"/>
          </a:p>
          <a:p>
            <a:pPr marL="609600" indent="-609600" eaLnBrk="1" hangingPunct="1"/>
            <a:r>
              <a:rPr lang="en-US" sz="2200" dirty="0"/>
              <a:t>Among “Top 10” largest correctional systems in the U.S.</a:t>
            </a:r>
          </a:p>
          <a:p>
            <a:pPr marL="609600" indent="-609600" eaLnBrk="1" hangingPunct="1"/>
            <a:endParaRPr lang="en-US" sz="1000" dirty="0"/>
          </a:p>
          <a:p>
            <a:pPr marL="609600" indent="-609600" eaLnBrk="1" hangingPunct="1"/>
            <a:r>
              <a:rPr lang="en-US" sz="2200" dirty="0"/>
              <a:t>$2.5 billion budget (approx. 6% of state general funds)</a:t>
            </a:r>
          </a:p>
          <a:p>
            <a:pPr marL="609600" indent="-609600" eaLnBrk="1" hangingPunct="1"/>
            <a:endParaRPr lang="en-US" sz="1000" dirty="0"/>
          </a:p>
          <a:p>
            <a:pPr marL="609600" indent="-609600" eaLnBrk="1" hangingPunct="1"/>
            <a:r>
              <a:rPr lang="en-US" sz="2200" dirty="0"/>
              <a:t>Inmate population (April 30, 2017): 48,651</a:t>
            </a:r>
          </a:p>
          <a:p>
            <a:pPr marL="609600" indent="-609600" eaLnBrk="1" hangingPunct="1"/>
            <a:endParaRPr lang="en-US" sz="1000" dirty="0"/>
          </a:p>
          <a:p>
            <a:pPr marL="609600" indent="-609600" eaLnBrk="1" hangingPunct="1"/>
            <a:r>
              <a:rPr lang="en-US" sz="2200" dirty="0"/>
              <a:t>25 prisons, 1 correctional boot camp, 50+ community corrections centers/facilities</a:t>
            </a:r>
          </a:p>
          <a:p>
            <a:pPr marL="609600" indent="-609600" eaLnBrk="1" hangingPunct="1"/>
            <a:endParaRPr lang="en-US" sz="1000" dirty="0"/>
          </a:p>
          <a:p>
            <a:pPr marL="609600" indent="-609600" eaLnBrk="1" hangingPunct="1"/>
            <a:r>
              <a:rPr lang="en-US" sz="2200" dirty="0"/>
              <a:t>15,000+ employees</a:t>
            </a:r>
          </a:p>
          <a:p>
            <a:pPr marL="609600" indent="-609600" eaLnBrk="1" hangingPunct="1"/>
            <a:endParaRPr lang="en-US" sz="1000" dirty="0"/>
          </a:p>
          <a:p>
            <a:pPr marL="609600" indent="-609600" eaLnBrk="1" hangingPunct="1"/>
            <a:r>
              <a:rPr lang="en-US" sz="2200" dirty="0"/>
              <a:t>Cost to house an inmate: $42,019/yr. (approx. $115/day)</a:t>
            </a:r>
          </a:p>
        </p:txBody>
      </p:sp>
    </p:spTree>
    <p:extLst>
      <p:ext uri="{BB962C8B-B14F-4D97-AF65-F5344CB8AC3E}">
        <p14:creationId xmlns:p14="http://schemas.microsoft.com/office/powerpoint/2010/main" val="262441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84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98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1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5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36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0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9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3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229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24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229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76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229600" cy="400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59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229600" cy="39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1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Overview of PA DOC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" y="228600"/>
            <a:ext cx="9143999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5939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229600" cy="39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97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Prison Closure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1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37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6868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36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How Can Research Help?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76200"/>
            <a:ext cx="887505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0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Overview of PA DOC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6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/>
              <a:t>Overview of PA DOC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373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/>
              <a:t>THREE KEY PA DOC PERFORMANCE MEASURES: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0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/>
              <a:t>Population Reduction</a:t>
            </a:r>
            <a:endParaRPr lang="en-US" sz="1600" u="sng" dirty="0"/>
          </a:p>
          <a:p>
            <a:pPr marL="857250" lvl="1" indent="-457200" eaLnBrk="1" hangingPunct="1"/>
            <a:endParaRPr lang="en-US" sz="1600" u="sng" dirty="0"/>
          </a:p>
          <a:p>
            <a:pPr marL="857250" lvl="1" indent="-457200" eaLnBrk="1" hangingPunct="1"/>
            <a:endParaRPr lang="en-US" sz="1600" u="sng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/>
              <a:t>Recidivism Reduction</a:t>
            </a:r>
          </a:p>
          <a:p>
            <a:pPr marL="400050" lvl="1" indent="0" eaLnBrk="1" hangingPunct="1">
              <a:buNone/>
            </a:pPr>
            <a:endParaRPr lang="en-US" sz="1600" u="sng" dirty="0"/>
          </a:p>
          <a:p>
            <a:pPr marL="857250" lvl="1" indent="-457200" eaLnBrk="1" hangingPunct="1"/>
            <a:endParaRPr lang="en-US" sz="1600" u="sng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/>
              <a:t>In-Prison Violence Reduction </a:t>
            </a:r>
          </a:p>
          <a:p>
            <a:pPr marL="400050" lvl="1" indent="0" eaLnBrk="1" hangingPunct="1">
              <a:buNone/>
            </a:pP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51784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b="1" dirty="0"/>
              <a:t>Problem of </a:t>
            </a:r>
            <a:br>
              <a:rPr lang="en-US" sz="4300" b="1" dirty="0"/>
            </a:br>
            <a:r>
              <a:rPr lang="en-US" sz="4300" b="1" dirty="0"/>
              <a:t>“Mass Incarceration”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8917" cy="2101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17" y="1524000"/>
            <a:ext cx="7032554" cy="5114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0024" y="1810336"/>
            <a:ext cx="2864467" cy="4080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4491" y="1786597"/>
            <a:ext cx="2107816" cy="4103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2307" y="1810336"/>
            <a:ext cx="540465" cy="4080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04515" y="1600200"/>
            <a:ext cx="1080931" cy="1137465"/>
          </a:xfrm>
          <a:prstGeom prst="ellipse">
            <a:avLst/>
          </a:prstGeom>
          <a:noFill/>
          <a:ln w="571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/>
              <a:t>Problem of </a:t>
            </a:r>
            <a:br>
              <a:rPr lang="en-US" b="1" dirty="0"/>
            </a:br>
            <a:r>
              <a:rPr lang="en-US" b="1" dirty="0"/>
              <a:t>“Mass Incarceration”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18061"/>
              </p:ext>
            </p:extLst>
          </p:nvPr>
        </p:nvGraphicFramePr>
        <p:xfrm>
          <a:off x="304800" y="1676400"/>
          <a:ext cx="8209316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hart" r:id="rId3" imgW="7010400" imgH="4781702" progId="Excel.Sheet.8">
                  <p:embed/>
                </p:oleObj>
              </mc:Choice>
              <mc:Fallback>
                <p:oleObj name="Chart" r:id="rId3" imgW="7010400" imgH="478170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209316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Problem of </a:t>
            </a:r>
            <a:br>
              <a:rPr lang="en-US" b="1" dirty="0"/>
            </a:br>
            <a:r>
              <a:rPr lang="en-US" b="1" dirty="0"/>
              <a:t>“Mass Incarceration”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est PBPP Template.1.27.09">
  <a:themeElements>
    <a:clrScheme name="Newest PBPP Template.1.27.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est PBPP Template.1.27.09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est PBPP Template.1.27.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est PBPP Template.1.27.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est PBPP Template.1.27.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est PBPP Template.1.27.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est PBPP Template.1.27.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est PBPP Template.1.27.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est PBPP Template.1.27.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est PBPP Template.1.27.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est PBPP Template.1.27.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est PBPP Template.1.27.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est PBPP Template.1.27.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est PBPP Template.1.27.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Newest PBPP Template.1.27.09</Template>
  <TotalTime>3862</TotalTime>
  <Words>705</Words>
  <Application>Microsoft Office PowerPoint</Application>
  <PresentationFormat>On-screen Show (4:3)</PresentationFormat>
  <Paragraphs>192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 Unicode MS</vt:lpstr>
      <vt:lpstr>Arial</vt:lpstr>
      <vt:lpstr>Georgia</vt:lpstr>
      <vt:lpstr>Trebuchet MS</vt:lpstr>
      <vt:lpstr>Webdings</vt:lpstr>
      <vt:lpstr>Wingdings</vt:lpstr>
      <vt:lpstr>Newest PBPP Template.1.27.09</vt:lpstr>
      <vt:lpstr>Chart</vt:lpstr>
      <vt:lpstr>Prison Population and Prison Closures in Pennsylvania</vt:lpstr>
      <vt:lpstr>Outline</vt:lpstr>
      <vt:lpstr>Overview of PA DOC</vt:lpstr>
      <vt:lpstr>Overview of PA DOC</vt:lpstr>
      <vt:lpstr>Overview of PA DOC</vt:lpstr>
      <vt:lpstr>Overview of PA DOC</vt:lpstr>
      <vt:lpstr>Problem of  “Mass Incarceration”</vt:lpstr>
      <vt:lpstr>Problem of  “Mass Incarceration”</vt:lpstr>
      <vt:lpstr>Problem of  “Mass Incarceration”</vt:lpstr>
      <vt:lpstr>Problem of  “Mass Incarceration”</vt:lpstr>
      <vt:lpstr>PA DOC Population Trends</vt:lpstr>
      <vt:lpstr>PA DOC Population Trends</vt:lpstr>
      <vt:lpstr>PA DOC Population Trends</vt:lpstr>
      <vt:lpstr>PA DOC Population Trends</vt:lpstr>
      <vt:lpstr>PA DOC Population Trends</vt:lpstr>
      <vt:lpstr>PA DOC Population Trends</vt:lpstr>
      <vt:lpstr>PA DOC Population Trends</vt:lpstr>
      <vt:lpstr>PA DOC Population Trends</vt:lpstr>
      <vt:lpstr>PA DOC Population Trends</vt:lpstr>
      <vt:lpstr>PA DOC Population Trends</vt:lpstr>
      <vt:lpstr>PA DOC Population Trends</vt:lpstr>
      <vt:lpstr>PA DOC Population Trends</vt:lpstr>
      <vt:lpstr>PA DOC Population Trends</vt:lpstr>
      <vt:lpstr>PA DOC Population Trends</vt:lpstr>
      <vt:lpstr>Prison Closure Process</vt:lpstr>
      <vt:lpstr>Prison Closure Process</vt:lpstr>
      <vt:lpstr>Prison Closure Process</vt:lpstr>
      <vt:lpstr>Prison Closure Process</vt:lpstr>
      <vt:lpstr>Prison Closure Process</vt:lpstr>
      <vt:lpstr>Prison Closure Process</vt:lpstr>
      <vt:lpstr>Prison Closure Process</vt:lpstr>
      <vt:lpstr>Prison Closure Process</vt:lpstr>
      <vt:lpstr>Prison Closure Process</vt:lpstr>
      <vt:lpstr>Prison Closure Process</vt:lpstr>
      <vt:lpstr>Prison Closure Process</vt:lpstr>
      <vt:lpstr>Prison Closure Process</vt:lpstr>
      <vt:lpstr>Prison Closure Process</vt:lpstr>
      <vt:lpstr>Prison Closure Process</vt:lpstr>
      <vt:lpstr>Prison Closure Process</vt:lpstr>
      <vt:lpstr>Prison Closure Process</vt:lpstr>
      <vt:lpstr>Prison Closure Process</vt:lpstr>
      <vt:lpstr>PowerPoint Presentation</vt:lpstr>
      <vt:lpstr>How Can Research Help?</vt:lpstr>
    </vt:vector>
  </TitlesOfParts>
  <Company>PADOC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Interviewing for  Results</dc:title>
  <dc:creator>jastauffer</dc:creator>
  <cp:lastModifiedBy>Bret Bucklen</cp:lastModifiedBy>
  <cp:revision>151</cp:revision>
  <dcterms:created xsi:type="dcterms:W3CDTF">2009-01-27T20:56:26Z</dcterms:created>
  <dcterms:modified xsi:type="dcterms:W3CDTF">2017-05-09T04:18:06Z</dcterms:modified>
</cp:coreProperties>
</file>