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9" r:id="rId2"/>
  </p:sldMasterIdLst>
  <p:notesMasterIdLst>
    <p:notesMasterId r:id="rId23"/>
  </p:notesMasterIdLst>
  <p:handoutMasterIdLst>
    <p:handoutMasterId r:id="rId24"/>
  </p:handoutMasterIdLst>
  <p:sldIdLst>
    <p:sldId id="257" r:id="rId3"/>
    <p:sldId id="282" r:id="rId4"/>
    <p:sldId id="283" r:id="rId5"/>
    <p:sldId id="270" r:id="rId6"/>
    <p:sldId id="281" r:id="rId7"/>
    <p:sldId id="280" r:id="rId8"/>
    <p:sldId id="271" r:id="rId9"/>
    <p:sldId id="291" r:id="rId10"/>
    <p:sldId id="272" r:id="rId11"/>
    <p:sldId id="292" r:id="rId12"/>
    <p:sldId id="285" r:id="rId13"/>
    <p:sldId id="275" r:id="rId14"/>
    <p:sldId id="286" r:id="rId15"/>
    <p:sldId id="284" r:id="rId16"/>
    <p:sldId id="274" r:id="rId17"/>
    <p:sldId id="276" r:id="rId18"/>
    <p:sldId id="277" r:id="rId19"/>
    <p:sldId id="289" r:id="rId20"/>
    <p:sldId id="290" r:id="rId21"/>
    <p:sldId id="279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1B5EC-B9E7-4DD7-B4D6-4326E637EE0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118F0-18F9-471C-98C6-03747891598E}">
      <dgm:prSet phldrT="[Text]"/>
      <dgm:spPr/>
      <dgm:t>
        <a:bodyPr/>
        <a:lstStyle/>
        <a:p>
          <a:r>
            <a:rPr lang="en-US" b="1" dirty="0"/>
            <a:t>Leadership</a:t>
          </a:r>
        </a:p>
      </dgm:t>
    </dgm:pt>
    <dgm:pt modelId="{09F4B4D6-AEEE-4918-957D-67C7A295736C}" type="parTrans" cxnId="{3E749C6C-1FDE-47C4-997D-CA04FEB1524D}">
      <dgm:prSet/>
      <dgm:spPr/>
      <dgm:t>
        <a:bodyPr/>
        <a:lstStyle/>
        <a:p>
          <a:endParaRPr lang="en-US"/>
        </a:p>
      </dgm:t>
    </dgm:pt>
    <dgm:pt modelId="{8F387F5B-A7CC-4D43-934F-0DE2D60D6656}" type="sibTrans" cxnId="{3E749C6C-1FDE-47C4-997D-CA04FEB1524D}">
      <dgm:prSet/>
      <dgm:spPr/>
      <dgm:t>
        <a:bodyPr/>
        <a:lstStyle/>
        <a:p>
          <a:endParaRPr lang="en-US" dirty="0"/>
        </a:p>
      </dgm:t>
    </dgm:pt>
    <dgm:pt modelId="{973DFA8A-4950-42FC-B30F-DE105069E505}">
      <dgm:prSet phldrT="[Text]"/>
      <dgm:spPr/>
      <dgm:t>
        <a:bodyPr/>
        <a:lstStyle/>
        <a:p>
          <a:r>
            <a:rPr lang="en-US" b="1" dirty="0"/>
            <a:t>Advocacy</a:t>
          </a:r>
        </a:p>
      </dgm:t>
    </dgm:pt>
    <dgm:pt modelId="{3481EB2F-86FF-4A46-8FE4-A675C6A72F93}" type="parTrans" cxnId="{FADD8FD3-657E-4D61-B984-8BB6313BBD89}">
      <dgm:prSet/>
      <dgm:spPr/>
      <dgm:t>
        <a:bodyPr/>
        <a:lstStyle/>
        <a:p>
          <a:endParaRPr lang="en-US"/>
        </a:p>
      </dgm:t>
    </dgm:pt>
    <dgm:pt modelId="{9B8DBBA1-60E7-46F9-86E2-F40BD7D0361C}" type="sibTrans" cxnId="{FADD8FD3-657E-4D61-B984-8BB6313BBD89}">
      <dgm:prSet/>
      <dgm:spPr/>
      <dgm:t>
        <a:bodyPr/>
        <a:lstStyle/>
        <a:p>
          <a:endParaRPr lang="en-US" dirty="0"/>
        </a:p>
      </dgm:t>
    </dgm:pt>
    <dgm:pt modelId="{7CA39615-0CDE-4059-B903-7EC151ED76F7}">
      <dgm:prSet phldrT="[Text]"/>
      <dgm:spPr/>
      <dgm:t>
        <a:bodyPr/>
        <a:lstStyle/>
        <a:p>
          <a:r>
            <a:rPr lang="en-US" b="1" dirty="0"/>
            <a:t>Grant Making</a:t>
          </a:r>
        </a:p>
      </dgm:t>
    </dgm:pt>
    <dgm:pt modelId="{5F14DAE3-630B-4F4C-A6B6-F2578642E854}" type="parTrans" cxnId="{ACC5CFEC-DE67-4F07-90E8-C150550858AA}">
      <dgm:prSet/>
      <dgm:spPr/>
      <dgm:t>
        <a:bodyPr/>
        <a:lstStyle/>
        <a:p>
          <a:endParaRPr lang="en-US"/>
        </a:p>
      </dgm:t>
    </dgm:pt>
    <dgm:pt modelId="{C1AE001C-C3FC-4E00-BD4C-E104F7850B0C}" type="sibTrans" cxnId="{ACC5CFEC-DE67-4F07-90E8-C150550858AA}">
      <dgm:prSet/>
      <dgm:spPr/>
      <dgm:t>
        <a:bodyPr/>
        <a:lstStyle/>
        <a:p>
          <a:endParaRPr lang="en-US"/>
        </a:p>
      </dgm:t>
    </dgm:pt>
    <dgm:pt modelId="{0D3FA85A-12B4-4675-B897-55C15D5D020C}">
      <dgm:prSet/>
      <dgm:spPr/>
      <dgm:t>
        <a:bodyPr/>
        <a:lstStyle/>
        <a:p>
          <a:r>
            <a:rPr lang="en-US" dirty="0"/>
            <a:t>High Impact</a:t>
          </a:r>
        </a:p>
      </dgm:t>
    </dgm:pt>
    <dgm:pt modelId="{8D8BE79A-2E22-4CE5-B93A-EF088B90B15F}" type="parTrans" cxnId="{DB555383-8A60-4FC7-A606-5138A055D7CD}">
      <dgm:prSet/>
      <dgm:spPr/>
      <dgm:t>
        <a:bodyPr/>
        <a:lstStyle/>
        <a:p>
          <a:endParaRPr lang="en-US"/>
        </a:p>
      </dgm:t>
    </dgm:pt>
    <dgm:pt modelId="{8726C932-B92F-4A46-89D6-19136045FE94}" type="sibTrans" cxnId="{DB555383-8A60-4FC7-A606-5138A055D7CD}">
      <dgm:prSet/>
      <dgm:spPr/>
      <dgm:t>
        <a:bodyPr/>
        <a:lstStyle/>
        <a:p>
          <a:endParaRPr lang="en-US" dirty="0"/>
        </a:p>
      </dgm:t>
    </dgm:pt>
    <dgm:pt modelId="{406C705E-C06A-4B1B-96D1-B49B659B3185}" type="pres">
      <dgm:prSet presAssocID="{6471B5EC-B9E7-4DD7-B4D6-4326E637EE07}" presName="linearFlow" presStyleCnt="0">
        <dgm:presLayoutVars>
          <dgm:dir/>
          <dgm:resizeHandles val="exact"/>
        </dgm:presLayoutVars>
      </dgm:prSet>
      <dgm:spPr/>
    </dgm:pt>
    <dgm:pt modelId="{F74AF4B6-A717-43C2-8BC6-16119D5647CB}" type="pres">
      <dgm:prSet presAssocID="{D80118F0-18F9-471C-98C6-03747891598E}" presName="node" presStyleLbl="node1" presStyleIdx="0" presStyleCnt="4" custScaleX="83859" custScaleY="74599">
        <dgm:presLayoutVars>
          <dgm:bulletEnabled val="1"/>
        </dgm:presLayoutVars>
      </dgm:prSet>
      <dgm:spPr/>
    </dgm:pt>
    <dgm:pt modelId="{5E999D09-74FE-484A-B80C-30469B89087C}" type="pres">
      <dgm:prSet presAssocID="{8F387F5B-A7CC-4D43-934F-0DE2D60D6656}" presName="spacerL" presStyleCnt="0"/>
      <dgm:spPr/>
    </dgm:pt>
    <dgm:pt modelId="{E1FF8137-B1D7-4A1E-B7DB-D6784C158222}" type="pres">
      <dgm:prSet presAssocID="{8F387F5B-A7CC-4D43-934F-0DE2D60D6656}" presName="sibTrans" presStyleLbl="sibTrans2D1" presStyleIdx="0" presStyleCnt="3" custScaleX="38269" custScaleY="26016"/>
      <dgm:spPr/>
    </dgm:pt>
    <dgm:pt modelId="{06861298-9D2E-4BF1-A45E-BE9112F81593}" type="pres">
      <dgm:prSet presAssocID="{8F387F5B-A7CC-4D43-934F-0DE2D60D6656}" presName="spacerR" presStyleCnt="0"/>
      <dgm:spPr/>
    </dgm:pt>
    <dgm:pt modelId="{C124EB74-2A6E-4BBE-BF30-70834BB42CBF}" type="pres">
      <dgm:prSet presAssocID="{973DFA8A-4950-42FC-B30F-DE105069E505}" presName="node" presStyleLbl="node1" presStyleIdx="1" presStyleCnt="4" custScaleX="88921" custScaleY="75598" custLinFactNeighborX="30121" custLinFactNeighborY="-339">
        <dgm:presLayoutVars>
          <dgm:bulletEnabled val="1"/>
        </dgm:presLayoutVars>
      </dgm:prSet>
      <dgm:spPr/>
    </dgm:pt>
    <dgm:pt modelId="{E602A126-7959-4E07-9C74-03DF66A3E6BC}" type="pres">
      <dgm:prSet presAssocID="{9B8DBBA1-60E7-46F9-86E2-F40BD7D0361C}" presName="spacerL" presStyleCnt="0"/>
      <dgm:spPr/>
    </dgm:pt>
    <dgm:pt modelId="{2ABACC98-EC7A-4138-98E1-781E44CF236B}" type="pres">
      <dgm:prSet presAssocID="{9B8DBBA1-60E7-46F9-86E2-F40BD7D0361C}" presName="sibTrans" presStyleLbl="sibTrans2D1" presStyleIdx="1" presStyleCnt="3" custScaleX="36181" custScaleY="30439"/>
      <dgm:spPr/>
    </dgm:pt>
    <dgm:pt modelId="{ACB49364-CC8C-4BA9-ABB3-CE6FE5AA2434}" type="pres">
      <dgm:prSet presAssocID="{9B8DBBA1-60E7-46F9-86E2-F40BD7D0361C}" presName="spacerR" presStyleCnt="0"/>
      <dgm:spPr/>
    </dgm:pt>
    <dgm:pt modelId="{0B7E291E-ACCF-4CDA-8DCE-6C6FEB2E2E8D}" type="pres">
      <dgm:prSet presAssocID="{7CA39615-0CDE-4059-B903-7EC151ED76F7}" presName="node" presStyleLbl="node1" presStyleIdx="2" presStyleCnt="4" custScaleX="83698" custScaleY="84366" custLinFactNeighborX="31641" custLinFactNeighborY="-856">
        <dgm:presLayoutVars>
          <dgm:bulletEnabled val="1"/>
        </dgm:presLayoutVars>
      </dgm:prSet>
      <dgm:spPr/>
    </dgm:pt>
    <dgm:pt modelId="{BB9A7862-898B-4DF1-859A-50857B8A2F0D}" type="pres">
      <dgm:prSet presAssocID="{C1AE001C-C3FC-4E00-BD4C-E104F7850B0C}" presName="spacerL" presStyleCnt="0"/>
      <dgm:spPr/>
    </dgm:pt>
    <dgm:pt modelId="{EEDD94FD-7880-45BE-8752-784121222876}" type="pres">
      <dgm:prSet presAssocID="{C1AE001C-C3FC-4E00-BD4C-E104F7850B0C}" presName="sibTrans" presStyleLbl="sibTrans2D1" presStyleIdx="2" presStyleCnt="3" custScaleX="38960" custScaleY="24616" custLinFactNeighborX="27219"/>
      <dgm:spPr/>
    </dgm:pt>
    <dgm:pt modelId="{D7546F60-8ED0-465B-82D4-9CCBFB7E4B4F}" type="pres">
      <dgm:prSet presAssocID="{C1AE001C-C3FC-4E00-BD4C-E104F7850B0C}" presName="spacerR" presStyleCnt="0"/>
      <dgm:spPr/>
    </dgm:pt>
    <dgm:pt modelId="{02EADE54-B711-4E9A-88EE-62A51A6E8F5C}" type="pres">
      <dgm:prSet presAssocID="{0D3FA85A-12B4-4675-B897-55C15D5D020C}" presName="node" presStyleLbl="node1" presStyleIdx="3" presStyleCnt="4" custScaleX="107988" custScaleY="95887">
        <dgm:presLayoutVars>
          <dgm:bulletEnabled val="1"/>
        </dgm:presLayoutVars>
      </dgm:prSet>
      <dgm:spPr/>
    </dgm:pt>
  </dgm:ptLst>
  <dgm:cxnLst>
    <dgm:cxn modelId="{9756BE0C-F695-4549-84E4-39CA0F225D89}" type="presOf" srcId="{973DFA8A-4950-42FC-B30F-DE105069E505}" destId="{C124EB74-2A6E-4BBE-BF30-70834BB42CBF}" srcOrd="0" destOrd="0" presId="urn:microsoft.com/office/officeart/2005/8/layout/equation1"/>
    <dgm:cxn modelId="{CCB86338-A566-4705-9032-DA0BDEE7B602}" type="presOf" srcId="{D80118F0-18F9-471C-98C6-03747891598E}" destId="{F74AF4B6-A717-43C2-8BC6-16119D5647CB}" srcOrd="0" destOrd="0" presId="urn:microsoft.com/office/officeart/2005/8/layout/equation1"/>
    <dgm:cxn modelId="{CD26E569-E930-424F-9D85-3E862AF7F8B0}" type="presOf" srcId="{0D3FA85A-12B4-4675-B897-55C15D5D020C}" destId="{02EADE54-B711-4E9A-88EE-62A51A6E8F5C}" srcOrd="0" destOrd="0" presId="urn:microsoft.com/office/officeart/2005/8/layout/equation1"/>
    <dgm:cxn modelId="{3E749C6C-1FDE-47C4-997D-CA04FEB1524D}" srcId="{6471B5EC-B9E7-4DD7-B4D6-4326E637EE07}" destId="{D80118F0-18F9-471C-98C6-03747891598E}" srcOrd="0" destOrd="0" parTransId="{09F4B4D6-AEEE-4918-957D-67C7A295736C}" sibTransId="{8F387F5B-A7CC-4D43-934F-0DE2D60D6656}"/>
    <dgm:cxn modelId="{9E77E64F-550D-497B-9644-E9216162F640}" type="presOf" srcId="{6471B5EC-B9E7-4DD7-B4D6-4326E637EE07}" destId="{406C705E-C06A-4B1B-96D1-B49B659B3185}" srcOrd="0" destOrd="0" presId="urn:microsoft.com/office/officeart/2005/8/layout/equation1"/>
    <dgm:cxn modelId="{5B1D0D55-EE36-490D-AD7B-567155EC9F43}" type="presOf" srcId="{8F387F5B-A7CC-4D43-934F-0DE2D60D6656}" destId="{E1FF8137-B1D7-4A1E-B7DB-D6784C158222}" srcOrd="0" destOrd="0" presId="urn:microsoft.com/office/officeart/2005/8/layout/equation1"/>
    <dgm:cxn modelId="{DB555383-8A60-4FC7-A606-5138A055D7CD}" srcId="{6471B5EC-B9E7-4DD7-B4D6-4326E637EE07}" destId="{0D3FA85A-12B4-4675-B897-55C15D5D020C}" srcOrd="3" destOrd="0" parTransId="{8D8BE79A-2E22-4CE5-B93A-EF088B90B15F}" sibTransId="{8726C932-B92F-4A46-89D6-19136045FE94}"/>
    <dgm:cxn modelId="{07BD15BA-8CBF-4200-B728-C42F54A035E5}" type="presOf" srcId="{C1AE001C-C3FC-4E00-BD4C-E104F7850B0C}" destId="{EEDD94FD-7880-45BE-8752-784121222876}" srcOrd="0" destOrd="0" presId="urn:microsoft.com/office/officeart/2005/8/layout/equation1"/>
    <dgm:cxn modelId="{C28610C3-8180-43B9-877F-E26223929D98}" type="presOf" srcId="{7CA39615-0CDE-4059-B903-7EC151ED76F7}" destId="{0B7E291E-ACCF-4CDA-8DCE-6C6FEB2E2E8D}" srcOrd="0" destOrd="0" presId="urn:microsoft.com/office/officeart/2005/8/layout/equation1"/>
    <dgm:cxn modelId="{FADD8FD3-657E-4D61-B984-8BB6313BBD89}" srcId="{6471B5EC-B9E7-4DD7-B4D6-4326E637EE07}" destId="{973DFA8A-4950-42FC-B30F-DE105069E505}" srcOrd="1" destOrd="0" parTransId="{3481EB2F-86FF-4A46-8FE4-A675C6A72F93}" sibTransId="{9B8DBBA1-60E7-46F9-86E2-F40BD7D0361C}"/>
    <dgm:cxn modelId="{B29ADAD6-BCC6-4B7F-8833-2F9A5AB32547}" type="presOf" srcId="{9B8DBBA1-60E7-46F9-86E2-F40BD7D0361C}" destId="{2ABACC98-EC7A-4138-98E1-781E44CF236B}" srcOrd="0" destOrd="0" presId="urn:microsoft.com/office/officeart/2005/8/layout/equation1"/>
    <dgm:cxn modelId="{ACC5CFEC-DE67-4F07-90E8-C150550858AA}" srcId="{6471B5EC-B9E7-4DD7-B4D6-4326E637EE07}" destId="{7CA39615-0CDE-4059-B903-7EC151ED76F7}" srcOrd="2" destOrd="0" parTransId="{5F14DAE3-630B-4F4C-A6B6-F2578642E854}" sibTransId="{C1AE001C-C3FC-4E00-BD4C-E104F7850B0C}"/>
    <dgm:cxn modelId="{2CA0445E-5AEA-45F7-8DB8-2463D1E58C54}" type="presParOf" srcId="{406C705E-C06A-4B1B-96D1-B49B659B3185}" destId="{F74AF4B6-A717-43C2-8BC6-16119D5647CB}" srcOrd="0" destOrd="0" presId="urn:microsoft.com/office/officeart/2005/8/layout/equation1"/>
    <dgm:cxn modelId="{DCDF6791-9624-40B1-90F7-88D4B40D9A60}" type="presParOf" srcId="{406C705E-C06A-4B1B-96D1-B49B659B3185}" destId="{5E999D09-74FE-484A-B80C-30469B89087C}" srcOrd="1" destOrd="0" presId="urn:microsoft.com/office/officeart/2005/8/layout/equation1"/>
    <dgm:cxn modelId="{AC751956-0D25-4D35-A9B7-619D054E6FC3}" type="presParOf" srcId="{406C705E-C06A-4B1B-96D1-B49B659B3185}" destId="{E1FF8137-B1D7-4A1E-B7DB-D6784C158222}" srcOrd="2" destOrd="0" presId="urn:microsoft.com/office/officeart/2005/8/layout/equation1"/>
    <dgm:cxn modelId="{874AA0E0-75EB-4739-912F-FCE09AFEE453}" type="presParOf" srcId="{406C705E-C06A-4B1B-96D1-B49B659B3185}" destId="{06861298-9D2E-4BF1-A45E-BE9112F81593}" srcOrd="3" destOrd="0" presId="urn:microsoft.com/office/officeart/2005/8/layout/equation1"/>
    <dgm:cxn modelId="{6587DD62-0EFA-4905-8EEA-16AD4E45ABF3}" type="presParOf" srcId="{406C705E-C06A-4B1B-96D1-B49B659B3185}" destId="{C124EB74-2A6E-4BBE-BF30-70834BB42CBF}" srcOrd="4" destOrd="0" presId="urn:microsoft.com/office/officeart/2005/8/layout/equation1"/>
    <dgm:cxn modelId="{DF8CCA45-6E9C-41E2-9B8B-5C11B161B750}" type="presParOf" srcId="{406C705E-C06A-4B1B-96D1-B49B659B3185}" destId="{E602A126-7959-4E07-9C74-03DF66A3E6BC}" srcOrd="5" destOrd="0" presId="urn:microsoft.com/office/officeart/2005/8/layout/equation1"/>
    <dgm:cxn modelId="{0973DA2D-2F73-4035-8FFA-60E532F90314}" type="presParOf" srcId="{406C705E-C06A-4B1B-96D1-B49B659B3185}" destId="{2ABACC98-EC7A-4138-98E1-781E44CF236B}" srcOrd="6" destOrd="0" presId="urn:microsoft.com/office/officeart/2005/8/layout/equation1"/>
    <dgm:cxn modelId="{74F242F5-A2F3-4EEE-AAD5-81341A4C8733}" type="presParOf" srcId="{406C705E-C06A-4B1B-96D1-B49B659B3185}" destId="{ACB49364-CC8C-4BA9-ABB3-CE6FE5AA2434}" srcOrd="7" destOrd="0" presId="urn:microsoft.com/office/officeart/2005/8/layout/equation1"/>
    <dgm:cxn modelId="{B7D6660D-4043-48CB-BE09-A74BBB6C1E94}" type="presParOf" srcId="{406C705E-C06A-4B1B-96D1-B49B659B3185}" destId="{0B7E291E-ACCF-4CDA-8DCE-6C6FEB2E2E8D}" srcOrd="8" destOrd="0" presId="urn:microsoft.com/office/officeart/2005/8/layout/equation1"/>
    <dgm:cxn modelId="{B99849D0-CD8B-42AD-B2EC-0F328CFBBB8D}" type="presParOf" srcId="{406C705E-C06A-4B1B-96D1-B49B659B3185}" destId="{BB9A7862-898B-4DF1-859A-50857B8A2F0D}" srcOrd="9" destOrd="0" presId="urn:microsoft.com/office/officeart/2005/8/layout/equation1"/>
    <dgm:cxn modelId="{6FC7F7CB-311C-43A0-ACF8-6738714332AD}" type="presParOf" srcId="{406C705E-C06A-4B1B-96D1-B49B659B3185}" destId="{EEDD94FD-7880-45BE-8752-784121222876}" srcOrd="10" destOrd="0" presId="urn:microsoft.com/office/officeart/2005/8/layout/equation1"/>
    <dgm:cxn modelId="{8E6E1FBA-7918-4824-9771-DF87B779C685}" type="presParOf" srcId="{406C705E-C06A-4B1B-96D1-B49B659B3185}" destId="{D7546F60-8ED0-465B-82D4-9CCBFB7E4B4F}" srcOrd="11" destOrd="0" presId="urn:microsoft.com/office/officeart/2005/8/layout/equation1"/>
    <dgm:cxn modelId="{A4801D60-1C87-4538-993C-A1BC6F00B952}" type="presParOf" srcId="{406C705E-C06A-4B1B-96D1-B49B659B3185}" destId="{02EADE54-B711-4E9A-88EE-62A51A6E8F5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F4B6-A717-43C2-8BC6-16119D5647CB}">
      <dsp:nvSpPr>
        <dsp:cNvPr id="0" name=""/>
        <dsp:cNvSpPr/>
      </dsp:nvSpPr>
      <dsp:spPr>
        <a:xfrm>
          <a:off x="931" y="1468711"/>
          <a:ext cx="1553888" cy="1382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Leadership</a:t>
          </a:r>
        </a:p>
      </dsp:txBody>
      <dsp:txXfrm>
        <a:off x="228493" y="1671144"/>
        <a:ext cx="1098764" cy="977436"/>
      </dsp:txXfrm>
    </dsp:sp>
    <dsp:sp modelId="{E1FF8137-B1D7-4A1E-B7DB-D6784C158222}">
      <dsp:nvSpPr>
        <dsp:cNvPr id="0" name=""/>
        <dsp:cNvSpPr/>
      </dsp:nvSpPr>
      <dsp:spPr>
        <a:xfrm>
          <a:off x="1705281" y="2020062"/>
          <a:ext cx="411287" cy="2796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759797" y="2126981"/>
        <a:ext cx="302255" cy="65762"/>
      </dsp:txXfrm>
    </dsp:sp>
    <dsp:sp modelId="{C124EB74-2A6E-4BBE-BF30-70834BB42CBF}">
      <dsp:nvSpPr>
        <dsp:cNvPr id="0" name=""/>
        <dsp:cNvSpPr/>
      </dsp:nvSpPr>
      <dsp:spPr>
        <a:xfrm>
          <a:off x="2312351" y="1453173"/>
          <a:ext cx="1647686" cy="1400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Advocacy</a:t>
          </a:r>
        </a:p>
      </dsp:txBody>
      <dsp:txXfrm>
        <a:off x="2553649" y="1658317"/>
        <a:ext cx="1165090" cy="990526"/>
      </dsp:txXfrm>
    </dsp:sp>
    <dsp:sp modelId="{2ABACC98-EC7A-4138-98E1-781E44CF236B}">
      <dsp:nvSpPr>
        <dsp:cNvPr id="0" name=""/>
        <dsp:cNvSpPr/>
      </dsp:nvSpPr>
      <dsp:spPr>
        <a:xfrm>
          <a:off x="4065178" y="1996294"/>
          <a:ext cx="388846" cy="3271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116720" y="2121391"/>
        <a:ext cx="285762" cy="76942"/>
      </dsp:txXfrm>
    </dsp:sp>
    <dsp:sp modelId="{0B7E291E-ACCF-4CDA-8DCE-6C6FEB2E2E8D}">
      <dsp:nvSpPr>
        <dsp:cNvPr id="0" name=""/>
        <dsp:cNvSpPr/>
      </dsp:nvSpPr>
      <dsp:spPr>
        <a:xfrm>
          <a:off x="4652095" y="1362359"/>
          <a:ext cx="1550905" cy="156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Grant Making</a:t>
          </a:r>
        </a:p>
      </dsp:txBody>
      <dsp:txXfrm>
        <a:off x="4879220" y="1591296"/>
        <a:ext cx="1096655" cy="1105409"/>
      </dsp:txXfrm>
    </dsp:sp>
    <dsp:sp modelId="{EEDD94FD-7880-45BE-8752-784121222876}">
      <dsp:nvSpPr>
        <dsp:cNvPr id="0" name=""/>
        <dsp:cNvSpPr/>
      </dsp:nvSpPr>
      <dsp:spPr>
        <a:xfrm>
          <a:off x="6346808" y="2027585"/>
          <a:ext cx="418713" cy="26455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402308" y="2082083"/>
        <a:ext cx="307713" cy="155558"/>
      </dsp:txXfrm>
    </dsp:sp>
    <dsp:sp modelId="{02EADE54-B711-4E9A-88EE-62A51A6E8F5C}">
      <dsp:nvSpPr>
        <dsp:cNvPr id="0" name=""/>
        <dsp:cNvSpPr/>
      </dsp:nvSpPr>
      <dsp:spPr>
        <a:xfrm>
          <a:off x="6875030" y="1271480"/>
          <a:ext cx="2000993" cy="1776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Impact</a:t>
          </a:r>
        </a:p>
      </dsp:txBody>
      <dsp:txXfrm>
        <a:off x="7168069" y="1531681"/>
        <a:ext cx="1414915" cy="125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37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32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count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levin@yccf.org" TargetMode="External"/><Relationship Id="rId2" Type="http://schemas.openxmlformats.org/officeDocument/2006/relationships/hyperlink" Target="mailto:epollick@yccf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809" y="1158949"/>
            <a:ext cx="8793126" cy="2147608"/>
          </a:xfrm>
        </p:spPr>
        <p:txBody>
          <a:bodyPr/>
          <a:lstStyle/>
          <a:p>
            <a:pPr algn="ctr"/>
            <a:r>
              <a:rPr lang="en-US" sz="4500" dirty="0" err="1"/>
              <a:t>YorkCounts</a:t>
            </a:r>
            <a:r>
              <a:rPr lang="en-US" sz="4500" dirty="0"/>
              <a:t> Community Indicators</a:t>
            </a:r>
            <a:br>
              <a:rPr lang="en-US" sz="4500" dirty="0"/>
            </a:br>
            <a:r>
              <a:rPr lang="en-US" sz="3500" dirty="0"/>
              <a:t>An Initiative of York County Community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700" y="3976578"/>
            <a:ext cx="7766936" cy="1616151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Lise Levin, VP of Community Investment</a:t>
            </a:r>
          </a:p>
          <a:p>
            <a:pPr algn="ctr"/>
            <a:r>
              <a:rPr lang="en-US" i="1" dirty="0"/>
              <a:t>Elyse Pollick, Community Investment Officer</a:t>
            </a:r>
          </a:p>
          <a:p>
            <a:pPr algn="ctr"/>
            <a:r>
              <a:rPr lang="en-US" i="1" dirty="0"/>
              <a:t>The Pennsylvania Data User Conference</a:t>
            </a:r>
          </a:p>
          <a:p>
            <a:pPr algn="ctr"/>
            <a:r>
              <a:rPr lang="en-US" i="1" dirty="0"/>
              <a:t>May 9</a:t>
            </a:r>
            <a:r>
              <a:rPr lang="en-US" i="1" baseline="30000" dirty="0"/>
              <a:t>th</a:t>
            </a:r>
            <a:r>
              <a:rPr lang="en-US" i="1" dirty="0"/>
              <a:t>, 2017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8" y="5932970"/>
            <a:ext cx="5548604" cy="861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08" y="5890398"/>
            <a:ext cx="3867552" cy="9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i="1" dirty="0"/>
              <a:t>Health</a:t>
            </a:r>
            <a:r>
              <a:rPr lang="en-US" sz="2800" dirty="0"/>
              <a:t>.  Memorial Health Fund</a:t>
            </a:r>
          </a:p>
          <a:p>
            <a:endParaRPr lang="en-US" sz="2800" dirty="0"/>
          </a:p>
          <a:p>
            <a:r>
              <a:rPr lang="en-US" sz="2800" b="1" i="1" dirty="0"/>
              <a:t>Aging</a:t>
            </a:r>
            <a:r>
              <a:rPr lang="en-US" sz="2800" dirty="0"/>
              <a:t>.  Embracing Aging</a:t>
            </a:r>
          </a:p>
          <a:p>
            <a:endParaRPr lang="en-US" sz="2800" dirty="0"/>
          </a:p>
          <a:p>
            <a:r>
              <a:rPr lang="en-US" sz="2800" b="1" i="1" dirty="0"/>
              <a:t>Community and economic development</a:t>
            </a:r>
            <a:r>
              <a:rPr lang="en-US" sz="2800" dirty="0"/>
              <a:t>.  Fund for York County</a:t>
            </a:r>
          </a:p>
          <a:p>
            <a:endParaRPr lang="en-US" sz="2800" dirty="0"/>
          </a:p>
          <a:p>
            <a:r>
              <a:rPr lang="en-US" sz="2800" b="1" i="1" dirty="0"/>
              <a:t>Fields of interest</a:t>
            </a:r>
          </a:p>
        </p:txBody>
      </p:sp>
    </p:spTree>
    <p:extLst>
      <p:ext uri="{BB962C8B-B14F-4D97-AF65-F5344CB8AC3E}">
        <p14:creationId xmlns:p14="http://schemas.microsoft.com/office/powerpoint/2010/main" val="9596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it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http://www.yorkcounts.org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49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4 phases:</a:t>
            </a:r>
          </a:p>
          <a:p>
            <a:pPr lvl="1"/>
            <a:r>
              <a:rPr lang="en-US" sz="2800" dirty="0"/>
              <a:t>Pre-Data</a:t>
            </a:r>
          </a:p>
          <a:p>
            <a:pPr lvl="1"/>
            <a:r>
              <a:rPr lang="en-US" sz="2800" dirty="0"/>
              <a:t>Storing the Data</a:t>
            </a:r>
          </a:p>
          <a:p>
            <a:pPr lvl="1"/>
            <a:r>
              <a:rPr lang="en-US" sz="2800" dirty="0"/>
              <a:t>Reviewing Data</a:t>
            </a:r>
          </a:p>
          <a:p>
            <a:pPr lvl="1"/>
            <a:r>
              <a:rPr lang="en-US" sz="2800" dirty="0"/>
              <a:t>Analyzing Data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9" y="2902687"/>
            <a:ext cx="3859619" cy="38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1064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Since launching the new site in July 2016: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2,329 users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13,418 pageviews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Average session duration: 3 minutes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Most viewed indicator: PSSA Results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Least viewed indicator: Contested Elections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/>
              <a:t>Longest average time on an indicator: Crime Rates (2:48 average)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Who uses it?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Anecdotally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Orienting people to York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Grant seekers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Proposal writers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We hope! Decision makers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Health care professionals analyzing local social determinants of health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Data 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2539"/>
            <a:ext cx="1991438" cy="516835"/>
          </a:xfrm>
        </p:spPr>
        <p:txBody>
          <a:bodyPr>
            <a:normAutofit/>
          </a:bodyPr>
          <a:lstStyle/>
          <a:p>
            <a:r>
              <a:rPr lang="en-US" dirty="0"/>
              <a:t>Truancy: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2133600"/>
            <a:ext cx="8399359" cy="46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&amp;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We’re getting there!</a:t>
            </a:r>
          </a:p>
          <a:p>
            <a:r>
              <a:rPr lang="en-US" sz="2800" dirty="0"/>
              <a:t>Asking grantees to perform specific outcomes in their program design</a:t>
            </a:r>
          </a:p>
          <a:p>
            <a:r>
              <a:rPr lang="en-US" sz="2800" dirty="0"/>
              <a:t>“Preferred outcomes” in competitive grant cycles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out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50" y="4172754"/>
            <a:ext cx="2973603" cy="23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6472"/>
          </a:xfrm>
        </p:spPr>
        <p:txBody>
          <a:bodyPr>
            <a:noAutofit/>
          </a:bodyPr>
          <a:lstStyle/>
          <a:p>
            <a:r>
              <a:rPr lang="en-US" sz="2800" dirty="0"/>
              <a:t>Who knows?</a:t>
            </a:r>
          </a:p>
          <a:p>
            <a:r>
              <a:rPr lang="en-US" sz="2800" dirty="0"/>
              <a:t>New indicators of community health?</a:t>
            </a:r>
          </a:p>
          <a:p>
            <a:r>
              <a:rPr lang="en-US" sz="2800" dirty="0"/>
              <a:t>New data telling us what is important – social determinants of health</a:t>
            </a:r>
          </a:p>
          <a:p>
            <a:r>
              <a:rPr lang="en-US" sz="2800" dirty="0"/>
              <a:t>Intersecting sectors – Education &amp; Housing; Healthy aging, etc. </a:t>
            </a:r>
          </a:p>
          <a:p>
            <a:r>
              <a:rPr lang="en-US" sz="2800" dirty="0"/>
              <a:t>Data we can’t get – Is this a grant? Do we need it to inform our grant making?</a:t>
            </a:r>
          </a:p>
        </p:txBody>
      </p:sp>
    </p:spTree>
    <p:extLst>
      <p:ext uri="{BB962C8B-B14F-4D97-AF65-F5344CB8AC3E}">
        <p14:creationId xmlns:p14="http://schemas.microsoft.com/office/powerpoint/2010/main" val="7665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Comes Together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2124"/>
              </p:ext>
            </p:extLst>
          </p:nvPr>
        </p:nvGraphicFramePr>
        <p:xfrm>
          <a:off x="677862" y="2160588"/>
          <a:ext cx="8876955" cy="431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 rot="10800000" flipH="1" flipV="1">
            <a:off x="887896" y="1930400"/>
            <a:ext cx="204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895" y="2299733"/>
            <a:ext cx="621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               DATA =</a:t>
            </a:r>
          </a:p>
        </p:txBody>
      </p:sp>
    </p:spTree>
    <p:extLst>
      <p:ext uri="{BB962C8B-B14F-4D97-AF65-F5344CB8AC3E}">
        <p14:creationId xmlns:p14="http://schemas.microsoft.com/office/powerpoint/2010/main" val="12745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93101" cy="1320800"/>
          </a:xfrm>
        </p:spPr>
        <p:txBody>
          <a:bodyPr/>
          <a:lstStyle/>
          <a:p>
            <a:r>
              <a:rPr lang="en-US" b="1" dirty="0"/>
              <a:t>2017 Potential Grant Directions &amp;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89043"/>
            <a:ext cx="9169031" cy="4863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EDUCATION</a:t>
            </a:r>
            <a:r>
              <a:rPr lang="en-US" dirty="0"/>
              <a:t>:  Address social determinants of educational success for underprivileged students % </a:t>
            </a:r>
          </a:p>
          <a:p>
            <a:r>
              <a:rPr lang="en-US" dirty="0">
                <a:highlight>
                  <a:srgbClr val="FFFF00"/>
                </a:highlight>
              </a:rPr>
              <a:t>Increased # of disadvantaged students stay in school; City test scores &amp; grad rates approach State's.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u="sng" dirty="0"/>
              <a:t>DNTN &amp; NEIGHBORHD REVITALIZATION</a:t>
            </a:r>
            <a:r>
              <a:rPr lang="en-US" dirty="0"/>
              <a:t>:  Expand revitalization focus to include quality of life in neighborhoods near Business Improvement District	</a:t>
            </a:r>
          </a:p>
          <a:p>
            <a:r>
              <a:rPr lang="en-US" dirty="0">
                <a:highlight>
                  <a:srgbClr val="FFFF00"/>
                </a:highlight>
              </a:rPr>
              <a:t>Increased net # of businesses &amp; residents; increased median home prices; reduced real estate tax disparity w/ neighboring municipalities.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u="sng" dirty="0"/>
              <a:t>WORKFORCE</a:t>
            </a:r>
            <a:r>
              <a:rPr lang="en-US" dirty="0"/>
              <a:t>:  Work w/ core partners; look for pilot projects that demonstrate newer workforce models	</a:t>
            </a:r>
          </a:p>
          <a:p>
            <a:r>
              <a:rPr lang="en-US" dirty="0">
                <a:highlight>
                  <a:srgbClr val="FFFF00"/>
                </a:highlight>
              </a:rPr>
              <a:t>Increased # of disadvantaged adults are hired &amp; retained in family sustaining jobs; workforce pipeline is streamlined and maximized.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Work:  Head AND Heart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6" y="1540448"/>
            <a:ext cx="7239270" cy="5317551"/>
          </a:xfrm>
        </p:spPr>
      </p:pic>
    </p:spTree>
    <p:extLst>
      <p:ext uri="{BB962C8B-B14F-4D97-AF65-F5344CB8AC3E}">
        <p14:creationId xmlns:p14="http://schemas.microsoft.com/office/powerpoint/2010/main" val="41222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b="1" u="sng" dirty="0"/>
              <a:t>Lise Levin</a:t>
            </a:r>
            <a:r>
              <a:rPr lang="en-US" sz="2400" dirty="0"/>
              <a:t>: Lise joined York County Community Foundation as Vice President of Community Investment in June, 2015. 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/>
            <a:r>
              <a:rPr lang="en-US" sz="2400" b="1" u="sng" dirty="0"/>
              <a:t>Elyse Pollick</a:t>
            </a:r>
            <a:r>
              <a:rPr lang="en-US" sz="2400" dirty="0"/>
              <a:t>: Elyse joined York County Community Foundation in October, 2015.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Elyse Pollick</a:t>
            </a:r>
          </a:p>
          <a:p>
            <a:r>
              <a:rPr lang="en-US" sz="2800" dirty="0">
                <a:hlinkClick r:id="rId2"/>
              </a:rPr>
              <a:t>epollick@yccf.org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Lise Levin</a:t>
            </a:r>
          </a:p>
          <a:p>
            <a:r>
              <a:rPr lang="en-US" sz="2800" dirty="0">
                <a:hlinkClick r:id="rId3"/>
              </a:rPr>
              <a:t>llevin@yccf.org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Purpose of today’s presentation</a:t>
            </a:r>
          </a:p>
          <a:p>
            <a:pPr lvl="1"/>
            <a:r>
              <a:rPr lang="en-US" sz="2800" dirty="0"/>
              <a:t>Understand what the Community Foundation is.</a:t>
            </a:r>
          </a:p>
          <a:p>
            <a:pPr lvl="1"/>
            <a:r>
              <a:rPr lang="en-US" sz="2800" dirty="0"/>
              <a:t>Learn about our indicator project.</a:t>
            </a:r>
          </a:p>
          <a:p>
            <a:pPr lvl="1"/>
            <a:r>
              <a:rPr lang="en-US" sz="2800" dirty="0"/>
              <a:t>Understand how the two benefit from each other.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8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20964"/>
          </a:xfrm>
        </p:spPr>
        <p:txBody>
          <a:bodyPr>
            <a:normAutofit/>
          </a:bodyPr>
          <a:lstStyle/>
          <a:p>
            <a:r>
              <a:rPr lang="en-US" sz="2400" dirty="0"/>
              <a:t>York County Community Foundation: We create a vibrant York County by engaging donors, providing community leadership, and investing in high-impact initiatives while building endowment for future generations. </a:t>
            </a:r>
          </a:p>
          <a:p>
            <a:pPr marL="0" indent="0">
              <a:buNone/>
            </a:pPr>
            <a:endParaRPr lang="en-US" sz="2400" dirty="0"/>
          </a:p>
          <a:p>
            <a:pPr fontAlgn="base"/>
            <a:r>
              <a:rPr lang="en-US" sz="2400" dirty="0"/>
              <a:t>Established in 1961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/>
            <a:r>
              <a:rPr lang="en-US" sz="2400" dirty="0"/>
              <a:t>$135 million in endowed assets.  Grants made from annual funds available from income from the endowment.</a:t>
            </a:r>
          </a:p>
        </p:txBody>
      </p:sp>
      <p:pic>
        <p:nvPicPr>
          <p:cNvPr id="5" name="Graphic 4" descr="Mone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8468" y="3913871"/>
            <a:ext cx="914400" cy="914400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5710009" y="4371071"/>
            <a:ext cx="903768" cy="21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rou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1551" y="39138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YorkCounts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YorkCounts</a:t>
            </a:r>
            <a:r>
              <a:rPr lang="en-US" sz="2400" dirty="0"/>
              <a:t>, a committee of York County Community Foundation, seeks to build a stronger York County by assessing needs, confronting critical issues, and driving for results.</a:t>
            </a:r>
          </a:p>
          <a:p>
            <a:r>
              <a:rPr lang="en-US" sz="2400" dirty="0" err="1"/>
              <a:t>YorkCounts</a:t>
            </a:r>
            <a:r>
              <a:rPr lang="en-US" sz="2400" dirty="0"/>
              <a:t> uses indicator data to evaluate the highest-priority needs in the county and to inform its leadership, advocacy, and grant making decisions.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8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YorkCounts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492003"/>
          </a:xfrm>
        </p:spPr>
        <p:txBody>
          <a:bodyPr>
            <a:noAutofit/>
          </a:bodyPr>
          <a:lstStyle/>
          <a:p>
            <a:r>
              <a:rPr lang="en-US" sz="2000" b="1" u="sng" dirty="0"/>
              <a:t>2001</a:t>
            </a:r>
            <a:r>
              <a:rPr lang="en-US" sz="2000" dirty="0"/>
              <a:t>.  </a:t>
            </a:r>
            <a:r>
              <a:rPr lang="en-US" sz="2000" b="1" i="1" dirty="0"/>
              <a:t>First Community Indicators Report (ongoing, every 3 years), </a:t>
            </a:r>
            <a:r>
              <a:rPr lang="en-US" sz="2000" dirty="0"/>
              <a:t>highlighting major community trends.  Data gathered by local consultant and/or staff.</a:t>
            </a:r>
          </a:p>
          <a:p>
            <a:r>
              <a:rPr lang="en-US" sz="2000" b="1" u="sng" dirty="0"/>
              <a:t>2004</a:t>
            </a:r>
            <a:r>
              <a:rPr lang="en-US" sz="2000" dirty="0"/>
              <a:t>.  </a:t>
            </a:r>
            <a:r>
              <a:rPr lang="en-US" sz="2000" b="1" i="1" dirty="0"/>
              <a:t>Action Plan:  Charting a Brighter Future for All </a:t>
            </a:r>
            <a:r>
              <a:rPr lang="en-US" sz="2000" dirty="0"/>
              <a:t>addressing goals in three major areas – Economic Development, Education, and Community Development</a:t>
            </a:r>
          </a:p>
          <a:p>
            <a:r>
              <a:rPr lang="en-US" sz="2000" b="1" u="sng" dirty="0"/>
              <a:t>2004-2009</a:t>
            </a:r>
            <a:r>
              <a:rPr lang="en-US" sz="2000" dirty="0"/>
              <a:t>.  </a:t>
            </a:r>
            <a:r>
              <a:rPr lang="en-US" sz="2000" b="1" i="1" dirty="0"/>
              <a:t>Hundreds of community stakeholders meet </a:t>
            </a:r>
            <a:r>
              <a:rPr lang="en-US" sz="2000" dirty="0"/>
              <a:t>in task forces addressing community challenges.  David Rusk presents recommendations for a Metro York.  Many initiatives accomplished, community summits held, actions taken:  </a:t>
            </a:r>
            <a:r>
              <a:rPr lang="en-US" sz="2200" b="1" dirty="0"/>
              <a:t>Truancy Prevention Initiative, Office of Workforce Development, International Baccalaureate charter school, York City fiscal crisis report, etc.</a:t>
            </a:r>
          </a:p>
        </p:txBody>
      </p:sp>
    </p:spTree>
    <p:extLst>
      <p:ext uri="{BB962C8B-B14F-4D97-AF65-F5344CB8AC3E}">
        <p14:creationId xmlns:p14="http://schemas.microsoft.com/office/powerpoint/2010/main" val="40351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/>
              <a:t>2011</a:t>
            </a:r>
            <a:r>
              <a:rPr lang="en-US" sz="2400" dirty="0"/>
              <a:t>.  </a:t>
            </a:r>
            <a:r>
              <a:rPr lang="en-US" sz="2400" b="1" i="1" dirty="0" err="1"/>
              <a:t>YorkCounts</a:t>
            </a:r>
            <a:r>
              <a:rPr lang="en-US" sz="2400" b="1" i="1" dirty="0"/>
              <a:t> becomes a committee of York County Community Foundation</a:t>
            </a:r>
            <a:r>
              <a:rPr lang="en-US" sz="2400" dirty="0"/>
              <a:t>, creating financially sustainable model to continue the work.</a:t>
            </a:r>
          </a:p>
          <a:p>
            <a:endParaRPr lang="en-US" sz="2400" b="1" u="sng" dirty="0"/>
          </a:p>
          <a:p>
            <a:r>
              <a:rPr lang="en-US" sz="2400" b="1" u="sng" dirty="0"/>
              <a:t>2015</a:t>
            </a:r>
            <a:r>
              <a:rPr lang="en-US" sz="2400" dirty="0"/>
              <a:t>.  Community Foundation decided to:</a:t>
            </a:r>
          </a:p>
          <a:p>
            <a:pPr lvl="1"/>
            <a:r>
              <a:rPr lang="en-US" sz="2400" dirty="0"/>
              <a:t>Engage outside resource for indicator data.</a:t>
            </a:r>
          </a:p>
          <a:p>
            <a:pPr lvl="2"/>
            <a:r>
              <a:rPr lang="en-US" sz="2200" dirty="0"/>
              <a:t>Solicited &amp; evaluated proposals.</a:t>
            </a:r>
          </a:p>
          <a:p>
            <a:pPr lvl="2"/>
            <a:r>
              <a:rPr lang="en-US" sz="2200" dirty="0"/>
              <a:t>Reviewed other community’s indicators to finalize ours.</a:t>
            </a:r>
          </a:p>
          <a:p>
            <a:pPr lvl="1"/>
            <a:r>
              <a:rPr lang="en-US" sz="2400" dirty="0"/>
              <a:t>Present data only in an online format.</a:t>
            </a:r>
          </a:p>
          <a:p>
            <a:pPr lvl="1"/>
            <a:r>
              <a:rPr lang="en-US" sz="2400" dirty="0"/>
              <a:t>Update data and website annually.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Graphic 4" descr="Compu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5219" y="49388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State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PaSDC</a:t>
            </a:r>
            <a:r>
              <a:rPr lang="en-US" dirty="0"/>
              <a:t> has extensive experience working with not only Census Bureau datasets but other public datasets</a:t>
            </a:r>
            <a:r>
              <a:rPr lang="en-US" b="1" dirty="0"/>
              <a:t>. </a:t>
            </a:r>
            <a:r>
              <a:rPr lang="en-US" dirty="0"/>
              <a:t>Over its 35 year history, the </a:t>
            </a:r>
            <a:r>
              <a:rPr lang="en-US" dirty="0" err="1"/>
              <a:t>PaSDC</a:t>
            </a:r>
            <a:r>
              <a:rPr lang="en-US" dirty="0"/>
              <a:t> has provided data to many agencies and businesses for various projects.</a:t>
            </a:r>
            <a:endParaRPr lang="en-US" sz="2200" dirty="0"/>
          </a:p>
          <a:p>
            <a:r>
              <a:rPr lang="en-US" sz="2200" dirty="0"/>
              <a:t>WEBSITE GOALS:</a:t>
            </a:r>
          </a:p>
          <a:p>
            <a:r>
              <a:rPr lang="en-US" sz="2200" dirty="0"/>
              <a:t>-- User friendly:  click and drag</a:t>
            </a:r>
          </a:p>
          <a:p>
            <a:r>
              <a:rPr lang="en-US" sz="2200" dirty="0"/>
              <a:t>-- Clean and clear</a:t>
            </a:r>
          </a:p>
          <a:p>
            <a:r>
              <a:rPr lang="en-US" sz="2200" dirty="0"/>
              <a:t>-- Easy for users of all ability</a:t>
            </a:r>
          </a:p>
          <a:p>
            <a:r>
              <a:rPr lang="en-US" sz="2200" dirty="0"/>
              <a:t> -- Neutral.  Data integrity can stand alone; no analysis</a:t>
            </a:r>
          </a:p>
        </p:txBody>
      </p:sp>
    </p:spTree>
    <p:extLst>
      <p:ext uri="{BB962C8B-B14F-4D97-AF65-F5344CB8AC3E}">
        <p14:creationId xmlns:p14="http://schemas.microsoft.com/office/powerpoint/2010/main" val="27625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Shows us where community needs are.</a:t>
            </a:r>
          </a:p>
          <a:p>
            <a:r>
              <a:rPr lang="en-US" sz="2800" dirty="0"/>
              <a:t>Aggregated community snapshot &amp; trendlines.</a:t>
            </a:r>
          </a:p>
          <a:p>
            <a:r>
              <a:rPr lang="en-US" sz="2800" dirty="0"/>
              <a:t>Community leadership/advocacy.</a:t>
            </a:r>
          </a:p>
          <a:p>
            <a:r>
              <a:rPr lang="en-US" sz="2800" dirty="0"/>
              <a:t>It reflects the areas in which we grant.</a:t>
            </a:r>
          </a:p>
          <a:p>
            <a:r>
              <a:rPr lang="en-US" sz="2800" dirty="0"/>
              <a:t>Resource for grantees.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Graphic 11" descr="Bar ch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3282" y="5087678"/>
            <a:ext cx="1772095" cy="17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5">
      <a:dk1>
        <a:srgbClr val="11175E"/>
      </a:dk1>
      <a:lt1>
        <a:sysClr val="window" lastClr="FFFFFF"/>
      </a:lt1>
      <a:dk2>
        <a:srgbClr val="11175E"/>
      </a:dk2>
      <a:lt2>
        <a:srgbClr val="EBEBEB"/>
      </a:lt2>
      <a:accent1>
        <a:srgbClr val="6CB33F"/>
      </a:accent1>
      <a:accent2>
        <a:srgbClr val="6CB33F"/>
      </a:accent2>
      <a:accent3>
        <a:srgbClr val="F58025"/>
      </a:accent3>
      <a:accent4>
        <a:srgbClr val="F58025"/>
      </a:accent4>
      <a:accent5>
        <a:srgbClr val="11175E"/>
      </a:accent5>
      <a:accent6>
        <a:srgbClr val="11175E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CBD62-D919-4897-BDF6-541615F6F46D}" vid="{E040257C-1EFF-4181-BA09-B251C974D4A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YCCF Template</Template>
  <TotalTime>0</TotalTime>
  <Words>751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Trebuchet MS</vt:lpstr>
      <vt:lpstr>Wingdings</vt:lpstr>
      <vt:lpstr>Wingdings 3</vt:lpstr>
      <vt:lpstr>Facet</vt:lpstr>
      <vt:lpstr>YorkCounts Community Indicators An Initiative of York County Community Foundation</vt:lpstr>
      <vt:lpstr>Who We Are</vt:lpstr>
      <vt:lpstr>What to Expect Today </vt:lpstr>
      <vt:lpstr>Who We Are</vt:lpstr>
      <vt:lpstr>What is YorkCounts?</vt:lpstr>
      <vt:lpstr>What is YorkCounts?</vt:lpstr>
      <vt:lpstr>Indicators Project</vt:lpstr>
      <vt:lpstr>Pennsylvania State Data Center</vt:lpstr>
      <vt:lpstr>Why Us? </vt:lpstr>
      <vt:lpstr>Where We Focus</vt:lpstr>
      <vt:lpstr>Let’s Check it Out!</vt:lpstr>
      <vt:lpstr>The Process</vt:lpstr>
      <vt:lpstr>Analytics </vt:lpstr>
      <vt:lpstr>Sometimes, Data Lies</vt:lpstr>
      <vt:lpstr>Metrics &amp; Data</vt:lpstr>
      <vt:lpstr>Where Next?</vt:lpstr>
      <vt:lpstr>How It All Comes Together</vt:lpstr>
      <vt:lpstr>2017 Potential Grant Directions &amp; Metrics</vt:lpstr>
      <vt:lpstr>Our Work:  Head AND Heart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2017-04-11T13:57:07Z</dcterms:created>
  <dcterms:modified xsi:type="dcterms:W3CDTF">2017-05-10T18:45:40Z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