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6" r:id="rId6"/>
  </p:sldMasterIdLst>
  <p:notesMasterIdLst>
    <p:notesMasterId r:id="rId34"/>
  </p:notesMasterIdLst>
  <p:handoutMasterIdLst>
    <p:handoutMasterId r:id="rId35"/>
  </p:handoutMasterIdLst>
  <p:sldIdLst>
    <p:sldId id="415" r:id="rId7"/>
    <p:sldId id="441" r:id="rId8"/>
    <p:sldId id="451" r:id="rId9"/>
    <p:sldId id="480" r:id="rId10"/>
    <p:sldId id="467" r:id="rId11"/>
    <p:sldId id="468" r:id="rId12"/>
    <p:sldId id="391" r:id="rId13"/>
    <p:sldId id="453" r:id="rId14"/>
    <p:sldId id="452" r:id="rId15"/>
    <p:sldId id="450" r:id="rId16"/>
    <p:sldId id="446" r:id="rId17"/>
    <p:sldId id="447" r:id="rId18"/>
    <p:sldId id="454" r:id="rId19"/>
    <p:sldId id="442" r:id="rId20"/>
    <p:sldId id="487" r:id="rId21"/>
    <p:sldId id="488" r:id="rId22"/>
    <p:sldId id="489" r:id="rId23"/>
    <p:sldId id="483" r:id="rId24"/>
    <p:sldId id="445" r:id="rId25"/>
    <p:sldId id="463" r:id="rId26"/>
    <p:sldId id="482" r:id="rId27"/>
    <p:sldId id="484" r:id="rId28"/>
    <p:sldId id="456" r:id="rId29"/>
    <p:sldId id="458" r:id="rId30"/>
    <p:sldId id="457" r:id="rId31"/>
    <p:sldId id="485" r:id="rId32"/>
    <p:sldId id="486" r:id="rId33"/>
  </p:sldIdLst>
  <p:sldSz cx="9144000" cy="6858000" type="screen4x3"/>
  <p:notesSz cx="6881813" cy="9296400"/>
  <p:defaultTextStyle>
    <a:defPPr>
      <a:defRPr lang="en-US"/>
    </a:defPPr>
    <a:lvl1pPr marL="0" algn="l" defTabSz="912903" rtl="0" eaLnBrk="1" latinLnBrk="0" hangingPunct="1">
      <a:defRPr sz="1800" kern="1200">
        <a:solidFill>
          <a:schemeClr val="tx1"/>
        </a:solidFill>
        <a:latin typeface="+mn-lt"/>
        <a:ea typeface="+mn-ea"/>
        <a:cs typeface="+mn-cs"/>
      </a:defRPr>
    </a:lvl1pPr>
    <a:lvl2pPr marL="456453" algn="l" defTabSz="912903" rtl="0" eaLnBrk="1" latinLnBrk="0" hangingPunct="1">
      <a:defRPr sz="1800" kern="1200">
        <a:solidFill>
          <a:schemeClr val="tx1"/>
        </a:solidFill>
        <a:latin typeface="+mn-lt"/>
        <a:ea typeface="+mn-ea"/>
        <a:cs typeface="+mn-cs"/>
      </a:defRPr>
    </a:lvl2pPr>
    <a:lvl3pPr marL="912903" algn="l" defTabSz="912903" rtl="0" eaLnBrk="1" latinLnBrk="0" hangingPunct="1">
      <a:defRPr sz="1800" kern="1200">
        <a:solidFill>
          <a:schemeClr val="tx1"/>
        </a:solidFill>
        <a:latin typeface="+mn-lt"/>
        <a:ea typeface="+mn-ea"/>
        <a:cs typeface="+mn-cs"/>
      </a:defRPr>
    </a:lvl3pPr>
    <a:lvl4pPr marL="1369357" algn="l" defTabSz="912903" rtl="0" eaLnBrk="1" latinLnBrk="0" hangingPunct="1">
      <a:defRPr sz="1800" kern="1200">
        <a:solidFill>
          <a:schemeClr val="tx1"/>
        </a:solidFill>
        <a:latin typeface="+mn-lt"/>
        <a:ea typeface="+mn-ea"/>
        <a:cs typeface="+mn-cs"/>
      </a:defRPr>
    </a:lvl4pPr>
    <a:lvl5pPr marL="1825808" algn="l" defTabSz="912903" rtl="0" eaLnBrk="1" latinLnBrk="0" hangingPunct="1">
      <a:defRPr sz="1800" kern="1200">
        <a:solidFill>
          <a:schemeClr val="tx1"/>
        </a:solidFill>
        <a:latin typeface="+mn-lt"/>
        <a:ea typeface="+mn-ea"/>
        <a:cs typeface="+mn-cs"/>
      </a:defRPr>
    </a:lvl5pPr>
    <a:lvl6pPr marL="2282262" algn="l" defTabSz="912903" rtl="0" eaLnBrk="1" latinLnBrk="0" hangingPunct="1">
      <a:defRPr sz="1800" kern="1200">
        <a:solidFill>
          <a:schemeClr val="tx1"/>
        </a:solidFill>
        <a:latin typeface="+mn-lt"/>
        <a:ea typeface="+mn-ea"/>
        <a:cs typeface="+mn-cs"/>
      </a:defRPr>
    </a:lvl6pPr>
    <a:lvl7pPr marL="2738711" algn="l" defTabSz="912903" rtl="0" eaLnBrk="1" latinLnBrk="0" hangingPunct="1">
      <a:defRPr sz="1800" kern="1200">
        <a:solidFill>
          <a:schemeClr val="tx1"/>
        </a:solidFill>
        <a:latin typeface="+mn-lt"/>
        <a:ea typeface="+mn-ea"/>
        <a:cs typeface="+mn-cs"/>
      </a:defRPr>
    </a:lvl7pPr>
    <a:lvl8pPr marL="3195166" algn="l" defTabSz="912903" rtl="0" eaLnBrk="1" latinLnBrk="0" hangingPunct="1">
      <a:defRPr sz="1800" kern="1200">
        <a:solidFill>
          <a:schemeClr val="tx1"/>
        </a:solidFill>
        <a:latin typeface="+mn-lt"/>
        <a:ea typeface="+mn-ea"/>
        <a:cs typeface="+mn-cs"/>
      </a:defRPr>
    </a:lvl8pPr>
    <a:lvl9pPr marL="3651616" algn="l" defTabSz="9129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irin Anne Ahmed" initials="SAA" lastIdx="1" clrIdx="0"/>
  <p:cmAuthor id="1" name="Dominic R Beamer (CENSUS/20RPO FED)" initials="DRB(F" lastIdx="1" clrIdx="1"/>
  <p:cmAuthor id="2" name="Brian Kevin Timko (CENSUS/GEO FED)" initials="BKT(F" lastIdx="4" clrIdx="2">
    <p:extLst>
      <p:ext uri="{19B8F6BF-5375-455C-9EA6-DF929625EA0E}">
        <p15:presenceInfo xmlns:p15="http://schemas.microsoft.com/office/powerpoint/2012/main" userId="S-1-5-21-2418650581-3053253586-2785318765-24647" providerId="AD"/>
      </p:ext>
    </p:extLst>
  </p:cmAuthor>
  <p:cmAuthor id="3" name="Monique E Eleby (CENSUS/GEO FED)" initials="MEE(F" lastIdx="5" clrIdx="3">
    <p:extLst>
      <p:ext uri="{19B8F6BF-5375-455C-9EA6-DF929625EA0E}">
        <p15:presenceInfo xmlns:p15="http://schemas.microsoft.com/office/powerpoint/2012/main" userId="S-1-5-21-2418650581-3053253586-2785318765-27070" providerId="AD"/>
      </p:ext>
    </p:extLst>
  </p:cmAuthor>
  <p:cmAuthor id="4" name="Meredith L Gillum (CENSUS/DNRO-WAH FED)" initials="MLG(F" lastIdx="2" clrIdx="4">
    <p:extLst>
      <p:ext uri="{19B8F6BF-5375-455C-9EA6-DF929625EA0E}">
        <p15:presenceInfo xmlns:p15="http://schemas.microsoft.com/office/powerpoint/2012/main" userId="S-1-5-21-2418650581-3053253586-2785318765-32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5" autoAdjust="0"/>
    <p:restoredTop sz="70886" autoAdjust="0"/>
  </p:normalViewPr>
  <p:slideViewPr>
    <p:cSldViewPr>
      <p:cViewPr varScale="1">
        <p:scale>
          <a:sx n="54" d="100"/>
          <a:sy n="54" d="100"/>
        </p:scale>
        <p:origin x="1638" y="78"/>
      </p:cViewPr>
      <p:guideLst>
        <p:guide orient="horz" pos="2160"/>
        <p:guide pos="2880"/>
      </p:guideLst>
    </p:cSldViewPr>
  </p:slideViewPr>
  <p:outlineViewPr>
    <p:cViewPr>
      <p:scale>
        <a:sx n="33" d="100"/>
        <a:sy n="33" d="100"/>
      </p:scale>
      <p:origin x="0" y="10998"/>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584"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362EF-AE3D-4F3B-B474-9F5511B226F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D4A8637-BEAE-492B-AC5D-03093DEB08FF}">
      <dgm:prSet phldrT="[Text]"/>
      <dgm:spPr>
        <a:solidFill>
          <a:schemeClr val="accent3">
            <a:lumMod val="75000"/>
          </a:schemeClr>
        </a:solidFill>
      </dgm:spPr>
      <dgm:t>
        <a:bodyPr/>
        <a:lstStyle/>
        <a:p>
          <a:r>
            <a:rPr lang="en-US" b="1" dirty="0" smtClean="0"/>
            <a:t>On-going  Maintenance and Update</a:t>
          </a:r>
          <a:endParaRPr lang="en-US" dirty="0"/>
        </a:p>
      </dgm:t>
    </dgm:pt>
    <dgm:pt modelId="{AAB0FA2D-914A-4601-A9B5-A5129DF18084}" type="parTrans" cxnId="{0C151CF9-62AD-42D4-B13E-6146CC5CF08D}">
      <dgm:prSet/>
      <dgm:spPr/>
      <dgm:t>
        <a:bodyPr/>
        <a:lstStyle/>
        <a:p>
          <a:endParaRPr lang="en-US"/>
        </a:p>
      </dgm:t>
    </dgm:pt>
    <dgm:pt modelId="{4FDE4A7B-BAB0-4860-BFB5-B1417B97783C}" type="sibTrans" cxnId="{0C151CF9-62AD-42D4-B13E-6146CC5CF08D}">
      <dgm:prSet/>
      <dgm:spPr/>
      <dgm:t>
        <a:bodyPr/>
        <a:lstStyle/>
        <a:p>
          <a:endParaRPr lang="en-US"/>
        </a:p>
      </dgm:t>
    </dgm:pt>
    <dgm:pt modelId="{BAEAA666-2D41-47A9-9029-9B695626A52B}">
      <dgm:prSet phldrT="[Text]" custT="1"/>
      <dgm:spPr>
        <a:ln>
          <a:solidFill>
            <a:schemeClr val="accent3">
              <a:lumMod val="75000"/>
            </a:schemeClr>
          </a:solidFill>
        </a:ln>
      </dgm:spPr>
      <dgm:t>
        <a:bodyPr/>
        <a:lstStyle/>
        <a:p>
          <a:r>
            <a:rPr lang="en-US" sz="2000" dirty="0" smtClean="0">
              <a:latin typeface="+mj-lt"/>
            </a:rPr>
            <a:t>US Postal Service’s Delivery Sequence File (DSF)</a:t>
          </a:r>
        </a:p>
        <a:p>
          <a:r>
            <a:rPr lang="en-US" sz="2000" dirty="0" smtClean="0">
              <a:latin typeface="+mj-lt"/>
            </a:rPr>
            <a:t>Updates from tribal, state, and local government address lists and commercial address lists</a:t>
          </a:r>
        </a:p>
        <a:p>
          <a:r>
            <a:rPr lang="en-US" sz="2000" dirty="0" smtClean="0"/>
            <a:t>Continuous identification of stability and change</a:t>
          </a:r>
          <a:endParaRPr lang="en-US" sz="1800" dirty="0">
            <a:latin typeface="+mj-lt"/>
          </a:endParaRPr>
        </a:p>
      </dgm:t>
    </dgm:pt>
    <dgm:pt modelId="{0CF4C9A4-BC68-4345-88C7-77555E33A053}" type="parTrans" cxnId="{123E2D77-9408-4188-8FBC-C9E042D1133F}">
      <dgm:prSet/>
      <dgm:spPr/>
      <dgm:t>
        <a:bodyPr/>
        <a:lstStyle/>
        <a:p>
          <a:endParaRPr lang="en-US"/>
        </a:p>
      </dgm:t>
    </dgm:pt>
    <dgm:pt modelId="{0A72469D-B72E-4405-ABD7-EBCDD5EC0CA5}" type="sibTrans" cxnId="{123E2D77-9408-4188-8FBC-C9E042D1133F}">
      <dgm:prSet/>
      <dgm:spPr/>
      <dgm:t>
        <a:bodyPr/>
        <a:lstStyle/>
        <a:p>
          <a:endParaRPr lang="en-US"/>
        </a:p>
      </dgm:t>
    </dgm:pt>
    <dgm:pt modelId="{E5811C70-2972-4463-9562-469C9EE02337}">
      <dgm:prSet phldrT="[Text]"/>
      <dgm:spPr/>
      <dgm:t>
        <a:bodyPr/>
        <a:lstStyle/>
        <a:p>
          <a:r>
            <a:rPr lang="en-US" b="1" dirty="0" smtClean="0"/>
            <a:t>Address Canvassing</a:t>
          </a:r>
          <a:endParaRPr lang="en-US" b="1" dirty="0"/>
        </a:p>
      </dgm:t>
    </dgm:pt>
    <dgm:pt modelId="{A38C1B36-EF5C-42C2-91EC-4AC4FABCF7EE}" type="parTrans" cxnId="{8D75AD35-4D26-4DDE-B877-7D025464A06A}">
      <dgm:prSet/>
      <dgm:spPr/>
      <dgm:t>
        <a:bodyPr/>
        <a:lstStyle/>
        <a:p>
          <a:endParaRPr lang="en-US"/>
        </a:p>
      </dgm:t>
    </dgm:pt>
    <dgm:pt modelId="{164CDBC0-9342-4F99-9E16-9BE6B3610271}" type="sibTrans" cxnId="{8D75AD35-4D26-4DDE-B877-7D025464A06A}">
      <dgm:prSet/>
      <dgm:spPr/>
      <dgm:t>
        <a:bodyPr/>
        <a:lstStyle/>
        <a:p>
          <a:endParaRPr lang="en-US"/>
        </a:p>
      </dgm:t>
    </dgm:pt>
    <dgm:pt modelId="{BAB34606-9ADE-48F2-A6D6-5A651266A473}">
      <dgm:prSet phldrT="[Text]" custT="1"/>
      <dgm:spPr/>
      <dgm:t>
        <a:bodyPr/>
        <a:lstStyle/>
        <a:p>
          <a:r>
            <a:rPr lang="en-US" sz="2000" dirty="0" smtClean="0">
              <a:solidFill>
                <a:schemeClr val="tx1"/>
              </a:solidFill>
            </a:rPr>
            <a:t>Nationwide In-Office Address Canvassing</a:t>
          </a:r>
          <a:endParaRPr lang="en-US" sz="2000" dirty="0">
            <a:solidFill>
              <a:schemeClr val="tx1"/>
            </a:solidFill>
          </a:endParaRPr>
        </a:p>
      </dgm:t>
    </dgm:pt>
    <dgm:pt modelId="{13FF6323-89AD-4442-9FA9-D0EB19FF0218}" type="parTrans" cxnId="{341ED294-EDD6-4B06-93A0-CEA6BE1803BB}">
      <dgm:prSet/>
      <dgm:spPr/>
      <dgm:t>
        <a:bodyPr/>
        <a:lstStyle/>
        <a:p>
          <a:endParaRPr lang="en-US"/>
        </a:p>
      </dgm:t>
    </dgm:pt>
    <dgm:pt modelId="{1144C6E3-0C97-43CE-81B7-73DE5C6B23FE}" type="sibTrans" cxnId="{341ED294-EDD6-4B06-93A0-CEA6BE1803BB}">
      <dgm:prSet/>
      <dgm:spPr/>
      <dgm:t>
        <a:bodyPr/>
        <a:lstStyle/>
        <a:p>
          <a:endParaRPr lang="en-US"/>
        </a:p>
      </dgm:t>
    </dgm:pt>
    <dgm:pt modelId="{E4A86443-6F5B-4426-BEB9-9465E4360275}">
      <dgm:prSet phldrT="[Text]"/>
      <dgm:spPr>
        <a:solidFill>
          <a:srgbClr val="7030A0"/>
        </a:solidFill>
      </dgm:spPr>
      <dgm:t>
        <a:bodyPr/>
        <a:lstStyle/>
        <a:p>
          <a:r>
            <a:rPr lang="en-US" b="1" dirty="0" smtClean="0"/>
            <a:t>LUCA</a:t>
          </a:r>
          <a:endParaRPr lang="en-US" b="1" dirty="0"/>
        </a:p>
      </dgm:t>
    </dgm:pt>
    <dgm:pt modelId="{57C070B4-A985-4641-B8E9-08DC1E87C224}" type="parTrans" cxnId="{04634068-CA84-4B01-8390-0FB1CBF9CD3E}">
      <dgm:prSet/>
      <dgm:spPr/>
      <dgm:t>
        <a:bodyPr/>
        <a:lstStyle/>
        <a:p>
          <a:endParaRPr lang="en-US"/>
        </a:p>
      </dgm:t>
    </dgm:pt>
    <dgm:pt modelId="{C948F125-CDAF-4683-A9BD-DC94E36307E7}" type="sibTrans" cxnId="{04634068-CA84-4B01-8390-0FB1CBF9CD3E}">
      <dgm:prSet/>
      <dgm:spPr/>
      <dgm:t>
        <a:bodyPr/>
        <a:lstStyle/>
        <a:p>
          <a:endParaRPr lang="en-US"/>
        </a:p>
      </dgm:t>
    </dgm:pt>
    <dgm:pt modelId="{82A833ED-2873-4D28-B912-6C4C75D40737}">
      <dgm:prSet phldrT="[Text]" custT="1"/>
      <dgm:spPr>
        <a:ln>
          <a:solidFill>
            <a:srgbClr val="7030A0"/>
          </a:solidFill>
        </a:ln>
      </dgm:spPr>
      <dgm:t>
        <a:bodyPr/>
        <a:lstStyle/>
        <a:p>
          <a:r>
            <a:rPr lang="en-US" sz="2000" dirty="0" smtClean="0"/>
            <a:t>Opportunity to review and update the Census Bureau’s address list for the 2020 Census</a:t>
          </a:r>
          <a:endParaRPr lang="en-US" sz="2200" dirty="0"/>
        </a:p>
      </dgm:t>
    </dgm:pt>
    <dgm:pt modelId="{31975CA9-79A5-4F44-AE15-587BE70A70C6}" type="parTrans" cxnId="{02A510B5-8165-46FB-AC4F-58EC074F9FC4}">
      <dgm:prSet/>
      <dgm:spPr/>
      <dgm:t>
        <a:bodyPr/>
        <a:lstStyle/>
        <a:p>
          <a:endParaRPr lang="en-US"/>
        </a:p>
      </dgm:t>
    </dgm:pt>
    <dgm:pt modelId="{2B31EB7C-8705-4534-9C8F-5E91024C5924}" type="sibTrans" cxnId="{02A510B5-8165-46FB-AC4F-58EC074F9FC4}">
      <dgm:prSet/>
      <dgm:spPr/>
      <dgm:t>
        <a:bodyPr/>
        <a:lstStyle/>
        <a:p>
          <a:endParaRPr lang="en-US"/>
        </a:p>
      </dgm:t>
    </dgm:pt>
    <dgm:pt modelId="{D8050C99-6803-4A4B-8411-B504A376787B}">
      <dgm:prSet custT="1"/>
      <dgm:spPr/>
      <dgm:t>
        <a:bodyPr/>
        <a:lstStyle/>
        <a:p>
          <a:r>
            <a:rPr lang="en-US" sz="2000" dirty="0" smtClean="0"/>
            <a:t>In-Field Address Canvassing</a:t>
          </a:r>
        </a:p>
        <a:p>
          <a:r>
            <a:rPr lang="en-US" sz="2000" dirty="0" smtClean="0"/>
            <a:t>Annual In-Field data collection, checks, and tests</a:t>
          </a:r>
        </a:p>
      </dgm:t>
    </dgm:pt>
    <dgm:pt modelId="{BF571502-0335-4D0B-B420-8A039B679F38}" type="parTrans" cxnId="{5594C3B1-53CE-4DA0-88D9-AEC1552C37F6}">
      <dgm:prSet/>
      <dgm:spPr/>
      <dgm:t>
        <a:bodyPr/>
        <a:lstStyle/>
        <a:p>
          <a:endParaRPr lang="en-US"/>
        </a:p>
      </dgm:t>
    </dgm:pt>
    <dgm:pt modelId="{B82D230B-C7DE-49EA-866C-2C8912E8E938}" type="sibTrans" cxnId="{5594C3B1-53CE-4DA0-88D9-AEC1552C37F6}">
      <dgm:prSet/>
      <dgm:spPr/>
      <dgm:t>
        <a:bodyPr/>
        <a:lstStyle/>
        <a:p>
          <a:endParaRPr lang="en-US"/>
        </a:p>
      </dgm:t>
    </dgm:pt>
    <dgm:pt modelId="{AC123088-A58F-4F10-AFB4-42F937AEAB41}" type="pres">
      <dgm:prSet presAssocID="{A61362EF-AE3D-4F3B-B474-9F5511B226F9}" presName="Name0" presStyleCnt="0">
        <dgm:presLayoutVars>
          <dgm:chMax val="5"/>
          <dgm:chPref val="5"/>
          <dgm:dir/>
          <dgm:animLvl val="lvl"/>
        </dgm:presLayoutVars>
      </dgm:prSet>
      <dgm:spPr/>
      <dgm:t>
        <a:bodyPr/>
        <a:lstStyle/>
        <a:p>
          <a:endParaRPr lang="en-US"/>
        </a:p>
      </dgm:t>
    </dgm:pt>
    <dgm:pt modelId="{4A6D2B67-8FB9-4862-8DF7-45D830FD9154}" type="pres">
      <dgm:prSet presAssocID="{1D4A8637-BEAE-492B-AC5D-03093DEB08FF}" presName="parentText1" presStyleLbl="node1" presStyleIdx="0" presStyleCnt="3" custScaleX="89837" custScaleY="121888" custLinFactNeighborX="-1197" custLinFactNeighborY="-25294">
        <dgm:presLayoutVars>
          <dgm:chMax/>
          <dgm:chPref val="3"/>
          <dgm:bulletEnabled val="1"/>
        </dgm:presLayoutVars>
      </dgm:prSet>
      <dgm:spPr/>
      <dgm:t>
        <a:bodyPr/>
        <a:lstStyle/>
        <a:p>
          <a:endParaRPr lang="en-US"/>
        </a:p>
      </dgm:t>
    </dgm:pt>
    <dgm:pt modelId="{48BC504A-D7AD-4F92-ABDB-284F82797142}" type="pres">
      <dgm:prSet presAssocID="{1D4A8637-BEAE-492B-AC5D-03093DEB08FF}" presName="childText1" presStyleLbl="solidAlignAcc1" presStyleIdx="0" presStyleCnt="3" custScaleX="99284" custScaleY="150268" custLinFactNeighborX="11562" custLinFactNeighborY="13437">
        <dgm:presLayoutVars>
          <dgm:chMax val="0"/>
          <dgm:chPref val="0"/>
          <dgm:bulletEnabled val="1"/>
        </dgm:presLayoutVars>
      </dgm:prSet>
      <dgm:spPr/>
      <dgm:t>
        <a:bodyPr/>
        <a:lstStyle/>
        <a:p>
          <a:endParaRPr lang="en-US"/>
        </a:p>
      </dgm:t>
    </dgm:pt>
    <dgm:pt modelId="{4857BFF7-D09C-4BE7-A7E2-F77B6409C691}" type="pres">
      <dgm:prSet presAssocID="{E5811C70-2972-4463-9562-469C9EE02337}" presName="parentText2" presStyleLbl="node1" presStyleIdx="1" presStyleCnt="3" custScaleX="86131" custLinFactNeighborX="-3100" custLinFactNeighborY="-11552">
        <dgm:presLayoutVars>
          <dgm:chMax/>
          <dgm:chPref val="3"/>
          <dgm:bulletEnabled val="1"/>
        </dgm:presLayoutVars>
      </dgm:prSet>
      <dgm:spPr/>
      <dgm:t>
        <a:bodyPr/>
        <a:lstStyle/>
        <a:p>
          <a:endParaRPr lang="en-US"/>
        </a:p>
      </dgm:t>
    </dgm:pt>
    <dgm:pt modelId="{B65A7A61-CB69-4A6D-9451-B2A49F61898D}" type="pres">
      <dgm:prSet presAssocID="{E5811C70-2972-4463-9562-469C9EE02337}" presName="childText2" presStyleLbl="solidAlignAcc1" presStyleIdx="1" presStyleCnt="3" custScaleX="109340" custScaleY="133191" custLinFactNeighborX="14913" custLinFactNeighborY="4349">
        <dgm:presLayoutVars>
          <dgm:chMax val="0"/>
          <dgm:chPref val="0"/>
          <dgm:bulletEnabled val="1"/>
        </dgm:presLayoutVars>
      </dgm:prSet>
      <dgm:spPr/>
      <dgm:t>
        <a:bodyPr/>
        <a:lstStyle/>
        <a:p>
          <a:endParaRPr lang="en-US"/>
        </a:p>
      </dgm:t>
    </dgm:pt>
    <dgm:pt modelId="{54861FFA-572E-4DA6-8095-7366647E102B}" type="pres">
      <dgm:prSet presAssocID="{E4A86443-6F5B-4426-BEB9-9465E4360275}" presName="parentText3" presStyleLbl="node1" presStyleIdx="2" presStyleCnt="3" custScaleX="77805" custLinFactNeighborX="-3756" custLinFactNeighborY="-4672">
        <dgm:presLayoutVars>
          <dgm:chMax/>
          <dgm:chPref val="3"/>
          <dgm:bulletEnabled val="1"/>
        </dgm:presLayoutVars>
      </dgm:prSet>
      <dgm:spPr/>
      <dgm:t>
        <a:bodyPr/>
        <a:lstStyle/>
        <a:p>
          <a:endParaRPr lang="en-US"/>
        </a:p>
      </dgm:t>
    </dgm:pt>
    <dgm:pt modelId="{D166D98F-4581-4135-B594-6E86218467E7}" type="pres">
      <dgm:prSet presAssocID="{E4A86443-6F5B-4426-BEB9-9465E4360275}" presName="childText3" presStyleLbl="solidAlignAcc1" presStyleIdx="2" presStyleCnt="3" custScaleX="77606" custScaleY="110214" custLinFactNeighborX="-1172" custLinFactNeighborY="1078">
        <dgm:presLayoutVars>
          <dgm:chMax val="0"/>
          <dgm:chPref val="0"/>
          <dgm:bulletEnabled val="1"/>
        </dgm:presLayoutVars>
      </dgm:prSet>
      <dgm:spPr/>
      <dgm:t>
        <a:bodyPr/>
        <a:lstStyle/>
        <a:p>
          <a:endParaRPr lang="en-US"/>
        </a:p>
      </dgm:t>
    </dgm:pt>
  </dgm:ptLst>
  <dgm:cxnLst>
    <dgm:cxn modelId="{5AB912E7-DF43-41C2-B45B-C18DF124D601}" type="presOf" srcId="{E5811C70-2972-4463-9562-469C9EE02337}" destId="{4857BFF7-D09C-4BE7-A7E2-F77B6409C691}" srcOrd="0" destOrd="0" presId="urn:microsoft.com/office/officeart/2009/3/layout/IncreasingArrowsProcess"/>
    <dgm:cxn modelId="{5594C3B1-53CE-4DA0-88D9-AEC1552C37F6}" srcId="{E5811C70-2972-4463-9562-469C9EE02337}" destId="{D8050C99-6803-4A4B-8411-B504A376787B}" srcOrd="1" destOrd="0" parTransId="{BF571502-0335-4D0B-B420-8A039B679F38}" sibTransId="{B82D230B-C7DE-49EA-866C-2C8912E8E938}"/>
    <dgm:cxn modelId="{123E2D77-9408-4188-8FBC-C9E042D1133F}" srcId="{1D4A8637-BEAE-492B-AC5D-03093DEB08FF}" destId="{BAEAA666-2D41-47A9-9029-9B695626A52B}" srcOrd="0" destOrd="0" parTransId="{0CF4C9A4-BC68-4345-88C7-77555E33A053}" sibTransId="{0A72469D-B72E-4405-ABD7-EBCDD5EC0CA5}"/>
    <dgm:cxn modelId="{0C151CF9-62AD-42D4-B13E-6146CC5CF08D}" srcId="{A61362EF-AE3D-4F3B-B474-9F5511B226F9}" destId="{1D4A8637-BEAE-492B-AC5D-03093DEB08FF}" srcOrd="0" destOrd="0" parTransId="{AAB0FA2D-914A-4601-A9B5-A5129DF18084}" sibTransId="{4FDE4A7B-BAB0-4860-BFB5-B1417B97783C}"/>
    <dgm:cxn modelId="{916E5759-59C6-4FCE-821F-16B51F460F8E}" type="presOf" srcId="{1D4A8637-BEAE-492B-AC5D-03093DEB08FF}" destId="{4A6D2B67-8FB9-4862-8DF7-45D830FD9154}" srcOrd="0" destOrd="0" presId="urn:microsoft.com/office/officeart/2009/3/layout/IncreasingArrowsProcess"/>
    <dgm:cxn modelId="{02A510B5-8165-46FB-AC4F-58EC074F9FC4}" srcId="{E4A86443-6F5B-4426-BEB9-9465E4360275}" destId="{82A833ED-2873-4D28-B912-6C4C75D40737}" srcOrd="0" destOrd="0" parTransId="{31975CA9-79A5-4F44-AE15-587BE70A70C6}" sibTransId="{2B31EB7C-8705-4534-9C8F-5E91024C5924}"/>
    <dgm:cxn modelId="{AAD991C7-84C7-431A-A4B3-3AAD03857FE0}" type="presOf" srcId="{BAEAA666-2D41-47A9-9029-9B695626A52B}" destId="{48BC504A-D7AD-4F92-ABDB-284F82797142}" srcOrd="0" destOrd="0" presId="urn:microsoft.com/office/officeart/2009/3/layout/IncreasingArrowsProcess"/>
    <dgm:cxn modelId="{14B30A2E-CAB4-4DA4-AA50-932C04732427}" type="presOf" srcId="{82A833ED-2873-4D28-B912-6C4C75D40737}" destId="{D166D98F-4581-4135-B594-6E86218467E7}" srcOrd="0" destOrd="0" presId="urn:microsoft.com/office/officeart/2009/3/layout/IncreasingArrowsProcess"/>
    <dgm:cxn modelId="{A2EE4375-1668-44C5-B423-93523EAF12C9}" type="presOf" srcId="{E4A86443-6F5B-4426-BEB9-9465E4360275}" destId="{54861FFA-572E-4DA6-8095-7366647E102B}" srcOrd="0" destOrd="0" presId="urn:microsoft.com/office/officeart/2009/3/layout/IncreasingArrowsProcess"/>
    <dgm:cxn modelId="{DB9C48B6-DA05-4C6C-8933-E4A0ADB4FA70}" type="presOf" srcId="{BAB34606-9ADE-48F2-A6D6-5A651266A473}" destId="{B65A7A61-CB69-4A6D-9451-B2A49F61898D}" srcOrd="0" destOrd="0" presId="urn:microsoft.com/office/officeart/2009/3/layout/IncreasingArrowsProcess"/>
    <dgm:cxn modelId="{CFE6E91D-1A26-40A1-8A59-1A3820B6F6E9}" type="presOf" srcId="{D8050C99-6803-4A4B-8411-B504A376787B}" destId="{B65A7A61-CB69-4A6D-9451-B2A49F61898D}" srcOrd="0" destOrd="1" presId="urn:microsoft.com/office/officeart/2009/3/layout/IncreasingArrowsProcess"/>
    <dgm:cxn modelId="{341ED294-EDD6-4B06-93A0-CEA6BE1803BB}" srcId="{E5811C70-2972-4463-9562-469C9EE02337}" destId="{BAB34606-9ADE-48F2-A6D6-5A651266A473}" srcOrd="0" destOrd="0" parTransId="{13FF6323-89AD-4442-9FA9-D0EB19FF0218}" sibTransId="{1144C6E3-0C97-43CE-81B7-73DE5C6B23FE}"/>
    <dgm:cxn modelId="{8D75AD35-4D26-4DDE-B877-7D025464A06A}" srcId="{A61362EF-AE3D-4F3B-B474-9F5511B226F9}" destId="{E5811C70-2972-4463-9562-469C9EE02337}" srcOrd="1" destOrd="0" parTransId="{A38C1B36-EF5C-42C2-91EC-4AC4FABCF7EE}" sibTransId="{164CDBC0-9342-4F99-9E16-9BE6B3610271}"/>
    <dgm:cxn modelId="{04634068-CA84-4B01-8390-0FB1CBF9CD3E}" srcId="{A61362EF-AE3D-4F3B-B474-9F5511B226F9}" destId="{E4A86443-6F5B-4426-BEB9-9465E4360275}" srcOrd="2" destOrd="0" parTransId="{57C070B4-A985-4641-B8E9-08DC1E87C224}" sibTransId="{C948F125-CDAF-4683-A9BD-DC94E36307E7}"/>
    <dgm:cxn modelId="{7C701397-0E14-4D27-8775-9D305298E294}" type="presOf" srcId="{A61362EF-AE3D-4F3B-B474-9F5511B226F9}" destId="{AC123088-A58F-4F10-AFB4-42F937AEAB41}" srcOrd="0" destOrd="0" presId="urn:microsoft.com/office/officeart/2009/3/layout/IncreasingArrowsProcess"/>
    <dgm:cxn modelId="{965F21B8-CF4C-461D-B21A-621B71DABE23}" type="presParOf" srcId="{AC123088-A58F-4F10-AFB4-42F937AEAB41}" destId="{4A6D2B67-8FB9-4862-8DF7-45D830FD9154}" srcOrd="0" destOrd="0" presId="urn:microsoft.com/office/officeart/2009/3/layout/IncreasingArrowsProcess"/>
    <dgm:cxn modelId="{34F49FA4-AAA6-43AC-96DC-76AB02B947D8}" type="presParOf" srcId="{AC123088-A58F-4F10-AFB4-42F937AEAB41}" destId="{48BC504A-D7AD-4F92-ABDB-284F82797142}" srcOrd="1" destOrd="0" presId="urn:microsoft.com/office/officeart/2009/3/layout/IncreasingArrowsProcess"/>
    <dgm:cxn modelId="{AC8D5C85-3ED0-4EDD-A515-1BEDBD1578EB}" type="presParOf" srcId="{AC123088-A58F-4F10-AFB4-42F937AEAB41}" destId="{4857BFF7-D09C-4BE7-A7E2-F77B6409C691}" srcOrd="2" destOrd="0" presId="urn:microsoft.com/office/officeart/2009/3/layout/IncreasingArrowsProcess"/>
    <dgm:cxn modelId="{4DEE9F55-125E-4B06-B8F8-E854776B7841}" type="presParOf" srcId="{AC123088-A58F-4F10-AFB4-42F937AEAB41}" destId="{B65A7A61-CB69-4A6D-9451-B2A49F61898D}" srcOrd="3" destOrd="0" presId="urn:microsoft.com/office/officeart/2009/3/layout/IncreasingArrowsProcess"/>
    <dgm:cxn modelId="{B2A47B14-1C35-4798-B30D-9385E59E0B42}" type="presParOf" srcId="{AC123088-A58F-4F10-AFB4-42F937AEAB41}" destId="{54861FFA-572E-4DA6-8095-7366647E102B}" srcOrd="4" destOrd="0" presId="urn:microsoft.com/office/officeart/2009/3/layout/IncreasingArrowsProcess"/>
    <dgm:cxn modelId="{65B097A3-4CC2-4FBD-BCE6-85AB78AB91F5}" type="presParOf" srcId="{AC123088-A58F-4F10-AFB4-42F937AEAB41}" destId="{D166D98F-4581-4135-B594-6E86218467E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D2B67-8FB9-4862-8DF7-45D830FD9154}">
      <dsp:nvSpPr>
        <dsp:cNvPr id="0" name=""/>
        <dsp:cNvSpPr/>
      </dsp:nvSpPr>
      <dsp:spPr>
        <a:xfrm>
          <a:off x="511391" y="0"/>
          <a:ext cx="7350592" cy="1452456"/>
        </a:xfrm>
        <a:prstGeom prst="rightArrow">
          <a:avLst>
            <a:gd name="adj1" fmla="val 50000"/>
            <a:gd name="adj2" fmla="val 5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172" numCol="1" spcCol="1270" anchor="ctr" anchorCtr="0">
          <a:noAutofit/>
        </a:bodyPr>
        <a:lstStyle/>
        <a:p>
          <a:pPr lvl="0" algn="l" defTabSz="977900">
            <a:lnSpc>
              <a:spcPct val="90000"/>
            </a:lnSpc>
            <a:spcBef>
              <a:spcPct val="0"/>
            </a:spcBef>
            <a:spcAft>
              <a:spcPct val="35000"/>
            </a:spcAft>
          </a:pPr>
          <a:r>
            <a:rPr lang="en-US" sz="2200" b="1" kern="1200" dirty="0" smtClean="0"/>
            <a:t>On-going  Maintenance and Update</a:t>
          </a:r>
          <a:endParaRPr lang="en-US" sz="2200" kern="1200" dirty="0"/>
        </a:p>
      </dsp:txBody>
      <dsp:txXfrm>
        <a:off x="511391" y="363114"/>
        <a:ext cx="6987478" cy="726228"/>
      </dsp:txXfrm>
    </dsp:sp>
    <dsp:sp modelId="{48BC504A-D7AD-4F92-ABDB-284F82797142}">
      <dsp:nvSpPr>
        <dsp:cNvPr id="0" name=""/>
        <dsp:cNvSpPr/>
      </dsp:nvSpPr>
      <dsp:spPr>
        <a:xfrm>
          <a:off x="493951" y="1009408"/>
          <a:ext cx="2502056" cy="3449434"/>
        </a:xfrm>
        <a:prstGeom prst="rect">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latin typeface="+mj-lt"/>
            </a:rPr>
            <a:t>US Postal Service’s Delivery Sequence File (DSF)</a:t>
          </a:r>
        </a:p>
        <a:p>
          <a:pPr lvl="0" algn="l" defTabSz="889000">
            <a:lnSpc>
              <a:spcPct val="90000"/>
            </a:lnSpc>
            <a:spcBef>
              <a:spcPct val="0"/>
            </a:spcBef>
            <a:spcAft>
              <a:spcPct val="35000"/>
            </a:spcAft>
          </a:pPr>
          <a:r>
            <a:rPr lang="en-US" sz="2000" kern="1200" dirty="0" smtClean="0">
              <a:latin typeface="+mj-lt"/>
            </a:rPr>
            <a:t>Updates from tribal, state, and local government address lists and commercial address lists</a:t>
          </a:r>
        </a:p>
        <a:p>
          <a:pPr lvl="0" algn="l" defTabSz="889000">
            <a:lnSpc>
              <a:spcPct val="90000"/>
            </a:lnSpc>
            <a:spcBef>
              <a:spcPct val="0"/>
            </a:spcBef>
            <a:spcAft>
              <a:spcPct val="35000"/>
            </a:spcAft>
          </a:pPr>
          <a:r>
            <a:rPr lang="en-US" sz="2000" kern="1200" dirty="0" smtClean="0"/>
            <a:t>Continuous identification of stability and change</a:t>
          </a:r>
          <a:endParaRPr lang="en-US" sz="1800" kern="1200" dirty="0">
            <a:latin typeface="+mj-lt"/>
          </a:endParaRPr>
        </a:p>
      </dsp:txBody>
      <dsp:txXfrm>
        <a:off x="493951" y="1009408"/>
        <a:ext cx="2502056" cy="3449434"/>
      </dsp:txXfrm>
    </dsp:sp>
    <dsp:sp modelId="{4857BFF7-D09C-4BE7-A7E2-F77B6409C691}">
      <dsp:nvSpPr>
        <dsp:cNvPr id="0" name=""/>
        <dsp:cNvSpPr/>
      </dsp:nvSpPr>
      <dsp:spPr>
        <a:xfrm>
          <a:off x="2930767" y="618548"/>
          <a:ext cx="4876774" cy="119163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172" numCol="1" spcCol="1270" anchor="ctr" anchorCtr="0">
          <a:noAutofit/>
        </a:bodyPr>
        <a:lstStyle/>
        <a:p>
          <a:pPr lvl="0" algn="l" defTabSz="977900">
            <a:lnSpc>
              <a:spcPct val="90000"/>
            </a:lnSpc>
            <a:spcBef>
              <a:spcPct val="0"/>
            </a:spcBef>
            <a:spcAft>
              <a:spcPct val="35000"/>
            </a:spcAft>
          </a:pPr>
          <a:r>
            <a:rPr lang="en-US" sz="2200" b="1" kern="1200" dirty="0" smtClean="0"/>
            <a:t>Address Canvassing</a:t>
          </a:r>
          <a:endParaRPr lang="en-US" sz="2200" b="1" kern="1200" dirty="0"/>
        </a:p>
      </dsp:txBody>
      <dsp:txXfrm>
        <a:off x="2930767" y="916456"/>
        <a:ext cx="4578866" cy="595815"/>
      </dsp:txXfrm>
    </dsp:sp>
    <dsp:sp modelId="{B65A7A61-CB69-4A6D-9451-B2A49F61898D}">
      <dsp:nvSpPr>
        <dsp:cNvPr id="0" name=""/>
        <dsp:cNvSpPr/>
      </dsp:nvSpPr>
      <dsp:spPr>
        <a:xfrm>
          <a:off x="2971789" y="1394004"/>
          <a:ext cx="2755477" cy="305742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1"/>
              </a:solidFill>
            </a:rPr>
            <a:t>Nationwide In-Office Address Canvassing</a:t>
          </a:r>
          <a:endParaRPr lang="en-US" sz="2000" kern="1200" dirty="0">
            <a:solidFill>
              <a:schemeClr val="tx1"/>
            </a:solidFill>
          </a:endParaRPr>
        </a:p>
        <a:p>
          <a:pPr lvl="0" algn="l" defTabSz="889000">
            <a:lnSpc>
              <a:spcPct val="90000"/>
            </a:lnSpc>
            <a:spcBef>
              <a:spcPct val="0"/>
            </a:spcBef>
            <a:spcAft>
              <a:spcPct val="35000"/>
            </a:spcAft>
          </a:pPr>
          <a:r>
            <a:rPr lang="en-US" sz="2000" kern="1200" dirty="0" smtClean="0"/>
            <a:t>In-Field Address Canvassing</a:t>
          </a:r>
        </a:p>
        <a:p>
          <a:pPr lvl="0" algn="l" defTabSz="889000">
            <a:lnSpc>
              <a:spcPct val="90000"/>
            </a:lnSpc>
            <a:spcBef>
              <a:spcPct val="0"/>
            </a:spcBef>
            <a:spcAft>
              <a:spcPct val="35000"/>
            </a:spcAft>
          </a:pPr>
          <a:r>
            <a:rPr lang="en-US" sz="2000" kern="1200" dirty="0" smtClean="0"/>
            <a:t>Annual In-Field data collection, checks, and tests</a:t>
          </a:r>
        </a:p>
      </dsp:txBody>
      <dsp:txXfrm>
        <a:off x="2971789" y="1394004"/>
        <a:ext cx="2755477" cy="3057428"/>
      </dsp:txXfrm>
    </dsp:sp>
    <dsp:sp modelId="{54861FFA-572E-4DA6-8095-7366647E102B}">
      <dsp:nvSpPr>
        <dsp:cNvPr id="0" name=""/>
        <dsp:cNvSpPr/>
      </dsp:nvSpPr>
      <dsp:spPr>
        <a:xfrm>
          <a:off x="5464421" y="1097743"/>
          <a:ext cx="2444588" cy="1191631"/>
        </a:xfrm>
        <a:prstGeom prst="rightArrow">
          <a:avLst>
            <a:gd name="adj1" fmla="val 50000"/>
            <a:gd name="adj2" fmla="val 5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172" numCol="1" spcCol="1270" anchor="ctr" anchorCtr="0">
          <a:noAutofit/>
        </a:bodyPr>
        <a:lstStyle/>
        <a:p>
          <a:pPr lvl="0" algn="l" defTabSz="977900">
            <a:lnSpc>
              <a:spcPct val="90000"/>
            </a:lnSpc>
            <a:spcBef>
              <a:spcPct val="0"/>
            </a:spcBef>
            <a:spcAft>
              <a:spcPct val="35000"/>
            </a:spcAft>
          </a:pPr>
          <a:r>
            <a:rPr lang="en-US" sz="2200" b="1" kern="1200" dirty="0" smtClean="0"/>
            <a:t>LUCA</a:t>
          </a:r>
          <a:endParaRPr lang="en-US" sz="2200" b="1" kern="1200" dirty="0"/>
        </a:p>
      </dsp:txBody>
      <dsp:txXfrm>
        <a:off x="5464421" y="1395651"/>
        <a:ext cx="2146680" cy="595815"/>
      </dsp:txXfrm>
    </dsp:sp>
    <dsp:sp modelId="{D166D98F-4581-4135-B594-6E86218467E7}">
      <dsp:nvSpPr>
        <dsp:cNvPr id="0" name=""/>
        <dsp:cNvSpPr/>
      </dsp:nvSpPr>
      <dsp:spPr>
        <a:xfrm>
          <a:off x="5486396" y="1981203"/>
          <a:ext cx="1955748" cy="2492959"/>
        </a:xfrm>
        <a:prstGeom prst="rect">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Opportunity to review and update the Census Bureau’s address list for the 2020 Census</a:t>
          </a:r>
          <a:endParaRPr lang="en-US" sz="2200" kern="1200" dirty="0"/>
        </a:p>
      </dsp:txBody>
      <dsp:txXfrm>
        <a:off x="5486396" y="1981203"/>
        <a:ext cx="1955748" cy="249295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sz="quarter" idx="1"/>
          </p:nvPr>
        </p:nvSpPr>
        <p:spPr>
          <a:xfrm>
            <a:off x="3897514" y="0"/>
            <a:ext cx="2982742" cy="465138"/>
          </a:xfrm>
          <a:prstGeom prst="rect">
            <a:avLst/>
          </a:prstGeom>
        </p:spPr>
        <p:txBody>
          <a:bodyPr vert="horz" lIns="91425" tIns="45712" rIns="91425" bIns="45712" rtlCol="0"/>
          <a:lstStyle>
            <a:lvl1pPr algn="r">
              <a:defRPr sz="1200"/>
            </a:lvl1pPr>
          </a:lstStyle>
          <a:p>
            <a:fld id="{A44A537E-EE4D-4804-80A9-456A5C4B24A7}" type="datetimeFigureOut">
              <a:rPr lang="en-US" smtClean="0"/>
              <a:t>4/26/2017</a:t>
            </a:fld>
            <a:endParaRPr lang="en-US" dirty="0"/>
          </a:p>
        </p:txBody>
      </p:sp>
      <p:sp>
        <p:nvSpPr>
          <p:cNvPr id="4" name="Footer Placeholder 3"/>
          <p:cNvSpPr>
            <a:spLocks noGrp="1"/>
          </p:cNvSpPr>
          <p:nvPr>
            <p:ph type="ftr" sz="quarter" idx="2"/>
          </p:nvPr>
        </p:nvSpPr>
        <p:spPr>
          <a:xfrm>
            <a:off x="1" y="8829675"/>
            <a:ext cx="2982742" cy="465138"/>
          </a:xfrm>
          <a:prstGeom prst="rect">
            <a:avLst/>
          </a:prstGeom>
        </p:spPr>
        <p:txBody>
          <a:bodyPr vert="horz" lIns="91425" tIns="45712" rIns="91425"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514" y="8829675"/>
            <a:ext cx="2982742" cy="465138"/>
          </a:xfrm>
          <a:prstGeom prst="rect">
            <a:avLst/>
          </a:prstGeom>
        </p:spPr>
        <p:txBody>
          <a:bodyPr vert="horz" lIns="91425" tIns="45712" rIns="91425" bIns="45712" rtlCol="0" anchor="b"/>
          <a:lstStyle>
            <a:lvl1pPr algn="r">
              <a:defRPr sz="1200"/>
            </a:lvl1pPr>
          </a:lstStyle>
          <a:p>
            <a:fld id="{0ED89243-75CF-4232-ABF9-5588D56FFCC7}" type="slidenum">
              <a:rPr lang="en-US" smtClean="0"/>
              <a:t>‹#›</a:t>
            </a:fld>
            <a:endParaRPr lang="en-US" dirty="0"/>
          </a:p>
        </p:txBody>
      </p:sp>
    </p:spTree>
    <p:extLst>
      <p:ext uri="{BB962C8B-B14F-4D97-AF65-F5344CB8AC3E}">
        <p14:creationId xmlns:p14="http://schemas.microsoft.com/office/powerpoint/2010/main" val="174363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idx="1"/>
          </p:nvPr>
        </p:nvSpPr>
        <p:spPr>
          <a:xfrm>
            <a:off x="3897514" y="0"/>
            <a:ext cx="2982742" cy="465138"/>
          </a:xfrm>
          <a:prstGeom prst="rect">
            <a:avLst/>
          </a:prstGeom>
        </p:spPr>
        <p:txBody>
          <a:bodyPr vert="horz" lIns="91425" tIns="45712" rIns="91425" bIns="45712" rtlCol="0"/>
          <a:lstStyle>
            <a:lvl1pPr algn="r">
              <a:defRPr sz="1200"/>
            </a:lvl1pPr>
          </a:lstStyle>
          <a:p>
            <a:fld id="{7C3073D6-9DCC-4EC1-96F1-52252D870B38}" type="datetimeFigureOut">
              <a:rPr lang="en-US" smtClean="0"/>
              <a:pPr/>
              <a:t>4/26/2017</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25" tIns="45712" rIns="91425" bIns="45712" rtlCol="0" anchor="ctr"/>
          <a:lstStyle/>
          <a:p>
            <a:endParaRPr lang="en-US" dirty="0"/>
          </a:p>
        </p:txBody>
      </p:sp>
      <p:sp>
        <p:nvSpPr>
          <p:cNvPr id="5" name="Notes Placeholder 4"/>
          <p:cNvSpPr>
            <a:spLocks noGrp="1"/>
          </p:cNvSpPr>
          <p:nvPr>
            <p:ph type="body" sz="quarter" idx="3"/>
          </p:nvPr>
        </p:nvSpPr>
        <p:spPr>
          <a:xfrm>
            <a:off x="688805" y="4416427"/>
            <a:ext cx="5504204" cy="4183063"/>
          </a:xfrm>
          <a:prstGeom prst="rect">
            <a:avLst/>
          </a:prstGeom>
        </p:spPr>
        <p:txBody>
          <a:bodyPr vert="horz" lIns="91425" tIns="45712" rIns="91425"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2982742" cy="465138"/>
          </a:xfrm>
          <a:prstGeom prst="rect">
            <a:avLst/>
          </a:prstGeom>
        </p:spPr>
        <p:txBody>
          <a:bodyPr vert="horz" lIns="91425" tIns="45712" rIns="91425"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514" y="8829675"/>
            <a:ext cx="2982742" cy="465138"/>
          </a:xfrm>
          <a:prstGeom prst="rect">
            <a:avLst/>
          </a:prstGeom>
        </p:spPr>
        <p:txBody>
          <a:bodyPr vert="horz" lIns="91425" tIns="45712" rIns="91425" bIns="45712" rtlCol="0" anchor="b"/>
          <a:lstStyle>
            <a:lvl1pPr algn="r">
              <a:defRPr sz="1200"/>
            </a:lvl1pPr>
          </a:lstStyle>
          <a:p>
            <a:fld id="{57E65619-ADD9-431D-9D96-10D1E8DDD92D}" type="slidenum">
              <a:rPr lang="en-US" smtClean="0"/>
              <a:pPr/>
              <a:t>‹#›</a:t>
            </a:fld>
            <a:endParaRPr lang="en-US" dirty="0"/>
          </a:p>
        </p:txBody>
      </p:sp>
    </p:spTree>
    <p:extLst>
      <p:ext uri="{BB962C8B-B14F-4D97-AF65-F5344CB8AC3E}">
        <p14:creationId xmlns:p14="http://schemas.microsoft.com/office/powerpoint/2010/main" val="339125609"/>
      </p:ext>
    </p:extLst>
  </p:cSld>
  <p:clrMap bg1="lt1" tx1="dk1" bg2="lt2" tx2="dk2" accent1="accent1" accent2="accent2" accent3="accent3" accent4="accent4" accent5="accent5" accent6="accent6" hlink="hlink" folHlink="folHlink"/>
  <p:notesStyle>
    <a:lvl1pPr marL="0" algn="l" defTabSz="912903" rtl="0" eaLnBrk="1" latinLnBrk="0" hangingPunct="1">
      <a:defRPr sz="1200" kern="1200">
        <a:solidFill>
          <a:schemeClr val="tx1"/>
        </a:solidFill>
        <a:latin typeface="+mn-lt"/>
        <a:ea typeface="+mn-ea"/>
        <a:cs typeface="+mn-cs"/>
      </a:defRPr>
    </a:lvl1pPr>
    <a:lvl2pPr marL="456453" algn="l" defTabSz="912903" rtl="0" eaLnBrk="1" latinLnBrk="0" hangingPunct="1">
      <a:defRPr sz="1200" kern="1200">
        <a:solidFill>
          <a:schemeClr val="tx1"/>
        </a:solidFill>
        <a:latin typeface="+mn-lt"/>
        <a:ea typeface="+mn-ea"/>
        <a:cs typeface="+mn-cs"/>
      </a:defRPr>
    </a:lvl2pPr>
    <a:lvl3pPr marL="912903" algn="l" defTabSz="912903" rtl="0" eaLnBrk="1" latinLnBrk="0" hangingPunct="1">
      <a:defRPr sz="1200" kern="1200">
        <a:solidFill>
          <a:schemeClr val="tx1"/>
        </a:solidFill>
        <a:latin typeface="+mn-lt"/>
        <a:ea typeface="+mn-ea"/>
        <a:cs typeface="+mn-cs"/>
      </a:defRPr>
    </a:lvl3pPr>
    <a:lvl4pPr marL="1369357" algn="l" defTabSz="912903" rtl="0" eaLnBrk="1" latinLnBrk="0" hangingPunct="1">
      <a:defRPr sz="1200" kern="1200">
        <a:solidFill>
          <a:schemeClr val="tx1"/>
        </a:solidFill>
        <a:latin typeface="+mn-lt"/>
        <a:ea typeface="+mn-ea"/>
        <a:cs typeface="+mn-cs"/>
      </a:defRPr>
    </a:lvl4pPr>
    <a:lvl5pPr marL="1825808" algn="l" defTabSz="912903" rtl="0" eaLnBrk="1" latinLnBrk="0" hangingPunct="1">
      <a:defRPr sz="1200" kern="1200">
        <a:solidFill>
          <a:schemeClr val="tx1"/>
        </a:solidFill>
        <a:latin typeface="+mn-lt"/>
        <a:ea typeface="+mn-ea"/>
        <a:cs typeface="+mn-cs"/>
      </a:defRPr>
    </a:lvl5pPr>
    <a:lvl6pPr marL="2282262" algn="l" defTabSz="912903" rtl="0" eaLnBrk="1" latinLnBrk="0" hangingPunct="1">
      <a:defRPr sz="1200" kern="1200">
        <a:solidFill>
          <a:schemeClr val="tx1"/>
        </a:solidFill>
        <a:latin typeface="+mn-lt"/>
        <a:ea typeface="+mn-ea"/>
        <a:cs typeface="+mn-cs"/>
      </a:defRPr>
    </a:lvl6pPr>
    <a:lvl7pPr marL="2738711" algn="l" defTabSz="912903" rtl="0" eaLnBrk="1" latinLnBrk="0" hangingPunct="1">
      <a:defRPr sz="1200" kern="1200">
        <a:solidFill>
          <a:schemeClr val="tx1"/>
        </a:solidFill>
        <a:latin typeface="+mn-lt"/>
        <a:ea typeface="+mn-ea"/>
        <a:cs typeface="+mn-cs"/>
      </a:defRPr>
    </a:lvl7pPr>
    <a:lvl8pPr marL="3195166" algn="l" defTabSz="912903" rtl="0" eaLnBrk="1" latinLnBrk="0" hangingPunct="1">
      <a:defRPr sz="1200" kern="1200">
        <a:solidFill>
          <a:schemeClr val="tx1"/>
        </a:solidFill>
        <a:latin typeface="+mn-lt"/>
        <a:ea typeface="+mn-ea"/>
        <a:cs typeface="+mn-cs"/>
      </a:defRPr>
    </a:lvl8pPr>
    <a:lvl9pPr marL="3651616" algn="l" defTabSz="9129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my name is (</a:t>
            </a:r>
            <a:r>
              <a:rPr lang="en-US" b="1" i="1" dirty="0"/>
              <a:t>insert NAME</a:t>
            </a:r>
            <a:r>
              <a:rPr lang="en-US" dirty="0"/>
              <a:t>), from the Census Bureau’s (</a:t>
            </a:r>
            <a:r>
              <a:rPr lang="en-US" b="1" i="1" dirty="0"/>
              <a:t>insert Division or Regional Office</a:t>
            </a:r>
            <a:r>
              <a:rPr lang="en-US" dirty="0"/>
              <a:t>). Thank you for the opportunity to speak with you today </a:t>
            </a:r>
            <a:r>
              <a:rPr lang="en-US" u="none" dirty="0"/>
              <a:t>to promote the 2020 Census Local Update of Census </a:t>
            </a:r>
            <a:r>
              <a:rPr lang="en-US" u="none" dirty="0" smtClean="0"/>
              <a:t>Addresses </a:t>
            </a:r>
            <a:r>
              <a:rPr lang="en-US" u="none" dirty="0" smtClean="0">
                <a:solidFill>
                  <a:srgbClr val="FF0000"/>
                </a:solidFill>
              </a:rPr>
              <a:t>Operation </a:t>
            </a:r>
            <a:r>
              <a:rPr lang="en-US" u="none" dirty="0" smtClean="0"/>
              <a:t>(LUCA).</a:t>
            </a:r>
            <a:endParaRPr lang="en-US" u="none" dirty="0"/>
          </a:p>
          <a:p>
            <a:endParaRPr lang="en-US" dirty="0"/>
          </a:p>
        </p:txBody>
      </p:sp>
      <p:sp>
        <p:nvSpPr>
          <p:cNvPr id="4" name="Slide Number Placeholder 3"/>
          <p:cNvSpPr>
            <a:spLocks noGrp="1"/>
          </p:cNvSpPr>
          <p:nvPr>
            <p:ph type="sldNum" sz="quarter" idx="10"/>
          </p:nvPr>
        </p:nvSpPr>
        <p:spPr/>
        <p:txBody>
          <a:bodyPr/>
          <a:lstStyle/>
          <a:p>
            <a:fld id="{F5B075E1-4C3A-4521-9645-A85DB4DD0BE5}" type="slidenum">
              <a:rPr lang="en-US" smtClean="0"/>
              <a:t>1</a:t>
            </a:fld>
            <a:endParaRPr lang="en-US" dirty="0"/>
          </a:p>
        </p:txBody>
      </p:sp>
    </p:spTree>
    <p:extLst>
      <p:ext uri="{BB962C8B-B14F-4D97-AF65-F5344CB8AC3E}">
        <p14:creationId xmlns:p14="http://schemas.microsoft.com/office/powerpoint/2010/main" val="2805434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 have presented the LUCA background, discussed confidentiality and security as well as “what’s new”, you may be wondering who can participate?  The Census Bureau’s LUCA participants are comprised of active, functioning, legal governments including:</a:t>
            </a:r>
          </a:p>
          <a:p>
            <a:endParaRPr lang="en-US" dirty="0"/>
          </a:p>
          <a:p>
            <a:r>
              <a:rPr lang="en-US" dirty="0"/>
              <a:t>Federally recognized tribes with a reservation and/or off reservation trust lands</a:t>
            </a:r>
          </a:p>
          <a:p>
            <a:r>
              <a:rPr lang="en-US" dirty="0"/>
              <a:t>States</a:t>
            </a:r>
          </a:p>
          <a:p>
            <a:r>
              <a:rPr lang="en-US" dirty="0"/>
              <a:t>Counties</a:t>
            </a:r>
          </a:p>
          <a:p>
            <a:r>
              <a:rPr lang="en-US" dirty="0" smtClean="0"/>
              <a:t>Incorporated Places (cities, towns, boroughs, villages)</a:t>
            </a:r>
          </a:p>
          <a:p>
            <a:r>
              <a:rPr lang="en-US" dirty="0"/>
              <a:t>Townships (Minor Civil Divisions)</a:t>
            </a:r>
          </a:p>
          <a:p>
            <a:r>
              <a:rPr lang="en-US" dirty="0"/>
              <a:t> </a:t>
            </a:r>
          </a:p>
          <a:p>
            <a:r>
              <a:rPr lang="en-US" dirty="0"/>
              <a:t>If a government lacks the resources to participate in LUCA, they can arrange for a higher level of government, such as a county or a regional organization to conduct their LUCA review.  Please note, regional planning agencies and COGS are not specifically invited nor eligible to participate as a legal government entity; however, if they agree to assist local governments can designate them as a LUCA reviewer.  States may enlist the assistance from their State Data Centers or specific state agencies to serve as their LUCA reviewer.</a:t>
            </a:r>
          </a:p>
          <a:p>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10</a:t>
            </a:fld>
            <a:endParaRPr lang="en-US"/>
          </a:p>
        </p:txBody>
      </p:sp>
    </p:spTree>
    <p:extLst>
      <p:ext uri="{BB962C8B-B14F-4D97-AF65-F5344CB8AC3E}">
        <p14:creationId xmlns:p14="http://schemas.microsoft.com/office/powerpoint/2010/main" val="412967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 is excited to offer participants the opportunity to begin LUCA preparation in advance of LUCA registration.  For the first time, residential address block counts are available for download on the LUCA website. These residential block counts are current as of January 2017.  The Census Bureau intends to update the counts again in July 2017.</a:t>
            </a:r>
          </a:p>
          <a:p>
            <a:endParaRPr lang="en-US" dirty="0"/>
          </a:p>
          <a:p>
            <a:r>
              <a:rPr lang="en-US" dirty="0"/>
              <a:t>Use the “How Can I Review the Address Block Counts for My Entity” section to search and download the Address Block Count file for your government.  The download is in pipe-delimited text format, but easily converts into Excel (.</a:t>
            </a:r>
            <a:r>
              <a:rPr lang="en-US" dirty="0" err="1"/>
              <a:t>xlsx</a:t>
            </a:r>
            <a:r>
              <a:rPr lang="en-US" dirty="0"/>
              <a:t>).  The Geographic Programs Support Desk can assist with the process if necessary.  I will provide their information at the end of the presentation.</a:t>
            </a:r>
          </a:p>
          <a:p>
            <a:endParaRPr lang="en-US" dirty="0"/>
          </a:p>
          <a:p>
            <a:r>
              <a:rPr lang="en-US" dirty="0"/>
              <a:t>This slide shows an example of the layout for the block count list which includes the geographic codes and count of residential addresses (housing units and group quarters) by census block.  To prepare for LUCA, potential participants can compare the Census block count data to their local data.  They can join the block count data to census block geography using a Geographic Information System (GIS) and use the results to identify areas to focus their LUCA review.  </a:t>
            </a:r>
          </a:p>
          <a:p>
            <a:endParaRPr lang="en-US" i="1" dirty="0"/>
          </a:p>
          <a:p>
            <a:r>
              <a:rPr lang="en-US" b="1" i="1" u="sng" dirty="0"/>
              <a:t>&lt;Presenter: As time permits (or after the presentation), navigate to the LUCA website and show this section/action.&gt;</a:t>
            </a:r>
          </a:p>
          <a:p>
            <a:pPr defTabSz="912752">
              <a:defRPr/>
            </a:pPr>
            <a:endParaRPr lang="en-US" altLang="en-US" baseline="0" dirty="0" smtClean="0"/>
          </a:p>
        </p:txBody>
      </p:sp>
      <p:sp>
        <p:nvSpPr>
          <p:cNvPr id="4" name="Slide Number Placeholder 3"/>
          <p:cNvSpPr>
            <a:spLocks noGrp="1"/>
          </p:cNvSpPr>
          <p:nvPr>
            <p:ph type="sldNum" sz="quarter" idx="10"/>
          </p:nvPr>
        </p:nvSpPr>
        <p:spPr/>
        <p:txBody>
          <a:bodyPr/>
          <a:lstStyle/>
          <a:p>
            <a:fld id="{F5B075E1-4C3A-4521-9645-A85DB4DD0BE5}" type="slidenum">
              <a:rPr lang="en-US" smtClean="0"/>
              <a:t>11</a:t>
            </a:fld>
            <a:endParaRPr lang="en-US" dirty="0"/>
          </a:p>
        </p:txBody>
      </p:sp>
    </p:spTree>
    <p:extLst>
      <p:ext uri="{BB962C8B-B14F-4D97-AF65-F5344CB8AC3E}">
        <p14:creationId xmlns:p14="http://schemas.microsoft.com/office/powerpoint/2010/main" val="100439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Geocoder tool is a service that allows you to enter in an address (or upload a file of addresses) to obtain </a:t>
            </a:r>
            <a:r>
              <a:rPr lang="en-US" u="sng" dirty="0"/>
              <a:t>approximate coordinates and census geography</a:t>
            </a:r>
            <a:r>
              <a:rPr lang="en-US" dirty="0"/>
              <a:t> based on the address ranges within the MAF/TIGER database.</a:t>
            </a:r>
          </a:p>
          <a:p>
            <a:endParaRPr lang="en-US" dirty="0"/>
          </a:p>
          <a:p>
            <a:r>
              <a:rPr lang="en-US" dirty="0"/>
              <a:t>Initially the Census Geocoder could only process batches of 1,000 records, but now the record limit is 10,000.  If your government has more than 10,000 address records, you must divide your file into multiple files for processing.  The Census Bureau will provide another means for governments to submit a larger number of addresses for geocoding without splitting into 10,000 record increments.  Details are forthcoming on that process</a:t>
            </a:r>
            <a:r>
              <a:rPr lang="en-US" i="1" dirty="0"/>
              <a:t>.</a:t>
            </a:r>
            <a:r>
              <a:rPr lang="en-US" dirty="0"/>
              <a:t> </a:t>
            </a:r>
          </a:p>
          <a:p>
            <a:endParaRPr lang="en-US" dirty="0"/>
          </a:p>
          <a:p>
            <a:r>
              <a:rPr lang="en-US" dirty="0"/>
              <a:t>Geocoding a local address list using Census geocoder is </a:t>
            </a:r>
            <a:r>
              <a:rPr lang="en-US" dirty="0" smtClean="0"/>
              <a:t>another</a:t>
            </a:r>
            <a:r>
              <a:rPr lang="en-US" baseline="0" dirty="0" smtClean="0"/>
              <a:t> </a:t>
            </a:r>
            <a:r>
              <a:rPr lang="en-US" dirty="0" smtClean="0"/>
              <a:t>way </a:t>
            </a:r>
            <a:r>
              <a:rPr lang="en-US" dirty="0"/>
              <a:t>to begin to prepare for LUCA because it standardizes local data into the format the Census Bureau needs for LUCA processing and provides the census block geocode for the records submitted in the local address list file.  Participants may use the geocode information to generate their own local block count tallies for comparison to the Census Bureau’s block count file discussed on the previous slide.  Participants can also generate geocodes using their own GIS, but this tool may help smaller entities or entities that do not have access to their own GIS.  </a:t>
            </a:r>
          </a:p>
          <a:p>
            <a:endParaRPr lang="en-US" i="1" dirty="0"/>
          </a:p>
          <a:p>
            <a:r>
              <a:rPr lang="en-US" b="1" i="1" u="sng" dirty="0"/>
              <a:t>&lt;Presenter: As time permits (or after the presentation), navigate to the LUCA website and show the Geocoder </a:t>
            </a:r>
            <a:r>
              <a:rPr lang="en-US" b="1" i="1" u="sng" dirty="0" smtClean="0"/>
              <a:t>tool or launch</a:t>
            </a:r>
            <a:r>
              <a:rPr lang="en-US" b="1" i="1" u="sng" baseline="0" dirty="0" smtClean="0"/>
              <a:t> demo video if it exists</a:t>
            </a:r>
            <a:r>
              <a:rPr lang="en-US" b="1" i="1" u="sng" dirty="0" smtClean="0"/>
              <a:t>.&gt;</a:t>
            </a:r>
            <a:endParaRPr lang="en-US" b="1" u="sng" dirty="0"/>
          </a:p>
        </p:txBody>
      </p:sp>
      <p:sp>
        <p:nvSpPr>
          <p:cNvPr id="4" name="Slide Number Placeholder 3"/>
          <p:cNvSpPr>
            <a:spLocks noGrp="1"/>
          </p:cNvSpPr>
          <p:nvPr>
            <p:ph type="sldNum" sz="quarter" idx="10"/>
          </p:nvPr>
        </p:nvSpPr>
        <p:spPr/>
        <p:txBody>
          <a:bodyPr/>
          <a:lstStyle/>
          <a:p>
            <a:fld id="{F5B075E1-4C3A-4521-9645-A85DB4DD0BE5}" type="slidenum">
              <a:rPr lang="en-US" smtClean="0"/>
              <a:t>12</a:t>
            </a:fld>
            <a:endParaRPr lang="en-US" dirty="0"/>
          </a:p>
        </p:txBody>
      </p:sp>
    </p:spTree>
    <p:extLst>
      <p:ext uri="{BB962C8B-B14F-4D97-AF65-F5344CB8AC3E}">
        <p14:creationId xmlns:p14="http://schemas.microsoft.com/office/powerpoint/2010/main" val="3069549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52"/>
            <a:r>
              <a:rPr lang="en-US" dirty="0"/>
              <a:t>To prepare for LUCA registration, familiarity of the methods for participation is important.  </a:t>
            </a:r>
            <a:r>
              <a:rPr lang="en-US" dirty="0" smtClean="0"/>
              <a:t>For 2020 LUCA, </a:t>
            </a:r>
            <a:r>
              <a:rPr lang="en-US" dirty="0"/>
              <a:t>there are three methods of participation:  Geographic Update Partnership Software (GUPS), Paper format and Digital format.  The next few slides provide more information about these participation methods.</a:t>
            </a:r>
          </a:p>
          <a:p>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13</a:t>
            </a:fld>
            <a:endParaRPr lang="en-US"/>
          </a:p>
        </p:txBody>
      </p:sp>
    </p:spTree>
    <p:extLst>
      <p:ext uri="{BB962C8B-B14F-4D97-AF65-F5344CB8AC3E}">
        <p14:creationId xmlns:p14="http://schemas.microsoft.com/office/powerpoint/2010/main" val="423975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Geographic Update Partnership Software, or GUPS, is a self-contained, </a:t>
            </a:r>
            <a:r>
              <a:rPr lang="en-US" b="1" dirty="0"/>
              <a:t>customized</a:t>
            </a:r>
            <a:r>
              <a:rPr lang="en-US" dirty="0"/>
              <a:t> GIS software tool provided by the Census Bureau </a:t>
            </a:r>
            <a:r>
              <a:rPr lang="en-US" dirty="0">
                <a:solidFill>
                  <a:srgbClr val="FF0000"/>
                </a:solidFill>
              </a:rPr>
              <a:t>for participation in a variety of Census geography programs, including </a:t>
            </a:r>
            <a:r>
              <a:rPr lang="en-US" dirty="0"/>
              <a:t>2020 LUCA.  It is </a:t>
            </a:r>
            <a:r>
              <a:rPr lang="en-US" b="1" dirty="0"/>
              <a:t>pre-packaged</a:t>
            </a:r>
            <a:r>
              <a:rPr lang="en-US" dirty="0"/>
              <a:t> to include the Census Bureau’s address list, block count list, and TIGER partnership </a:t>
            </a:r>
            <a:r>
              <a:rPr lang="en-US" dirty="0" err="1"/>
              <a:t>shapefiles</a:t>
            </a:r>
            <a:r>
              <a:rPr lang="en-US" dirty="0"/>
              <a:t>.  GUPS allows the participant to add external geospatial data (</a:t>
            </a:r>
            <a:r>
              <a:rPr lang="en-US" dirty="0" err="1"/>
              <a:t>shapefiles</a:t>
            </a:r>
            <a:r>
              <a:rPr lang="en-US" dirty="0"/>
              <a:t>, geodatabases, and imagery) for comparison and update purposes. Delivery of all data (install, address list and </a:t>
            </a:r>
            <a:r>
              <a:rPr lang="en-US" dirty="0" err="1"/>
              <a:t>shapefiles</a:t>
            </a:r>
            <a:r>
              <a:rPr lang="en-US" dirty="0"/>
              <a:t>) is on DVD.  </a:t>
            </a:r>
          </a:p>
          <a:p>
            <a:endParaRPr lang="en-US" b="1" dirty="0"/>
          </a:p>
          <a:p>
            <a:r>
              <a:rPr lang="en-US" b="1" dirty="0"/>
              <a:t>Designed</a:t>
            </a:r>
            <a:r>
              <a:rPr lang="en-US" dirty="0"/>
              <a:t> with the participant in mind, GUPS is user-friendly, and </a:t>
            </a:r>
            <a:r>
              <a:rPr lang="en-US" b="1" dirty="0"/>
              <a:t>allows </a:t>
            </a:r>
            <a:r>
              <a:rPr lang="en-US" dirty="0"/>
              <a:t>for simple to complicated LUCA reviews and edits.  </a:t>
            </a:r>
          </a:p>
          <a:p>
            <a:endParaRPr lang="en-US" b="1" dirty="0"/>
          </a:p>
          <a:p>
            <a:r>
              <a:rPr lang="en-US" b="1" dirty="0"/>
              <a:t>Programmed</a:t>
            </a:r>
            <a:r>
              <a:rPr lang="en-US" dirty="0"/>
              <a:t> with a review tool requiring the user to validate their edits before creating a submission file, GUPS ensures the file(s) submitted are valid and allows for easier processing once received by the Census Bureau.  </a:t>
            </a:r>
          </a:p>
          <a:p>
            <a:endParaRPr lang="en-US" dirty="0"/>
          </a:p>
          <a:p>
            <a:r>
              <a:rPr lang="en-US" dirty="0"/>
              <a:t>GUPS does not require an </a:t>
            </a:r>
            <a:r>
              <a:rPr lang="en-US" b="1" dirty="0"/>
              <a:t>internet connection</a:t>
            </a:r>
            <a:r>
              <a:rPr lang="en-US" dirty="0"/>
              <a:t>, but one is necessary to use the imagery server.  </a:t>
            </a:r>
          </a:p>
          <a:p>
            <a:endParaRPr lang="en-US" dirty="0"/>
          </a:p>
          <a:p>
            <a:r>
              <a:rPr lang="en-US" dirty="0"/>
              <a:t>To reiterate, other Census geography programs utilize their own custom GUPS versions, so there could be more than one GUPS version offered to you leading up to the 2020 Census depending on your role in your government.  Please pay special attention to instructions for each version’s use and inquire with the Census Bureau if you have any questions.</a:t>
            </a:r>
          </a:p>
          <a:p>
            <a:endParaRPr lang="en-US" dirty="0"/>
          </a:p>
          <a:p>
            <a:r>
              <a:rPr lang="en-US" b="1" i="1" u="sng" dirty="0"/>
              <a:t>&lt;Presenter: DO NOT READ ALOUD, but if time permits (or after the presentation), demonstrate this software or launch demo video if it exists.&gt;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12752">
              <a:defRPr/>
            </a:pPr>
            <a:fld id="{57E65619-ADD9-431D-9D96-10D1E8DDD92D}" type="slidenum">
              <a:rPr lang="en-US">
                <a:solidFill>
                  <a:prstClr val="black"/>
                </a:solidFill>
                <a:latin typeface="Calibri"/>
              </a:rPr>
              <a:pPr defTabSz="912752">
                <a:defRPr/>
              </a:pPr>
              <a:t>14</a:t>
            </a:fld>
            <a:endParaRPr lang="en-US" dirty="0">
              <a:solidFill>
                <a:prstClr val="black"/>
              </a:solidFill>
              <a:latin typeface="Calibri"/>
            </a:endParaRPr>
          </a:p>
        </p:txBody>
      </p:sp>
    </p:spTree>
    <p:extLst>
      <p:ext uri="{BB962C8B-B14F-4D97-AF65-F5344CB8AC3E}">
        <p14:creationId xmlns:p14="http://schemas.microsoft.com/office/powerpoint/2010/main" val="3766650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initial data load, the GUPS screen looks very similar to </a:t>
            </a:r>
            <a:r>
              <a:rPr lang="en-US" dirty="0" smtClean="0"/>
              <a:t>this example.  </a:t>
            </a:r>
            <a:r>
              <a:rPr lang="en-US" dirty="0"/>
              <a:t>There are two main toolbars at the top of the screen; the </a:t>
            </a:r>
            <a:r>
              <a:rPr lang="en-US" b="1" dirty="0"/>
              <a:t>Standard Toolbar</a:t>
            </a:r>
            <a:r>
              <a:rPr lang="en-US" dirty="0"/>
              <a:t> contains all the typical GIS functions; save, zoom, pan, select, etc. and the </a:t>
            </a:r>
            <a:r>
              <a:rPr lang="en-US" b="1" dirty="0"/>
              <a:t>LUCA Toolbar</a:t>
            </a:r>
            <a:r>
              <a:rPr lang="en-US" dirty="0"/>
              <a:t> contains all of the functions needed for performing your LUCA review; including address list </a:t>
            </a:r>
            <a:r>
              <a:rPr lang="en-US" dirty="0" smtClean="0"/>
              <a:t>toggle buttons</a:t>
            </a:r>
            <a:r>
              <a:rPr lang="en-US" dirty="0"/>
              <a:t>, add/delete linear feature, and QC review tools.  </a:t>
            </a:r>
          </a:p>
          <a:p>
            <a:endParaRPr lang="en-US" dirty="0"/>
          </a:p>
          <a:p>
            <a:r>
              <a:rPr lang="en-US" dirty="0"/>
              <a:t>Below those, you will see a map of your jurisdiction on the left, the Block Count List for your jurisdiction on the right, and the Census Address list at the bottom.  Participants complete all edits, including “Adds” and “Deletes”, from within the Census Address list window.  GUPS has in-line editing, as well as simple selection and “designation” buttons for designating addresses as “Out of Jurisdiction”, “Non-Residential”, or “Deletion”.  Participants can also sort or filter the address list to search for a particular address, or addresses in a certain area.  Lastly, next to the “Census Address List” tab, you will see a “User Address List” tab.  When selected, the user can import their own address list as either editable or ‘read-only’ to assist in their review.  </a:t>
            </a:r>
          </a:p>
          <a:p>
            <a:endParaRPr lang="en-US" dirty="0"/>
          </a:p>
          <a:p>
            <a:r>
              <a:rPr lang="en-US" dirty="0"/>
              <a:t>As an additional note, the image shown here does not show map spots because of the scale that the map is currently drawn.  As you zoom into the map, more map elements are visible, including map spots, street names, and block </a:t>
            </a:r>
            <a:r>
              <a:rPr lang="en-US" dirty="0" smtClean="0"/>
              <a:t>numbers.</a:t>
            </a:r>
            <a:r>
              <a:rPr lang="en-US" baseline="0" dirty="0" smtClean="0"/>
              <a:t> </a:t>
            </a:r>
            <a:r>
              <a:rPr lang="en-US" sz="1200" kern="1200" dirty="0" smtClean="0">
                <a:solidFill>
                  <a:schemeClr val="tx1"/>
                </a:solidFill>
                <a:effectLst/>
                <a:latin typeface="+mn-lt"/>
                <a:ea typeface="+mn-ea"/>
                <a:cs typeface="+mn-cs"/>
              </a:rPr>
              <a:t>There is no Title 13 data displayed in this example.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7784" rtl="0" eaLnBrk="1" fontAlgn="auto" latinLnBrk="0" hangingPunct="1">
              <a:lnSpc>
                <a:spcPct val="100000"/>
              </a:lnSpc>
              <a:spcBef>
                <a:spcPts val="0"/>
              </a:spcBef>
              <a:spcAft>
                <a:spcPts val="0"/>
              </a:spcAft>
              <a:buClrTx/>
              <a:buSzTx/>
              <a:buFontTx/>
              <a:buNone/>
              <a:tabLst/>
              <a:defRPr/>
            </a:pPr>
            <a:fld id="{57E65619-ADD9-431D-9D96-10D1E8DDD92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778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7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GUPS participants can add an address by placing a map spot on the map in the location of the new address and a pop-up like this </a:t>
            </a:r>
            <a:r>
              <a:rPr lang="en-US" dirty="0" smtClean="0"/>
              <a:t>will </a:t>
            </a:r>
            <a:r>
              <a:rPr lang="en-US" dirty="0"/>
              <a:t>appear.  </a:t>
            </a:r>
          </a:p>
          <a:p>
            <a:endParaRPr lang="en-US" dirty="0"/>
          </a:p>
          <a:p>
            <a:r>
              <a:rPr lang="en-US" dirty="0"/>
              <a:t>By adding the map spot, the geocode fields (STCOU, Tract and Block) and the latitude/longitude fields pre-populate leaving only the mandatory house number and street name fields to complete.  In this example, the optional ZIP Code and Address Use (Mailing, Location, Both) are included.</a:t>
            </a:r>
          </a:p>
          <a:p>
            <a:endParaRPr lang="en-US" dirty="0"/>
          </a:p>
          <a:p>
            <a:r>
              <a:rPr lang="en-US" sz="1200" kern="1200" dirty="0" smtClean="0">
                <a:solidFill>
                  <a:schemeClr val="tx1"/>
                </a:solidFill>
                <a:effectLst/>
                <a:latin typeface="+mn-lt"/>
                <a:ea typeface="+mn-ea"/>
                <a:cs typeface="+mn-cs"/>
              </a:rPr>
              <a:t>There is no Title 13 data displayed in this example. </a:t>
            </a:r>
            <a:endParaRPr lang="en-US" dirty="0"/>
          </a:p>
        </p:txBody>
      </p:sp>
      <p:sp>
        <p:nvSpPr>
          <p:cNvPr id="4" name="Slide Number Placeholder 3"/>
          <p:cNvSpPr>
            <a:spLocks noGrp="1"/>
          </p:cNvSpPr>
          <p:nvPr>
            <p:ph type="sldNum" sz="quarter" idx="10"/>
          </p:nvPr>
        </p:nvSpPr>
        <p:spPr/>
        <p:txBody>
          <a:bodyPr/>
          <a:lstStyle/>
          <a:p>
            <a:pPr marL="0" marR="0" lvl="0" indent="0" algn="r" defTabSz="937784" rtl="0" eaLnBrk="1" fontAlgn="auto" latinLnBrk="0" hangingPunct="1">
              <a:lnSpc>
                <a:spcPct val="100000"/>
              </a:lnSpc>
              <a:spcBef>
                <a:spcPts val="0"/>
              </a:spcBef>
              <a:spcAft>
                <a:spcPts val="0"/>
              </a:spcAft>
              <a:buClrTx/>
              <a:buSzTx/>
              <a:buFontTx/>
              <a:buNone/>
              <a:tabLst/>
              <a:defRPr/>
            </a:pPr>
            <a:fld id="{57E65619-ADD9-431D-9D96-10D1E8DDD92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778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930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last example, the participant added a road (Any Ave) as well as two new address records (using map spots).  Both the address list and the map include the records.  The map depicts the two new records as blue map spots.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no Title 13 data displayed in this example.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7784" rtl="0" eaLnBrk="1" fontAlgn="auto" latinLnBrk="0" hangingPunct="1">
              <a:lnSpc>
                <a:spcPct val="100000"/>
              </a:lnSpc>
              <a:spcBef>
                <a:spcPts val="0"/>
              </a:spcBef>
              <a:spcAft>
                <a:spcPts val="0"/>
              </a:spcAft>
              <a:buClrTx/>
              <a:buSzTx/>
              <a:buFontTx/>
              <a:buNone/>
              <a:tabLst/>
              <a:defRPr/>
            </a:pPr>
            <a:fld id="{57E65619-ADD9-431D-9D96-10D1E8DDD92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778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289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we covered the GUPS Participation Method, the next few slides discuss the materials that comprise the Paper and Digital participation methods, so you can begin to think about which is best for your government.  </a:t>
            </a:r>
          </a:p>
          <a:p>
            <a:r>
              <a:rPr lang="en-US" dirty="0"/>
              <a:t> </a:t>
            </a:r>
          </a:p>
          <a:p>
            <a:r>
              <a:rPr lang="en-US" dirty="0"/>
              <a:t>The </a:t>
            </a:r>
            <a:r>
              <a:rPr lang="en-US" b="1" dirty="0"/>
              <a:t>paper format address list </a:t>
            </a:r>
            <a:r>
              <a:rPr lang="en-US" dirty="0"/>
              <a:t>is only available to participants with 6,000 or fewer addresses.  While this may seem like a low number, more than half of the eligible governments have less than 6,000 addresses!  </a:t>
            </a:r>
          </a:p>
          <a:p>
            <a:r>
              <a:rPr lang="en-US" dirty="0"/>
              <a:t> </a:t>
            </a:r>
          </a:p>
          <a:p>
            <a:r>
              <a:rPr lang="en-US" dirty="0"/>
              <a:t>The address list is printed legal size (8.5 x14 inches) with only six addresses per page.   There are two “sort options”:  Street Name/House Number OR Census Tract number/Block number/Street Name/House Number.  Each has pros and cons as it relates to a review.  Consider your ability to re-sort your local list to match one of these sort options as well as whether or not geographically defining areas for your review is possible.  Census Bureau staff can discuss sort options and help you choose.  Additionally, a separate paper “Address List Add Page” is necessary for participants to add new or missing address records. Examples of the paper Address List and Address List Add Page are forthcoming.  </a:t>
            </a:r>
          </a:p>
          <a:p>
            <a:r>
              <a:rPr lang="en-US" dirty="0"/>
              <a:t> </a:t>
            </a:r>
          </a:p>
          <a:p>
            <a:r>
              <a:rPr lang="en-US" dirty="0"/>
              <a:t>The </a:t>
            </a:r>
            <a:r>
              <a:rPr lang="en-US" b="1" dirty="0"/>
              <a:t>digital format address list</a:t>
            </a:r>
            <a:r>
              <a:rPr lang="en-US" dirty="0"/>
              <a:t> is available to all governments.  Different from 2010 LUCA, the Census Bureau is providing the 2020 LUCA digital address list in Excel (.</a:t>
            </a:r>
            <a:r>
              <a:rPr lang="en-US" dirty="0" err="1"/>
              <a:t>xlsx</a:t>
            </a:r>
            <a:r>
              <a:rPr lang="en-US" dirty="0"/>
              <a:t>) or Comma Delimited Text (.csv) format.  A database or spreadsheet software such as Microsoft Access or Microsoft Excel is necessary to use the digital format address list.  There is no need for a separate ‘Add Page” to add records.  Selection of this format allows GIS users to create coordinates from the latitude/longitude values included in the address list. </a:t>
            </a:r>
          </a:p>
          <a:p>
            <a:endParaRPr lang="en-US" dirty="0" smtClean="0"/>
          </a:p>
        </p:txBody>
      </p:sp>
      <p:sp>
        <p:nvSpPr>
          <p:cNvPr id="4" name="Slide Number Placeholder 3"/>
          <p:cNvSpPr>
            <a:spLocks noGrp="1"/>
          </p:cNvSpPr>
          <p:nvPr>
            <p:ph type="sldNum" sz="quarter" idx="10"/>
          </p:nvPr>
        </p:nvSpPr>
        <p:spPr/>
        <p:txBody>
          <a:bodyPr/>
          <a:lstStyle/>
          <a:p>
            <a:fld id="{BD9B1893-B4B5-4600-9969-73B27B5475F1}" type="slidenum">
              <a:rPr lang="en-US" smtClean="0"/>
              <a:t>18</a:t>
            </a:fld>
            <a:endParaRPr lang="en-US"/>
          </a:p>
        </p:txBody>
      </p:sp>
    </p:spTree>
    <p:extLst>
      <p:ext uri="{BB962C8B-B14F-4D97-AF65-F5344CB8AC3E}">
        <p14:creationId xmlns:p14="http://schemas.microsoft.com/office/powerpoint/2010/main" val="8915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moving onto</a:t>
            </a:r>
            <a:r>
              <a:rPr lang="en-US" baseline="0" dirty="0" smtClean="0"/>
              <a:t> the maps topic, please be aware t</a:t>
            </a:r>
            <a:r>
              <a:rPr lang="en-US" dirty="0" smtClean="0"/>
              <a:t>he </a:t>
            </a:r>
            <a:r>
              <a:rPr lang="en-US" dirty="0"/>
              <a:t>structure of the </a:t>
            </a:r>
            <a:r>
              <a:rPr lang="en-US" dirty="0" smtClean="0"/>
              <a:t>address </a:t>
            </a:r>
            <a:r>
              <a:rPr lang="en-US" dirty="0"/>
              <a:t>list has </a:t>
            </a:r>
            <a:r>
              <a:rPr lang="en-US" dirty="0" smtClean="0"/>
              <a:t>changed since 2010.  </a:t>
            </a:r>
            <a:r>
              <a:rPr lang="en-US" dirty="0"/>
              <a:t>The Census Bureau incorporated suggestions from those programs and combined some of the fields</a:t>
            </a:r>
            <a:r>
              <a:rPr lang="en-US" dirty="0" smtClean="0"/>
              <a:t>. </a:t>
            </a:r>
            <a:endParaRPr lang="en-US" dirty="0"/>
          </a:p>
          <a:p>
            <a:r>
              <a:rPr lang="en-US" dirty="0"/>
              <a:t/>
            </a:r>
            <a:br>
              <a:rPr lang="en-US" dirty="0"/>
            </a:br>
            <a:r>
              <a:rPr lang="en-US" dirty="0"/>
              <a:t>The graphic illustrates the changes in the layout of the </a:t>
            </a:r>
            <a:r>
              <a:rPr lang="en-US" b="1" dirty="0"/>
              <a:t>digital </a:t>
            </a:r>
            <a:r>
              <a:rPr lang="en-US" dirty="0"/>
              <a:t>address list from 2010 to 2020.  The most significant change was concatenating seven “Street Name” fields for 2010 into one field for 2020.  In addition to two new fields, highlighted in green (GEOID and Address Use), a re-ordering of the fields also occurred.  </a:t>
            </a:r>
          </a:p>
          <a:p>
            <a:endParaRPr lang="en-US" dirty="0"/>
          </a:p>
          <a:p>
            <a:r>
              <a:rPr lang="en-US" dirty="0"/>
              <a:t>Though most of the changes mentioned above apply to the paper address list, there are notable differences.  In the paper format, the state and county fields are not separate fields; the Entity ID is along the header of each page; the Facility Name and Location Description share a field and there is no Address Use field on the address list.  The Address Use field is optional and is only necessary when adding new addresses. </a:t>
            </a:r>
          </a:p>
          <a:p>
            <a:pPr defTabSz="912752">
              <a:defRPr/>
            </a:pPr>
            <a:endParaRPr lang="en-US" baseline="0" dirty="0" smtClean="0"/>
          </a:p>
        </p:txBody>
      </p:sp>
      <p:sp>
        <p:nvSpPr>
          <p:cNvPr id="4" name="Slide Number Placeholder 3"/>
          <p:cNvSpPr>
            <a:spLocks noGrp="1"/>
          </p:cNvSpPr>
          <p:nvPr>
            <p:ph type="sldNum" sz="quarter" idx="10"/>
          </p:nvPr>
        </p:nvSpPr>
        <p:spPr/>
        <p:txBody>
          <a:bodyPr/>
          <a:lstStyle/>
          <a:p>
            <a:fld id="{57E65619-ADD9-431D-9D96-10D1E8DDD92D}" type="slidenum">
              <a:rPr lang="en-US" smtClean="0"/>
              <a:pPr/>
              <a:t>19</a:t>
            </a:fld>
            <a:endParaRPr lang="en-US" dirty="0"/>
          </a:p>
        </p:txBody>
      </p:sp>
    </p:spTree>
    <p:extLst>
      <p:ext uri="{BB962C8B-B14F-4D97-AF65-F5344CB8AC3E}">
        <p14:creationId xmlns:p14="http://schemas.microsoft.com/office/powerpoint/2010/main" val="262541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221" y="4419602"/>
            <a:ext cx="5504204" cy="4183063"/>
          </a:xfrm>
        </p:spPr>
        <p:txBody>
          <a:bodyPr/>
          <a:lstStyle/>
          <a:p>
            <a:r>
              <a:rPr lang="en-US" sz="1200" kern="1200" dirty="0" smtClean="0">
                <a:solidFill>
                  <a:schemeClr val="tx1"/>
                </a:solidFill>
                <a:effectLst/>
                <a:latin typeface="+mn-lt"/>
                <a:ea typeface="+mn-ea"/>
                <a:cs typeface="+mn-cs"/>
              </a:rPr>
              <a:t>Though the focus of most of the presentation is the 2020 LUCA operation, I</a:t>
            </a:r>
            <a:r>
              <a:rPr lang="en-US" sz="1200" kern="1200" baseline="0" dirty="0" smtClean="0">
                <a:solidFill>
                  <a:schemeClr val="tx1"/>
                </a:solidFill>
                <a:effectLst/>
                <a:latin typeface="+mn-lt"/>
                <a:ea typeface="+mn-ea"/>
                <a:cs typeface="+mn-cs"/>
              </a:rPr>
              <a:t> will</a:t>
            </a:r>
            <a:r>
              <a:rPr lang="en-US" sz="1200" kern="1200" dirty="0" smtClean="0">
                <a:solidFill>
                  <a:schemeClr val="tx1"/>
                </a:solidFill>
                <a:effectLst/>
                <a:latin typeface="+mn-lt"/>
                <a:ea typeface="+mn-ea"/>
                <a:cs typeface="+mn-cs"/>
              </a:rPr>
              <a:t> begin by providing some high level information regarding the Decennial Census, the design for the 2020 Census and the maintenance of the census address list.  </a:t>
            </a:r>
          </a:p>
          <a:p>
            <a:endParaRPr lang="en-US" dirty="0"/>
          </a:p>
          <a:p>
            <a:r>
              <a:rPr lang="en-US" dirty="0"/>
              <a:t>I will cover the LUCA background, confidentiality and security, new aspects of 2020 LUCA, who can participate as well as numerous preparation topics including early tools, participation methods, product formats for the address list and maps, the next steps for participants and the 2020 LUCA schedule.</a:t>
            </a:r>
          </a:p>
          <a:p>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2</a:t>
            </a:fld>
            <a:endParaRPr lang="en-US" dirty="0"/>
          </a:p>
        </p:txBody>
      </p:sp>
    </p:spTree>
    <p:extLst>
      <p:ext uri="{BB962C8B-B14F-4D97-AF65-F5344CB8AC3E}">
        <p14:creationId xmlns:p14="http://schemas.microsoft.com/office/powerpoint/2010/main" val="1258479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an example of the paper format “Address List” page.  Note the SIX addresses per page.  The fields correlate to the fields on the ‘Address List structure’ slide, but in slightly different order.  Expect a detailed discussion of this product during the LUCA Trainings later this Fall/Winter. Data shown are fictitious. There is no Title 13 data displayed in this example. This product will display the following warning, “Disclosure Prohibited by Title 13, U.S.C.” along the bottom of each page.</a:t>
            </a:r>
          </a:p>
        </p:txBody>
      </p:sp>
      <p:sp>
        <p:nvSpPr>
          <p:cNvPr id="4" name="Slide Number Placeholder 3"/>
          <p:cNvSpPr>
            <a:spLocks noGrp="1"/>
          </p:cNvSpPr>
          <p:nvPr>
            <p:ph type="sldNum" sz="quarter" idx="10"/>
          </p:nvPr>
        </p:nvSpPr>
        <p:spPr/>
        <p:txBody>
          <a:bodyPr/>
          <a:lstStyle/>
          <a:p>
            <a:fld id="{57E65619-ADD9-431D-9D96-10D1E8DDD92D}" type="slidenum">
              <a:rPr lang="en-US" smtClean="0"/>
              <a:pPr/>
              <a:t>20</a:t>
            </a:fld>
            <a:endParaRPr lang="en-US" dirty="0"/>
          </a:p>
        </p:txBody>
      </p:sp>
    </p:spTree>
    <p:extLst>
      <p:ext uri="{BB962C8B-B14F-4D97-AF65-F5344CB8AC3E}">
        <p14:creationId xmlns:p14="http://schemas.microsoft.com/office/powerpoint/2010/main" val="346632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an example of a paper format “Address List Add Page”.  Paper format participants use this form to add new or missing residential address records.  Expect a detailed discussion of this product during the LUCA Trainings later this Fall/Winter.  This product will display the following warning, “Disclosure Prohibited by Title 13, U.S.C.” along the bottom of each page.</a:t>
            </a:r>
          </a:p>
        </p:txBody>
      </p:sp>
      <p:sp>
        <p:nvSpPr>
          <p:cNvPr id="4" name="Slide Number Placeholder 3"/>
          <p:cNvSpPr>
            <a:spLocks noGrp="1"/>
          </p:cNvSpPr>
          <p:nvPr>
            <p:ph type="sldNum" sz="quarter" idx="10"/>
          </p:nvPr>
        </p:nvSpPr>
        <p:spPr/>
        <p:txBody>
          <a:bodyPr/>
          <a:lstStyle/>
          <a:p>
            <a:fld id="{57E65619-ADD9-431D-9D96-10D1E8DDD92D}" type="slidenum">
              <a:rPr lang="en-US" smtClean="0"/>
              <a:pPr/>
              <a:t>21</a:t>
            </a:fld>
            <a:endParaRPr lang="en-US" dirty="0"/>
          </a:p>
        </p:txBody>
      </p:sp>
    </p:spTree>
    <p:extLst>
      <p:ext uri="{BB962C8B-B14F-4D97-AF65-F5344CB8AC3E}">
        <p14:creationId xmlns:p14="http://schemas.microsoft.com/office/powerpoint/2010/main" val="2996420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paper and digital formats are available for the LUCA maps.  The </a:t>
            </a:r>
            <a:r>
              <a:rPr lang="en-US" b="1" dirty="0"/>
              <a:t>paper format map </a:t>
            </a:r>
            <a:r>
              <a:rPr lang="en-US" dirty="0"/>
              <a:t>is available to all governments, though there are clearly limits to their usability for larger governments that could have hundreds of large format maps and thousands of small format pdfs.  </a:t>
            </a:r>
          </a:p>
          <a:p>
            <a:endParaRPr lang="en-US" dirty="0"/>
          </a:p>
          <a:p>
            <a:r>
              <a:rPr lang="en-US" dirty="0"/>
              <a:t>With this format, the Census Bureau provides </a:t>
            </a:r>
            <a:r>
              <a:rPr lang="en-US" u="sng" dirty="0"/>
              <a:t>both</a:t>
            </a:r>
            <a:r>
              <a:rPr lang="en-US" dirty="0"/>
              <a:t> large format paper map(s) (custom size, 42 x 36 inches) and a DVD of Adobe PDF small format maps (legal size, 8.5 x14 inches). The small format maps contain address structure coordinates represented as map spots.  Viewed by using Adobe software or printed, Title 13, U.S.C. protects these small format maps.  Enforcement of confidentiality and security is required with the small format maps because they depict map spots.  Participants use the small format maps for making updates.  The next slide shows examples of the both large and small format maps.  In addition, a large format map sample is available for viewing on the LUCA website. </a:t>
            </a:r>
          </a:p>
          <a:p>
            <a:endParaRPr lang="en-US" dirty="0"/>
          </a:p>
          <a:p>
            <a:r>
              <a:rPr lang="en-US" dirty="0"/>
              <a:t>The </a:t>
            </a:r>
            <a:r>
              <a:rPr lang="en-US" b="1" dirty="0"/>
              <a:t>digital format map</a:t>
            </a:r>
            <a:r>
              <a:rPr lang="en-US" dirty="0"/>
              <a:t> is available to all governments.  The Census Bureau provides LUCA specific TIGER partnership </a:t>
            </a:r>
            <a:r>
              <a:rPr lang="en-US" dirty="0" err="1"/>
              <a:t>shapefiles</a:t>
            </a:r>
            <a:r>
              <a:rPr lang="en-US" dirty="0"/>
              <a:t>.  </a:t>
            </a:r>
            <a:r>
              <a:rPr lang="en-US" dirty="0" err="1"/>
              <a:t>Shapefiles</a:t>
            </a:r>
            <a:r>
              <a:rPr lang="en-US" dirty="0"/>
              <a:t> require the use of GIS software and can be challenging to use.  Please consider your jurisdiction’s GIS capabilities before selecting this map format.  Address structure points are </a:t>
            </a:r>
            <a:r>
              <a:rPr lang="en-US" b="1" i="1" dirty="0"/>
              <a:t>not </a:t>
            </a:r>
            <a:r>
              <a:rPr lang="en-US" dirty="0"/>
              <a:t>included as part of the </a:t>
            </a:r>
            <a:r>
              <a:rPr lang="en-US" dirty="0" err="1"/>
              <a:t>shapefile</a:t>
            </a:r>
            <a:r>
              <a:rPr lang="en-US" dirty="0"/>
              <a:t>, but participants can create them from the latitude/longitude coordinates included on the digital address list.  Please do not confuse this digital format map choice with the DVD of Adobe PDF small format maps that accompany the paper map format.</a:t>
            </a:r>
          </a:p>
          <a:p>
            <a:endParaRPr lang="en-US" dirty="0"/>
          </a:p>
          <a:p>
            <a:r>
              <a:rPr lang="en-US" dirty="0"/>
              <a:t>Many larger governments will choose digital format for both their address list and maps to leverage their own GIS.  Smaller governments with computer expertise, but without a GIS, may prefer the digital address list and paper maps.  Choosing a paper address list and TIGER partnership </a:t>
            </a:r>
            <a:r>
              <a:rPr lang="en-US" dirty="0" err="1"/>
              <a:t>shapefiles</a:t>
            </a:r>
            <a:r>
              <a:rPr lang="en-US" dirty="0"/>
              <a:t> </a:t>
            </a:r>
            <a:r>
              <a:rPr lang="en-US" u="sng" dirty="0"/>
              <a:t>would not </a:t>
            </a:r>
            <a:r>
              <a:rPr lang="en-US" dirty="0"/>
              <a:t>allow for full use of GIS capabilities, but the format combination is available.</a:t>
            </a:r>
          </a:p>
          <a:p>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22</a:t>
            </a:fld>
            <a:endParaRPr lang="en-US"/>
          </a:p>
        </p:txBody>
      </p:sp>
    </p:spTree>
    <p:extLst>
      <p:ext uri="{BB962C8B-B14F-4D97-AF65-F5344CB8AC3E}">
        <p14:creationId xmlns:p14="http://schemas.microsoft.com/office/powerpoint/2010/main" val="32384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on the left is a zoomed section of a large format paper map.  The census tract number on this example is 0046.00 and the block numbers (block 2000) are the four digit red numbers.  </a:t>
            </a:r>
          </a:p>
          <a:p>
            <a:endParaRPr lang="en-US" dirty="0"/>
          </a:p>
          <a:p>
            <a:r>
              <a:rPr lang="en-US" dirty="0"/>
              <a:t>The image on the right is from one of the corresponding small format paper maps.  It shows a zoomed section for block 2000.  The light blue circle on the large format map example identifies block 2000.  The small dots are the map spots that correspond to the individual addresses within block 2000.  The map spot label does not list the actual address, but instead lists a “Map Spot Number” that corresponds to the address list’s field of the same name. Data shown are fictitious. There is no Title 13 data displayed in this example. The small format map products will display the following warning, “Disclosure Prohibited by Title 13, U.S.C.” along the bottom of each.</a:t>
            </a:r>
          </a:p>
          <a:p>
            <a:endParaRPr lang="en-US" dirty="0"/>
          </a:p>
          <a:p>
            <a:r>
              <a:rPr lang="en-US" dirty="0"/>
              <a:t>If you intend to register for 2020 LUCA, please plan to attend a training session to learn more details and strategies for participation.  Training sessions are under development, but the Census Bureau expects them to begin later this year, in October 2017.  These sessions provide instructions regarding the use of the 2020 LUCA address list and map products.</a:t>
            </a:r>
          </a:p>
          <a:p>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23</a:t>
            </a:fld>
            <a:endParaRPr lang="en-US"/>
          </a:p>
        </p:txBody>
      </p:sp>
    </p:spTree>
    <p:extLst>
      <p:ext uri="{BB962C8B-B14F-4D97-AF65-F5344CB8AC3E}">
        <p14:creationId xmlns:p14="http://schemas.microsoft.com/office/powerpoint/2010/main" val="525241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Eligible governments should begin preparing now to determine their available resources.</a:t>
            </a:r>
          </a:p>
          <a:p>
            <a:pPr lvl="0"/>
            <a:endParaRPr lang="en-US" dirty="0"/>
          </a:p>
          <a:p>
            <a:pPr marL="170044" indent="-170044">
              <a:buFont typeface="Arial" panose="020B0604020202020204" pitchFamily="34" charset="0"/>
              <a:buChar char="•"/>
            </a:pPr>
            <a:r>
              <a:rPr lang="en-US" dirty="0"/>
              <a:t>Do you have an address list (E911, appraisal district/assessment records, water/utility records, building permits, etc.)?  </a:t>
            </a:r>
          </a:p>
          <a:p>
            <a:pPr marL="170044" indent="-170044">
              <a:buFont typeface="Arial" panose="020B0604020202020204" pitchFamily="34" charset="0"/>
              <a:buChar char="•"/>
            </a:pPr>
            <a:r>
              <a:rPr lang="en-US" dirty="0"/>
              <a:t>Does your address list source have multi-unit structure identifiers (Apt 1, Unit A2, #3001, etc.)?  </a:t>
            </a:r>
          </a:p>
          <a:p>
            <a:pPr marL="170044" indent="-170044">
              <a:buFont typeface="Arial" panose="020B0604020202020204" pitchFamily="34" charset="0"/>
              <a:buChar char="•"/>
            </a:pPr>
            <a:r>
              <a:rPr lang="en-US" dirty="0"/>
              <a:t>Does it contain both residential and commercial information?  Can you distinguish the types?</a:t>
            </a:r>
          </a:p>
          <a:p>
            <a:pPr marL="170044" indent="-170044">
              <a:buFont typeface="Arial" panose="020B0604020202020204" pitchFamily="34" charset="0"/>
              <a:buChar char="•"/>
            </a:pPr>
            <a:r>
              <a:rPr lang="en-US" dirty="0"/>
              <a:t>How much time can your staff devote to conducting a LUCA review?    </a:t>
            </a:r>
          </a:p>
          <a:p>
            <a:pPr marL="622754" lvl="1" indent="-170044">
              <a:buFont typeface="Arial" panose="020B0604020202020204" pitchFamily="34" charset="0"/>
              <a:buChar char="•"/>
            </a:pPr>
            <a:r>
              <a:rPr lang="en-US" dirty="0"/>
              <a:t>If a complete review of the address list is improbable, identify your government’s high priority areas.  Consider areas where the Census Bureau’s block count list contradicts your knowledge or your local block counts, areas where multi-unit are concentrated, areas of new development, areas around your boundary, etc. and plan to focus the LUCA review on those areas.</a:t>
            </a:r>
          </a:p>
          <a:p>
            <a:pPr marL="170044" indent="-170044">
              <a:buFont typeface="Arial" panose="020B0604020202020204" pitchFamily="34" charset="0"/>
              <a:buChar char="•"/>
            </a:pPr>
            <a:r>
              <a:rPr lang="en-US" dirty="0"/>
              <a:t>Do you want to designate (or collaborate with) a higher-level government or regional planning agency to assist with the review?  Begin outreach to those higher-level groups.</a:t>
            </a:r>
          </a:p>
          <a:p>
            <a:endParaRPr lang="en-US" dirty="0"/>
          </a:p>
          <a:p>
            <a:r>
              <a:rPr lang="en-US" sz="1200" kern="1200" dirty="0" smtClean="0">
                <a:solidFill>
                  <a:schemeClr val="tx1"/>
                </a:solidFill>
                <a:effectLst/>
                <a:latin typeface="+mn-lt"/>
                <a:ea typeface="+mn-ea"/>
                <a:cs typeface="+mn-cs"/>
              </a:rPr>
              <a:t>The Census Bureau suggests entities begin to answer these questions and preparing to participate </a:t>
            </a:r>
            <a:r>
              <a:rPr lang="en-US" sz="1200" u="sng" kern="1200" dirty="0" smtClean="0">
                <a:solidFill>
                  <a:schemeClr val="tx1"/>
                </a:solidFill>
                <a:effectLst/>
                <a:latin typeface="+mn-lt"/>
                <a:ea typeface="+mn-ea"/>
                <a:cs typeface="+mn-cs"/>
              </a:rPr>
              <a:t>now</a:t>
            </a:r>
            <a:r>
              <a:rPr lang="en-US" sz="1200" kern="1200" dirty="0" smtClean="0">
                <a:solidFill>
                  <a:schemeClr val="tx1"/>
                </a:solidFill>
                <a:effectLst/>
                <a:latin typeface="+mn-lt"/>
                <a:ea typeface="+mn-ea"/>
                <a:cs typeface="+mn-cs"/>
              </a:rPr>
              <a:t>, because the July 2017, 2020 LUCA Invitation mailing distributes the registration materials.  </a:t>
            </a:r>
            <a:r>
              <a:rPr lang="en-US" dirty="0" smtClean="0"/>
              <a:t>If </a:t>
            </a:r>
            <a:r>
              <a:rPr lang="en-US" dirty="0"/>
              <a:t>you know your registration status (Participate or Not), please complete and return the form as soon as possible to exclude your government from LUCA registration follow-up activities.  Beginning in October 2017, LUCA training workshops begin.  Both in-person workshops and webinars, along with self-training documents, are under-development.  If you choose to register, please plan to </a:t>
            </a:r>
            <a:r>
              <a:rPr lang="en-US" b="1" dirty="0"/>
              <a:t>attend a training</a:t>
            </a:r>
            <a:r>
              <a:rPr lang="en-US" dirty="0"/>
              <a:t> </a:t>
            </a:r>
            <a:r>
              <a:rPr lang="en-US" b="1" dirty="0"/>
              <a:t>or self-train</a:t>
            </a:r>
            <a:r>
              <a:rPr lang="en-US" dirty="0"/>
              <a:t>.  In February 2018, the 2020 LUCA materials begin shipping to participants. Upon receipt, participants have 120 calendar days to </a:t>
            </a:r>
            <a:r>
              <a:rPr lang="en-US" b="1" dirty="0"/>
              <a:t>conduct their review</a:t>
            </a:r>
            <a:r>
              <a:rPr lang="en-US" dirty="0"/>
              <a:t> and update the Census Bureau’s Address List.  </a:t>
            </a:r>
          </a:p>
          <a:p>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24</a:t>
            </a:fld>
            <a:endParaRPr lang="en-US"/>
          </a:p>
        </p:txBody>
      </p:sp>
    </p:spTree>
    <p:extLst>
      <p:ext uri="{BB962C8B-B14F-4D97-AF65-F5344CB8AC3E}">
        <p14:creationId xmlns:p14="http://schemas.microsoft.com/office/powerpoint/2010/main" val="1108910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closing, it is important to discuss the LUCA schedule as another preparation aspect of 2020 LUCA. </a:t>
            </a:r>
            <a:r>
              <a:rPr lang="en-US" dirty="0" smtClean="0"/>
              <a:t>Keeping </a:t>
            </a:r>
            <a:r>
              <a:rPr lang="en-US" dirty="0"/>
              <a:t>the schedule in mind prepares you for upcoming tasks and actions.</a:t>
            </a:r>
          </a:p>
          <a:p>
            <a:endParaRPr lang="en-US" dirty="0"/>
          </a:p>
          <a:p>
            <a:pPr marL="170044" indent="-170044">
              <a:buFont typeface="Arial" panose="020B0604020202020204" pitchFamily="34" charset="0"/>
              <a:buChar char="•"/>
            </a:pPr>
            <a:r>
              <a:rPr lang="en-US" dirty="0"/>
              <a:t>January 2017 – Advance Notice mailing </a:t>
            </a:r>
            <a:r>
              <a:rPr lang="en-US" dirty="0" smtClean="0"/>
              <a:t>conducted</a:t>
            </a:r>
          </a:p>
          <a:p>
            <a:pPr marL="622754" lvl="1" indent="-170044">
              <a:buFont typeface="Arial" panose="020B0604020202020204" pitchFamily="34" charset="0"/>
              <a:buChar char="•"/>
            </a:pPr>
            <a:r>
              <a:rPr lang="en-US" i="1" dirty="0" smtClean="0"/>
              <a:t>The purpose of the Advance Notice mailing was to bring awareness to</a:t>
            </a:r>
            <a:r>
              <a:rPr lang="en-US" i="1" baseline="0" dirty="0" smtClean="0"/>
              <a:t> </a:t>
            </a:r>
            <a:r>
              <a:rPr lang="en-US" i="1" dirty="0" smtClean="0"/>
              <a:t>2020 LUCA and its schedule so governments could begin preparing to participate.  The Census Bureau asked contacts to review the LUCA Information Guide and to confirm/correct their contact information.  The Census Bureau sent a large number of Advance Notice materials in order to build a solid courtesy copy base for the Invitation Mailing scheduled for July 2017. Nearly 83,000 contacts were shipped the Advance Notice mailing which covered just over 40,000 governments and organizations.</a:t>
            </a:r>
            <a:endParaRPr lang="en-US" i="1" dirty="0"/>
          </a:p>
          <a:p>
            <a:pPr marL="170044" indent="-170044">
              <a:buFont typeface="Arial" panose="020B0604020202020204" pitchFamily="34" charset="0"/>
              <a:buChar char="•"/>
            </a:pPr>
            <a:r>
              <a:rPr lang="en-US" dirty="0"/>
              <a:t>March 2017 – LUCA promotional presentations </a:t>
            </a:r>
            <a:r>
              <a:rPr lang="en-US" dirty="0" smtClean="0"/>
              <a:t>begin</a:t>
            </a:r>
          </a:p>
          <a:p>
            <a:pPr marL="622754" lvl="1" indent="-170044">
              <a:buFont typeface="Arial" panose="020B0604020202020204" pitchFamily="34" charset="0"/>
              <a:buChar char="•"/>
            </a:pPr>
            <a:r>
              <a:rPr lang="en-US" i="1" dirty="0"/>
              <a:t>The six regional offices manage the scheduling of these presentations.  Expect email invitations to webinars with some classroom presentations as well.  Direct questions regarding the LUCA promotional presentations to the GEO 2020 LUCA email and/or toll-free number provided on the next slide.</a:t>
            </a:r>
            <a:endParaRPr lang="en-US" dirty="0"/>
          </a:p>
          <a:p>
            <a:pPr marL="170044" indent="-170044">
              <a:buFont typeface="Arial" panose="020B0604020202020204" pitchFamily="34" charset="0"/>
              <a:buChar char="•"/>
            </a:pPr>
            <a:r>
              <a:rPr lang="en-US" dirty="0" smtClean="0"/>
              <a:t>July </a:t>
            </a:r>
            <a:r>
              <a:rPr lang="en-US" dirty="0"/>
              <a:t>2017 – LUCA Invitation mailing (which includes registration materials) conducted</a:t>
            </a:r>
          </a:p>
          <a:p>
            <a:pPr marL="170044" indent="-170044">
              <a:buFont typeface="Arial" panose="020B0604020202020204" pitchFamily="34" charset="0"/>
              <a:buChar char="•"/>
            </a:pPr>
            <a:r>
              <a:rPr lang="en-US" dirty="0"/>
              <a:t>October 2017 – LUCA training workshops begin</a:t>
            </a:r>
          </a:p>
          <a:p>
            <a:pPr marL="170044" indent="-170044">
              <a:buFont typeface="Arial" panose="020B0604020202020204" pitchFamily="34" charset="0"/>
              <a:buChar char="•"/>
            </a:pPr>
            <a:r>
              <a:rPr lang="en-US" b="1" dirty="0">
                <a:solidFill>
                  <a:srgbClr val="00B050"/>
                </a:solidFill>
              </a:rPr>
              <a:t>December 15, 2017 – Deadline for LUCA </a:t>
            </a:r>
            <a:r>
              <a:rPr lang="en-US" b="1" dirty="0" smtClean="0">
                <a:solidFill>
                  <a:srgbClr val="00B050"/>
                </a:solidFill>
              </a:rPr>
              <a:t>registration</a:t>
            </a:r>
            <a:endParaRPr lang="en-US" dirty="0">
              <a:solidFill>
                <a:srgbClr val="00B050"/>
              </a:solidFill>
            </a:endParaRPr>
          </a:p>
          <a:p>
            <a:pPr marL="170044" indent="-170044">
              <a:buFont typeface="Arial" panose="020B0604020202020204" pitchFamily="34" charset="0"/>
              <a:buChar char="•"/>
            </a:pPr>
            <a:r>
              <a:rPr lang="en-US" dirty="0"/>
              <a:t>February - April 2018 – LUCA materials begin to ship to participants.   Participants begin their review and have 120 calendar days to complete.</a:t>
            </a:r>
          </a:p>
          <a:p>
            <a:pPr marL="170044" indent="-170044">
              <a:buFont typeface="Arial" panose="020B0604020202020204" pitchFamily="34" charset="0"/>
              <a:buChar char="•"/>
            </a:pPr>
            <a:r>
              <a:rPr lang="en-US" dirty="0"/>
              <a:t>February - September 2018 – Census Bureau processing of LUCA submissions begins.</a:t>
            </a:r>
          </a:p>
          <a:p>
            <a:pPr marL="170044" indent="-170044">
              <a:buFont typeface="Arial" panose="020B0604020202020204" pitchFamily="34" charset="0"/>
              <a:buChar char="•"/>
            </a:pPr>
            <a:r>
              <a:rPr lang="en-US" dirty="0"/>
              <a:t>August - September 2019 – Census Bureau delivers LUCA feedback to participants (the Appeals process is still under development, but tentatively scheduled to begin in October 2019 with a very short review timeframe)</a:t>
            </a:r>
          </a:p>
          <a:p>
            <a:pPr marL="170044" indent="-170044">
              <a:buFont typeface="Arial" panose="020B0604020202020204" pitchFamily="34" charset="0"/>
              <a:buChar char="•"/>
            </a:pPr>
            <a:r>
              <a:rPr lang="en-US" dirty="0"/>
              <a:t>April 1, 2020 is CENSUS DAY</a:t>
            </a:r>
            <a:r>
              <a:rPr lang="en-US" dirty="0" smtClean="0"/>
              <a:t>!</a:t>
            </a:r>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25</a:t>
            </a:fld>
            <a:endParaRPr lang="en-US"/>
          </a:p>
        </p:txBody>
      </p:sp>
    </p:spTree>
    <p:extLst>
      <p:ext uri="{BB962C8B-B14F-4D97-AF65-F5344CB8AC3E}">
        <p14:creationId xmlns:p14="http://schemas.microsoft.com/office/powerpoint/2010/main" val="1042590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presented a significant amount of information today.  Please note the information on this slide.  These are the resources available from the Census Bureau to communicate your 2020 LUCA related questions.  </a:t>
            </a:r>
          </a:p>
          <a:p>
            <a:endParaRPr lang="en-US" dirty="0"/>
          </a:p>
          <a:p>
            <a:r>
              <a:rPr lang="en-US" dirty="0"/>
              <a:t>The LUCA website is the best resource to “self-serve” information.  It includes the link to the Address Block Count files, the link to the Census Geocoder, the LUCA Flyer, the LUCA Information Guide and a LUCA sample large format paper map.  It will include training webinars and additional materials in the future.  The Census Bureau anticipates posting the schedule of the LUCA trainings to the website.</a:t>
            </a:r>
          </a:p>
          <a:p>
            <a:endParaRPr lang="en-US" dirty="0"/>
          </a:p>
          <a:p>
            <a:r>
              <a:rPr lang="en-US" dirty="0"/>
              <a:t>If you are unable to find information on the LUCA website or have specific questions about LUCA, please use the </a:t>
            </a:r>
            <a:r>
              <a:rPr lang="en-US" b="1" dirty="0"/>
              <a:t>Geographic Programs Support Desk telephone number</a:t>
            </a:r>
            <a:r>
              <a:rPr lang="en-US" dirty="0"/>
              <a:t> and/or the </a:t>
            </a:r>
            <a:r>
              <a:rPr lang="en-US" b="1" dirty="0"/>
              <a:t>GEO 2020 LUCA email</a:t>
            </a:r>
            <a:r>
              <a:rPr lang="en-US" dirty="0"/>
              <a:t> address listed on this slide to contact the Census Bureau.  The support desk offers a variety of levels of support Monday-Friday from 8AM – 8PM (Eastern</a:t>
            </a:r>
            <a:r>
              <a:rPr lang="en-US" dirty="0" smtClean="0"/>
              <a:t>),</a:t>
            </a:r>
            <a:r>
              <a:rPr lang="en-US" baseline="0" dirty="0" smtClean="0"/>
              <a:t> closed</a:t>
            </a:r>
            <a:r>
              <a:rPr lang="en-US" dirty="0" smtClean="0"/>
              <a:t> </a:t>
            </a:r>
            <a:r>
              <a:rPr lang="en-US" dirty="0"/>
              <a:t>on Federal Holidays.  Thank you for your attention and the opportunity to speak with you today.</a:t>
            </a:r>
          </a:p>
          <a:p>
            <a:endParaRPr lang="en-US" b="1" i="1" u="sng" dirty="0"/>
          </a:p>
          <a:p>
            <a:r>
              <a:rPr lang="en-US" b="1" i="1" u="sng" dirty="0"/>
              <a:t>&lt;Presenter: DO NOT READ ALOUD, but as mentioned in previous slides, if time allows and demo videos regarding Address Block Count files, Census Geocoder or GUPS are available (on the LUCA website or otherwise) you may choose to launch them or offer attendees the option of staying late.&gt;</a:t>
            </a:r>
            <a:endParaRPr lang="en-US" dirty="0"/>
          </a:p>
          <a:p>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26</a:t>
            </a:fld>
            <a:endParaRPr lang="en-US"/>
          </a:p>
        </p:txBody>
      </p:sp>
    </p:spTree>
    <p:extLst>
      <p:ext uri="{BB962C8B-B14F-4D97-AF65-F5344CB8AC3E}">
        <p14:creationId xmlns:p14="http://schemas.microsoft.com/office/powerpoint/2010/main" val="226335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38225" y="76200"/>
            <a:ext cx="4740275" cy="3556000"/>
          </a:xfrm>
          <a:ln/>
        </p:spPr>
      </p:sp>
      <p:sp>
        <p:nvSpPr>
          <p:cNvPr id="51203" name="Notes Placeholder 2"/>
          <p:cNvSpPr>
            <a:spLocks noGrp="1"/>
          </p:cNvSpPr>
          <p:nvPr>
            <p:ph type="body" idx="1"/>
          </p:nvPr>
        </p:nvSpPr>
        <p:spPr>
          <a:xfrm>
            <a:off x="296391" y="3631555"/>
            <a:ext cx="6224197" cy="5220359"/>
          </a:xfrm>
          <a:noFill/>
          <a:ln/>
        </p:spPr>
        <p:txBody>
          <a:bodyPr/>
          <a:lstStyle/>
          <a:p>
            <a:pPr eaLnBrk="1" hangingPunct="1">
              <a:spcBef>
                <a:spcPct val="0"/>
              </a:spcBef>
            </a:pPr>
            <a:r>
              <a:rPr lang="en-US" dirty="0" smtClean="0"/>
              <a:t>For</a:t>
            </a:r>
            <a:r>
              <a:rPr lang="en-US" baseline="0" dirty="0" smtClean="0"/>
              <a:t> those of you using social media, please feel free to ‘connect with us’ via these social media sites.</a:t>
            </a:r>
            <a:endParaRPr lang="en-US" dirty="0"/>
          </a:p>
        </p:txBody>
      </p:sp>
      <p:sp>
        <p:nvSpPr>
          <p:cNvPr id="51204" name="Slide Number Placeholder 3"/>
          <p:cNvSpPr>
            <a:spLocks noGrp="1"/>
          </p:cNvSpPr>
          <p:nvPr>
            <p:ph type="sldNum" sz="quarter" idx="5"/>
          </p:nvPr>
        </p:nvSpPr>
        <p:spPr>
          <a:noFill/>
        </p:spPr>
        <p:txBody>
          <a:bodyPr/>
          <a:lstStyle/>
          <a:p>
            <a:fld id="{0B25B270-CC2D-46CD-99C6-96504479E69D}" type="slidenum">
              <a:rPr lang="en-US"/>
              <a:pPr/>
              <a:t>27</a:t>
            </a:fld>
            <a:endParaRPr lang="en-US"/>
          </a:p>
        </p:txBody>
      </p:sp>
    </p:spTree>
    <p:extLst>
      <p:ext uri="{BB962C8B-B14F-4D97-AF65-F5344CB8AC3E}">
        <p14:creationId xmlns:p14="http://schemas.microsoft.com/office/powerpoint/2010/main" val="139139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purpose </a:t>
            </a:r>
            <a:r>
              <a:rPr lang="en-US" dirty="0"/>
              <a:t>of the Decennial Census (also known as the 2020 Census this decade) is to conduct a census of population and housing and disseminate the results to the President, the States, and the American people.  The United States Constitution mandates an actual count of every person residing in the United States every 10 years.  The Census Bureau counts individuals within households and typically collects information about the housing structure and the housing unit.</a:t>
            </a:r>
          </a:p>
          <a:p>
            <a:endParaRPr lang="en-US" dirty="0"/>
          </a:p>
          <a:p>
            <a:r>
              <a:rPr lang="en-US" dirty="0"/>
              <a:t>The primary use of Decennial Census data is </a:t>
            </a:r>
            <a:r>
              <a:rPr lang="en-US" b="1" dirty="0" smtClean="0"/>
              <a:t>apportioning</a:t>
            </a:r>
            <a:r>
              <a:rPr lang="en-US" dirty="0" smtClean="0"/>
              <a:t> </a:t>
            </a:r>
            <a:r>
              <a:rPr lang="en-US" dirty="0"/>
              <a:t>representation among states as mandated by Article 1, Section 2 of the United States Constitution</a:t>
            </a:r>
            <a:r>
              <a:rPr lang="en-US" i="1" dirty="0"/>
              <a:t>.</a:t>
            </a:r>
            <a:endParaRPr lang="en-US" dirty="0"/>
          </a:p>
          <a:p>
            <a:endParaRPr lang="en-US" dirty="0"/>
          </a:p>
          <a:p>
            <a:r>
              <a:rPr lang="en-US" dirty="0"/>
              <a:t>Additional data uses include:</a:t>
            </a:r>
          </a:p>
          <a:p>
            <a:pPr marL="170044" indent="-170044">
              <a:buFont typeface="Wingdings" panose="05000000000000000000" pitchFamily="2" charset="2"/>
              <a:buChar char="§"/>
            </a:pPr>
            <a:endParaRPr lang="en-US" dirty="0"/>
          </a:p>
          <a:p>
            <a:pPr marL="170044" indent="-170044">
              <a:buFont typeface="Arial" panose="020B0604020202020204" pitchFamily="34" charset="0"/>
              <a:buChar char="•"/>
            </a:pPr>
            <a:r>
              <a:rPr lang="en-US" b="1" dirty="0" smtClean="0"/>
              <a:t>Drawing</a:t>
            </a:r>
            <a:r>
              <a:rPr lang="en-US" dirty="0" smtClean="0"/>
              <a:t> </a:t>
            </a:r>
            <a:r>
              <a:rPr lang="en-US" dirty="0"/>
              <a:t>congressional and state legislative districts, school districts and voting precincts by states, tribes, and </a:t>
            </a:r>
            <a:r>
              <a:rPr lang="en-US" dirty="0" smtClean="0"/>
              <a:t>local </a:t>
            </a:r>
            <a:r>
              <a:rPr lang="en-US" dirty="0"/>
              <a:t>governments </a:t>
            </a:r>
          </a:p>
          <a:p>
            <a:pPr marL="170044" indent="-170044">
              <a:buFont typeface="Arial" panose="020B0604020202020204" pitchFamily="34" charset="0"/>
              <a:buChar char="•"/>
            </a:pPr>
            <a:r>
              <a:rPr lang="en-US" b="1" dirty="0" smtClean="0"/>
              <a:t>Enforcing</a:t>
            </a:r>
            <a:r>
              <a:rPr lang="en-US" dirty="0" smtClean="0"/>
              <a:t> </a:t>
            </a:r>
            <a:r>
              <a:rPr lang="en-US" dirty="0"/>
              <a:t>voting rights and civil rights legislation by the Department of Justice </a:t>
            </a:r>
          </a:p>
          <a:p>
            <a:pPr marL="170044" indent="-170044">
              <a:buFont typeface="Arial" panose="020B0604020202020204" pitchFamily="34" charset="0"/>
              <a:buChar char="•"/>
            </a:pPr>
            <a:r>
              <a:rPr lang="en-US" b="1" dirty="0" smtClean="0"/>
              <a:t>Distributing</a:t>
            </a:r>
            <a:r>
              <a:rPr lang="en-US" dirty="0" smtClean="0"/>
              <a:t> </a:t>
            </a:r>
            <a:r>
              <a:rPr lang="en-US" dirty="0"/>
              <a:t>more than 400 billion dollars </a:t>
            </a:r>
            <a:r>
              <a:rPr lang="en-US" u="sng" dirty="0"/>
              <a:t>EACH YEAR</a:t>
            </a:r>
            <a:r>
              <a:rPr lang="en-US" dirty="0"/>
              <a:t> in federal funding for than 1,000 programs administered by 26 federal agencies to tribal, state, and local governments.  </a:t>
            </a:r>
            <a:r>
              <a:rPr lang="en-US" i="1" dirty="0"/>
              <a:t>Census population figures form the basis for the allocation of significant amounts of federal funding.  Missing a housing unit, and the associated population, during the decennial census may result in a missed opportunity for governments to benefit, which perpetuates until the next decennial census.</a:t>
            </a:r>
            <a:endParaRPr lang="en-US" b="1" dirty="0"/>
          </a:p>
          <a:p>
            <a:pPr marL="170044" indent="-170044">
              <a:buFont typeface="Arial" panose="020B0604020202020204" pitchFamily="34" charset="0"/>
              <a:buChar char="•"/>
            </a:pPr>
            <a:r>
              <a:rPr lang="en-US" b="1" dirty="0" smtClean="0"/>
              <a:t>Informing </a:t>
            </a:r>
            <a:r>
              <a:rPr lang="en-US" dirty="0"/>
              <a:t>the decisions of governments, businesses and non-profits regarding community and regional development, education, agriculture, energy, and environmental programs, as well as other community improvements and enhancements.  Census data informs communities so they may allocate their own funding for neighborhood improvements, public health, education, transportation and much more.</a:t>
            </a:r>
          </a:p>
        </p:txBody>
      </p:sp>
      <p:sp>
        <p:nvSpPr>
          <p:cNvPr id="4" name="Slide Number Placeholder 3"/>
          <p:cNvSpPr>
            <a:spLocks noGrp="1"/>
          </p:cNvSpPr>
          <p:nvPr>
            <p:ph type="sldNum" sz="quarter" idx="10"/>
          </p:nvPr>
        </p:nvSpPr>
        <p:spPr/>
        <p:txBody>
          <a:bodyPr/>
          <a:lstStyle/>
          <a:p>
            <a:fld id="{BD9B1893-B4B5-4600-9969-73B27B5475F1}" type="slidenum">
              <a:rPr lang="en-US" smtClean="0"/>
              <a:t>3</a:t>
            </a:fld>
            <a:endParaRPr lang="en-US"/>
          </a:p>
        </p:txBody>
      </p:sp>
    </p:spTree>
    <p:extLst>
      <p:ext uri="{BB962C8B-B14F-4D97-AF65-F5344CB8AC3E}">
        <p14:creationId xmlns:p14="http://schemas.microsoft.com/office/powerpoint/2010/main" val="292386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a:prstGeom prst="rect">
            <a:avLst/>
          </a:prstGeom>
        </p:spPr>
      </p:sp>
      <p:sp>
        <p:nvSpPr>
          <p:cNvPr id="3" name="Notes Placeholder 2"/>
          <p:cNvSpPr>
            <a:spLocks noGrp="1"/>
          </p:cNvSpPr>
          <p:nvPr>
            <p:ph type="body" idx="1"/>
          </p:nvPr>
        </p:nvSpPr>
        <p:spPr>
          <a:xfrm>
            <a:off x="688182" y="4415791"/>
            <a:ext cx="5894422" cy="4347210"/>
          </a:xfrm>
        </p:spPr>
        <p:txBody>
          <a:bodyPr/>
          <a:lstStyle/>
          <a:p>
            <a:pPr defTabSz="905417">
              <a:defRPr/>
            </a:pPr>
            <a:r>
              <a:rPr lang="en-US" dirty="0"/>
              <a:t>This graphic illustrates the 2020 Census Design process and why building a strong geographic foundation is so important to the success of the 2020 Census.</a:t>
            </a:r>
          </a:p>
          <a:p>
            <a:pPr>
              <a:buFont typeface="Arial" panose="020B0604020202020204" pitchFamily="34" charset="0"/>
              <a:buNone/>
            </a:pPr>
            <a:endParaRPr lang="en-US" dirty="0"/>
          </a:p>
          <a:p>
            <a:pPr>
              <a:buFont typeface="Arial" panose="020B0604020202020204" pitchFamily="34" charset="0"/>
              <a:buNone/>
            </a:pPr>
            <a:r>
              <a:rPr lang="en-US" dirty="0"/>
              <a:t>We must </a:t>
            </a:r>
            <a:r>
              <a:rPr lang="en-US" u="sng" dirty="0"/>
              <a:t>Establish Where to Count </a:t>
            </a:r>
            <a:r>
              <a:rPr lang="en-US" dirty="0"/>
              <a:t>– identify all the addresses where people could live.</a:t>
            </a:r>
          </a:p>
          <a:p>
            <a:pPr>
              <a:buFont typeface="Arial" panose="020B0604020202020204" pitchFamily="34" charset="0"/>
              <a:buNone/>
            </a:pPr>
            <a:endParaRPr lang="en-US" dirty="0"/>
          </a:p>
          <a:p>
            <a:pPr>
              <a:buFont typeface="Arial" panose="020B0604020202020204" pitchFamily="34" charset="0"/>
              <a:buNone/>
            </a:pPr>
            <a:r>
              <a:rPr lang="en-US" dirty="0"/>
              <a:t>We must </a:t>
            </a:r>
            <a:r>
              <a:rPr lang="en-US" u="sng" dirty="0"/>
              <a:t>Motivate People to Respond </a:t>
            </a:r>
            <a:r>
              <a:rPr lang="en-US" dirty="0"/>
              <a:t>– use the address list to send mailed materials that invite and encourage households to respond.</a:t>
            </a:r>
          </a:p>
          <a:p>
            <a:pPr>
              <a:buFont typeface="Arial" panose="020B0604020202020204" pitchFamily="34" charset="0"/>
              <a:buNone/>
            </a:pPr>
            <a:endParaRPr lang="en-US" dirty="0"/>
          </a:p>
          <a:p>
            <a:pPr>
              <a:buFont typeface="Arial" panose="020B0604020202020204" pitchFamily="34" charset="0"/>
              <a:buNone/>
            </a:pPr>
            <a:r>
              <a:rPr lang="en-US" dirty="0"/>
              <a:t>We must </a:t>
            </a:r>
            <a:r>
              <a:rPr lang="en-US" u="sng" dirty="0"/>
              <a:t>Count the Population </a:t>
            </a:r>
            <a:r>
              <a:rPr lang="en-US" dirty="0"/>
              <a:t>– use the address list and maps to send our enumerators to collect interview data from nonresponding households.</a:t>
            </a:r>
          </a:p>
          <a:p>
            <a:pPr>
              <a:buFont typeface="Arial" panose="020B0604020202020204" pitchFamily="34" charset="0"/>
              <a:buNone/>
            </a:pPr>
            <a:endParaRPr lang="en-US" dirty="0"/>
          </a:p>
          <a:p>
            <a:pPr>
              <a:buFont typeface="Arial" panose="020B0604020202020204" pitchFamily="34" charset="0"/>
              <a:buNone/>
            </a:pPr>
            <a:r>
              <a:rPr lang="en-US" dirty="0"/>
              <a:t>We must </a:t>
            </a:r>
            <a:r>
              <a:rPr lang="en-US" u="sng" dirty="0"/>
              <a:t>Release Census Results </a:t>
            </a:r>
            <a:r>
              <a:rPr lang="en-US" dirty="0"/>
              <a:t>– use the address list and geographic boundaries to process, tabulate, and disseminate:</a:t>
            </a:r>
          </a:p>
          <a:p>
            <a:pPr marL="170044" indent="-170044">
              <a:buFont typeface="Arial" panose="020B0604020202020204" pitchFamily="34" charset="0"/>
              <a:buChar char="•"/>
            </a:pPr>
            <a:r>
              <a:rPr lang="en-US" dirty="0"/>
              <a:t>Apportionment counts to the President by December 31, 2020</a:t>
            </a:r>
          </a:p>
          <a:p>
            <a:pPr marL="170044" indent="-170044">
              <a:buFont typeface="Arial" panose="020B0604020202020204" pitchFamily="34" charset="0"/>
              <a:buChar char="•"/>
            </a:pPr>
            <a:r>
              <a:rPr lang="en-US" dirty="0"/>
              <a:t>Redistricting data to the States by April 1, 2021</a:t>
            </a:r>
          </a:p>
          <a:p>
            <a:pPr marL="170044" indent="-170044">
              <a:buFont typeface="Arial" panose="020B0604020202020204" pitchFamily="34" charset="0"/>
              <a:buChar char="•"/>
            </a:pPr>
            <a:r>
              <a:rPr lang="en-US" dirty="0"/>
              <a:t>High quality data to the </a:t>
            </a:r>
            <a:r>
              <a:rPr lang="en-US" dirty="0" smtClean="0"/>
              <a:t>public</a:t>
            </a:r>
            <a:endParaRPr lang="en-US" dirty="0"/>
          </a:p>
          <a:p>
            <a:endParaRPr lang="en-US" dirty="0" smtClean="0"/>
          </a:p>
          <a:p>
            <a:pPr defTabSz="905417">
              <a:defRPr/>
            </a:pPr>
            <a:r>
              <a:rPr lang="en-US" dirty="0" smtClean="0"/>
              <a:t>In </a:t>
            </a:r>
            <a:r>
              <a:rPr lang="en-US" dirty="0"/>
              <a:t>this presentation and others you may receive throughout this year, the Census </a:t>
            </a:r>
            <a:r>
              <a:rPr lang="en-US" dirty="0" smtClean="0"/>
              <a:t>Bureau provides </a:t>
            </a:r>
            <a:r>
              <a:rPr lang="en-US" dirty="0"/>
              <a:t>examples </a:t>
            </a:r>
            <a:r>
              <a:rPr lang="en-US" dirty="0" smtClean="0"/>
              <a:t>regarding the importance of LUCA participation and a successful 2020 Census</a:t>
            </a:r>
            <a:r>
              <a:rPr lang="en-US" baseline="0" dirty="0" smtClean="0"/>
              <a:t> that </a:t>
            </a:r>
            <a:r>
              <a:rPr lang="en-US" dirty="0" smtClean="0"/>
              <a:t>result </a:t>
            </a:r>
            <a:r>
              <a:rPr lang="en-US" b="1" u="sng" dirty="0"/>
              <a:t>after</a:t>
            </a:r>
            <a:r>
              <a:rPr lang="en-US" dirty="0"/>
              <a:t> the “Release Census Results” section (Apportionment, </a:t>
            </a:r>
            <a:r>
              <a:rPr lang="en-US" dirty="0" smtClean="0"/>
              <a:t>Redistricting</a:t>
            </a:r>
            <a:r>
              <a:rPr lang="en-US" dirty="0"/>
              <a:t>, Distributing billions in federal funding, Providing data for local analysis, etc.).  </a:t>
            </a:r>
            <a:r>
              <a:rPr lang="en-US" dirty="0" smtClean="0"/>
              <a:t>While these are </a:t>
            </a:r>
            <a:r>
              <a:rPr lang="en-US" dirty="0"/>
              <a:t>all valid </a:t>
            </a:r>
            <a:r>
              <a:rPr lang="en-US" dirty="0" smtClean="0"/>
              <a:t>reasons for participating in LUCA, this </a:t>
            </a:r>
            <a:r>
              <a:rPr lang="en-US" dirty="0"/>
              <a:t>graphic illustrates why your LUCA participation is so fundamentally important.  </a:t>
            </a:r>
            <a:r>
              <a:rPr lang="en-US" u="sng" dirty="0" smtClean="0"/>
              <a:t>LUCA offers local governments the opportunity</a:t>
            </a:r>
            <a:r>
              <a:rPr lang="en-US" u="sng" baseline="0" dirty="0" smtClean="0"/>
              <a:t> to provide their input into t</a:t>
            </a:r>
            <a:r>
              <a:rPr lang="en-US" u="sng" dirty="0" smtClean="0"/>
              <a:t>he </a:t>
            </a:r>
            <a:r>
              <a:rPr lang="en-US" u="sng" dirty="0"/>
              <a:t>address list </a:t>
            </a:r>
            <a:r>
              <a:rPr lang="en-US" u="sng" dirty="0" smtClean="0"/>
              <a:t>that serves </a:t>
            </a:r>
            <a:r>
              <a:rPr lang="en-US" u="sng" dirty="0"/>
              <a:t>as the foundation of the entire 2020 Census Design process</a:t>
            </a:r>
            <a:r>
              <a:rPr lang="en-US" u="sng" dirty="0" smtClean="0"/>
              <a:t>! </a:t>
            </a:r>
            <a:endParaRPr lang="en-US" dirty="0"/>
          </a:p>
          <a:p>
            <a:endParaRPr lang="en-US" dirty="0"/>
          </a:p>
          <a:p>
            <a:r>
              <a:rPr lang="en-US" dirty="0"/>
              <a:t>Participants in </a:t>
            </a:r>
            <a:r>
              <a:rPr lang="en-US" dirty="0" smtClean="0"/>
              <a:t>2020</a:t>
            </a:r>
            <a:r>
              <a:rPr lang="en-US" baseline="0" dirty="0" smtClean="0"/>
              <a:t> </a:t>
            </a:r>
            <a:r>
              <a:rPr lang="en-US" dirty="0" smtClean="0"/>
              <a:t>LUCA </a:t>
            </a:r>
            <a:r>
              <a:rPr lang="en-US" dirty="0"/>
              <a:t>have a direct impact on the quality and completeness of the address list.  Think </a:t>
            </a:r>
            <a:r>
              <a:rPr lang="en-US" dirty="0" smtClean="0"/>
              <a:t>of </a:t>
            </a:r>
            <a:r>
              <a:rPr lang="en-US" dirty="0"/>
              <a:t>2020 LUCA </a:t>
            </a:r>
            <a:r>
              <a:rPr lang="en-US" dirty="0" smtClean="0"/>
              <a:t>as </a:t>
            </a:r>
            <a:r>
              <a:rPr lang="en-US" dirty="0"/>
              <a:t>a vehicle to “Get local government input” and “Establish Where to Count”.  </a:t>
            </a:r>
          </a:p>
          <a:p>
            <a:endParaRPr lang="en-US" i="0" baseline="0" dirty="0" smtClean="0"/>
          </a:p>
        </p:txBody>
      </p:sp>
      <p:sp>
        <p:nvSpPr>
          <p:cNvPr id="4" name="Slide Number Placeholder 3"/>
          <p:cNvSpPr>
            <a:spLocks noGrp="1"/>
          </p:cNvSpPr>
          <p:nvPr>
            <p:ph type="sldNum" sz="quarter" idx="10"/>
          </p:nvPr>
        </p:nvSpPr>
        <p:spPr/>
        <p:txBody>
          <a:bodyPr/>
          <a:lstStyle/>
          <a:p>
            <a:fld id="{86043925-B7E1-4E1D-952B-C079A32A6192}" type="slidenum">
              <a:rPr lang="en-US" smtClean="0"/>
              <a:t>4</a:t>
            </a:fld>
            <a:endParaRPr lang="en-US" dirty="0"/>
          </a:p>
        </p:txBody>
      </p:sp>
    </p:spTree>
    <p:extLst>
      <p:ext uri="{BB962C8B-B14F-4D97-AF65-F5344CB8AC3E}">
        <p14:creationId xmlns:p14="http://schemas.microsoft.com/office/powerpoint/2010/main" val="402192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304800"/>
            <a:ext cx="4114800" cy="3086100"/>
          </a:xfrm>
        </p:spPr>
      </p:sp>
      <p:sp>
        <p:nvSpPr>
          <p:cNvPr id="3" name="Notes Placeholder 2"/>
          <p:cNvSpPr>
            <a:spLocks noGrp="1"/>
          </p:cNvSpPr>
          <p:nvPr>
            <p:ph type="body" idx="1"/>
          </p:nvPr>
        </p:nvSpPr>
        <p:spPr>
          <a:xfrm>
            <a:off x="673221" y="3505201"/>
            <a:ext cx="5504204" cy="4183063"/>
          </a:xfrm>
        </p:spPr>
        <p:txBody>
          <a:bodyPr/>
          <a:lstStyle/>
          <a:p>
            <a:r>
              <a:rPr lang="en-US" sz="1200" kern="1200" dirty="0" smtClean="0">
                <a:solidFill>
                  <a:schemeClr val="tx1"/>
                </a:solidFill>
                <a:effectLst/>
                <a:latin typeface="+mn-lt"/>
                <a:ea typeface="+mn-ea"/>
                <a:cs typeface="+mn-cs"/>
              </a:rPr>
              <a:t>To maintain the address list, the Census Bureau starts with a firm base from the </a:t>
            </a:r>
            <a:r>
              <a:rPr lang="en-US" sz="1200" b="1" kern="1200" dirty="0" smtClean="0">
                <a:solidFill>
                  <a:schemeClr val="tx1"/>
                </a:solidFill>
                <a:effectLst/>
                <a:latin typeface="+mn-lt"/>
                <a:ea typeface="+mn-ea"/>
                <a:cs typeface="+mn-cs"/>
              </a:rPr>
              <a:t>2010 Census.  </a:t>
            </a:r>
            <a:r>
              <a:rPr lang="en-US" sz="1200" kern="1200" dirty="0" smtClean="0">
                <a:solidFill>
                  <a:schemeClr val="tx1"/>
                </a:solidFill>
                <a:effectLst/>
                <a:latin typeface="+mn-lt"/>
                <a:ea typeface="+mn-ea"/>
                <a:cs typeface="+mn-cs"/>
              </a:rPr>
              <a:t>Bi-annual processing of the US Postal Service’s Delivery Sequence File (DSF), last decade’s LUCA results, the nationwide In-Field Address Canvassing that occurred in 2009 in preparation for the 2010 Census, as well as additional updates that occurred at the time of 2010 enumeration built the Census Bureau’s address list. </a:t>
            </a:r>
          </a:p>
          <a:p>
            <a:endParaRPr lang="en-US" dirty="0"/>
          </a:p>
          <a:p>
            <a:r>
              <a:rPr lang="en-US" dirty="0"/>
              <a:t>On-going address list maintenance and update activities not only rely on the DSF, but also on updates from tribal, state, and local government address lists and the Census Bureau’s internal work to identify areas of stability and/or areas of change.</a:t>
            </a:r>
          </a:p>
          <a:p>
            <a:endParaRPr lang="en-US" dirty="0"/>
          </a:p>
          <a:p>
            <a:r>
              <a:rPr lang="en-US" dirty="0"/>
              <a:t>The 2020 Census will include an Address Canvassing operation, but it will differ from previous decennial censuses.  For 2020, a nationwide </a:t>
            </a:r>
            <a:r>
              <a:rPr lang="en-US" u="sng" dirty="0"/>
              <a:t>In-Office</a:t>
            </a:r>
            <a:r>
              <a:rPr lang="en-US" dirty="0"/>
              <a:t> Address Canvassing operation will identify areas not requiring </a:t>
            </a:r>
            <a:r>
              <a:rPr lang="en-US" u="sng" dirty="0"/>
              <a:t>In-Field</a:t>
            </a:r>
            <a:r>
              <a:rPr lang="en-US" dirty="0"/>
              <a:t> Address Canvassing.  Areas of change or uncertainty identified during the </a:t>
            </a:r>
            <a:r>
              <a:rPr lang="en-US" u="sng" dirty="0"/>
              <a:t>In-Office</a:t>
            </a:r>
            <a:r>
              <a:rPr lang="en-US" dirty="0"/>
              <a:t> operation will be included in an </a:t>
            </a:r>
            <a:r>
              <a:rPr lang="en-US" u="sng" dirty="0"/>
              <a:t>In-Field</a:t>
            </a:r>
            <a:r>
              <a:rPr lang="en-US" dirty="0"/>
              <a:t> operation.  The </a:t>
            </a:r>
            <a:r>
              <a:rPr lang="en-US" u="sng" dirty="0"/>
              <a:t>In-Field Address Canvassing operation</a:t>
            </a:r>
            <a:r>
              <a:rPr lang="en-US" dirty="0"/>
              <a:t> leverages advancements in technology and operational improvements to make it more efficient than previous decennial canvassing operations.   The Census Bureau also conducts data collection and quality checks through monthly surveys and Census Tests in advance of the decennial.</a:t>
            </a:r>
          </a:p>
          <a:p>
            <a:endParaRPr lang="en-US" dirty="0"/>
          </a:p>
          <a:p>
            <a:r>
              <a:rPr lang="en-US" dirty="0"/>
              <a:t>In looking at the far right portion of the slide, and as we have already discussed, LUCA</a:t>
            </a:r>
            <a:r>
              <a:rPr lang="en-US" b="1" dirty="0"/>
              <a:t> </a:t>
            </a:r>
            <a:r>
              <a:rPr lang="en-US" dirty="0"/>
              <a:t>provides an opportunity to review and update the Census Bureau’s address list.  Therefore, LUCA serves as a component of address list maintenance leading into the 2020 Census.  </a:t>
            </a:r>
          </a:p>
        </p:txBody>
      </p:sp>
      <p:sp>
        <p:nvSpPr>
          <p:cNvPr id="4" name="Slide Number Placeholder 3"/>
          <p:cNvSpPr>
            <a:spLocks noGrp="1"/>
          </p:cNvSpPr>
          <p:nvPr>
            <p:ph type="sldNum" sz="quarter" idx="10"/>
          </p:nvPr>
        </p:nvSpPr>
        <p:spPr/>
        <p:txBody>
          <a:bodyPr/>
          <a:lstStyle/>
          <a:p>
            <a:fld id="{57E65619-ADD9-431D-9D96-10D1E8DDD92D}" type="slidenum">
              <a:rPr lang="en-US" smtClean="0"/>
              <a:pPr/>
              <a:t>5</a:t>
            </a:fld>
            <a:endParaRPr lang="en-US" dirty="0"/>
          </a:p>
        </p:txBody>
      </p:sp>
    </p:spTree>
    <p:extLst>
      <p:ext uri="{BB962C8B-B14F-4D97-AF65-F5344CB8AC3E}">
        <p14:creationId xmlns:p14="http://schemas.microsoft.com/office/powerpoint/2010/main" val="188679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1"/>
            <a:ext cx="5505450" cy="4423410"/>
          </a:xfrm>
        </p:spPr>
        <p:txBody>
          <a:bodyPr/>
          <a:lstStyle/>
          <a:p>
            <a:r>
              <a:rPr lang="en-US" b="1" i="1" u="sng" dirty="0"/>
              <a:t>&lt;Presenter: DO NOT READ ALOUD, but if receive specific questions related to the GSS status of a county, take the information and inquire with GEO-ADCPB</a:t>
            </a:r>
            <a:r>
              <a:rPr lang="en-US" i="1" dirty="0"/>
              <a:t>.&gt; </a:t>
            </a:r>
            <a:endParaRPr lang="en-US" dirty="0"/>
          </a:p>
          <a:p>
            <a:endParaRPr lang="en-US" b="1" i="1" dirty="0"/>
          </a:p>
          <a:p>
            <a:r>
              <a:rPr lang="en-US" dirty="0"/>
              <a:t>As mentioned on the previous slide, updates from tribal, state, and local governments are part of the Census Bureau’s ongoing maintenance and update of their address list.  The Census Bureau has undertaken the Geographic Support System (GSS) program in an effort to maintain the address list as well as continually research and update the address frame.</a:t>
            </a:r>
            <a:r>
              <a:rPr lang="en-US" i="1" dirty="0"/>
              <a:t> </a:t>
            </a:r>
            <a:endParaRPr lang="en-US" dirty="0"/>
          </a:p>
          <a:p>
            <a:endParaRPr lang="en-US" dirty="0"/>
          </a:p>
          <a:p>
            <a:r>
              <a:rPr lang="en-US" dirty="0"/>
              <a:t>The GSS is an </a:t>
            </a:r>
            <a:r>
              <a:rPr lang="en-US" b="1" dirty="0"/>
              <a:t>integrated program </a:t>
            </a:r>
            <a:r>
              <a:rPr lang="en-US" dirty="0"/>
              <a:t>of improved address coverage, continual spatial and feature updates, and enhanced quality assessment and measurement.  It </a:t>
            </a:r>
            <a:r>
              <a:rPr lang="en-US" b="1" dirty="0"/>
              <a:t>supports and maintains </a:t>
            </a:r>
            <a:r>
              <a:rPr lang="en-US" dirty="0"/>
              <a:t>the geographic and cartographic infrastructure necessary for the Census Bureau’s data collection, processing, tabulation, and dissemination programs for the United States and Puerto Rico and </a:t>
            </a:r>
            <a:r>
              <a:rPr lang="en-US" b="1" dirty="0"/>
              <a:t>provides for continual updates </a:t>
            </a:r>
            <a:r>
              <a:rPr lang="en-US" dirty="0"/>
              <a:t>throughout the decade to support current surveys and the 2020 Census</a:t>
            </a:r>
            <a:r>
              <a:rPr lang="en-US" b="1" dirty="0"/>
              <a:t>.  The program goal </a:t>
            </a:r>
            <a:r>
              <a:rPr lang="en-US" dirty="0"/>
              <a:t>is</a:t>
            </a:r>
            <a:r>
              <a:rPr lang="en-US" b="1" dirty="0"/>
              <a:t> </a:t>
            </a:r>
            <a:r>
              <a:rPr lang="en-US" dirty="0"/>
              <a:t>to acquire address and spatial files for every census tract in the US and Puerto Rico.  Since fiscal year 2011, the Census Bureau conducted research and development, acquired available files and updated their MAF/TIGER database using those acquired sources.  In fiscal year 2017, the Census Bureau expects to complete a “Pass of the Nation” for the GSS program.  Yearly budgetary constraints did not allow contact with all potential partners regarding the GSS program.  The Census Bureau attempted to acquire data from state, county and regional agency partners, helping to streamline the GSS file acquisition process.  </a:t>
            </a:r>
          </a:p>
          <a:p>
            <a:endParaRPr lang="en-US" dirty="0"/>
          </a:p>
          <a:p>
            <a:r>
              <a:rPr lang="en-US" dirty="0"/>
              <a:t>For fiscal year 2018 and beyond, the Census Bureau will selectively acquire and process files based on areas of change/growth, governmental entities unable to participate in LUCA and areas identified during the In-Office Address Canvassing operation.  The vision after the 2020 Census concludes is to continue leveraging partners via the GSS program in order to provide continual updates in support of census surveys and future decennials.  </a:t>
            </a:r>
          </a:p>
          <a:p>
            <a:endParaRPr lang="en-US" dirty="0"/>
          </a:p>
        </p:txBody>
      </p:sp>
      <p:sp>
        <p:nvSpPr>
          <p:cNvPr id="4" name="Slide Number Placeholder 3"/>
          <p:cNvSpPr>
            <a:spLocks noGrp="1"/>
          </p:cNvSpPr>
          <p:nvPr>
            <p:ph type="sldNum" sz="quarter" idx="10"/>
          </p:nvPr>
        </p:nvSpPr>
        <p:spPr/>
        <p:txBody>
          <a:bodyPr/>
          <a:lstStyle/>
          <a:p>
            <a:fld id="{4822666C-A225-46F9-90D5-54161C991BE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3292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Census Address List Improvement Act of 1994, which became Public Law 103-430 in October 1994, </a:t>
            </a:r>
            <a:r>
              <a:rPr lang="en-US" b="1" dirty="0"/>
              <a:t>authorized</a:t>
            </a:r>
            <a:r>
              <a:rPr lang="en-US" dirty="0"/>
              <a:t> the Census Bureau to share its address list with governments who sign a confidentiality agreement.  </a:t>
            </a:r>
          </a:p>
          <a:p>
            <a:endParaRPr lang="en-US" dirty="0"/>
          </a:p>
          <a:p>
            <a:r>
              <a:rPr lang="en-US" dirty="0"/>
              <a:t>First </a:t>
            </a:r>
            <a:r>
              <a:rPr lang="en-US" b="1" dirty="0"/>
              <a:t>implemented</a:t>
            </a:r>
            <a:r>
              <a:rPr lang="en-US" dirty="0"/>
              <a:t> in support of the 2000 Census, LUCA was later refined to support the 2010 Census.  </a:t>
            </a:r>
          </a:p>
          <a:p>
            <a:endParaRPr lang="en-US" dirty="0"/>
          </a:p>
          <a:p>
            <a:r>
              <a:rPr lang="en-US" dirty="0"/>
              <a:t>LUCA </a:t>
            </a:r>
            <a:r>
              <a:rPr lang="en-US" b="1" dirty="0"/>
              <a:t>provides</a:t>
            </a:r>
            <a:r>
              <a:rPr lang="en-US" dirty="0"/>
              <a:t> a voluntary, once-a decade, opportunity to tribal, state, and local governments to review and comment on the Census Bureau's residential address list for their jurisdiction prior to the decennial census.  The Census Bureau relies on a complete and accurate address list to reach every living quarters and associated population for inclusion in the census.</a:t>
            </a:r>
          </a:p>
          <a:p>
            <a:pPr>
              <a:defRPr/>
            </a:pPr>
            <a:endParaRPr lang="en-US" sz="1000" i="1" dirty="0">
              <a:solidFill>
                <a:schemeClr val="bg1">
                  <a:lumMod val="75000"/>
                </a:schemeClr>
              </a:solidFill>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8935" indent="-280359" eaLnBrk="0" hangingPunct="0">
              <a:spcBef>
                <a:spcPct val="30000"/>
              </a:spcBef>
              <a:defRPr sz="1200">
                <a:solidFill>
                  <a:schemeClr val="tx1"/>
                </a:solidFill>
                <a:latin typeface="Calibri" pitchFamily="34" charset="0"/>
              </a:defRPr>
            </a:lvl2pPr>
            <a:lvl3pPr marL="1121439" indent="-224288" eaLnBrk="0" hangingPunct="0">
              <a:spcBef>
                <a:spcPct val="30000"/>
              </a:spcBef>
              <a:defRPr sz="1200">
                <a:solidFill>
                  <a:schemeClr val="tx1"/>
                </a:solidFill>
                <a:latin typeface="Calibri" pitchFamily="34" charset="0"/>
              </a:defRPr>
            </a:lvl3pPr>
            <a:lvl4pPr marL="1570014" indent="-224288" eaLnBrk="0" hangingPunct="0">
              <a:spcBef>
                <a:spcPct val="30000"/>
              </a:spcBef>
              <a:defRPr sz="1200">
                <a:solidFill>
                  <a:schemeClr val="tx1"/>
                </a:solidFill>
                <a:latin typeface="Calibri" pitchFamily="34" charset="0"/>
              </a:defRPr>
            </a:lvl4pPr>
            <a:lvl5pPr marL="2018591" indent="-224288" eaLnBrk="0" hangingPunct="0">
              <a:spcBef>
                <a:spcPct val="30000"/>
              </a:spcBef>
              <a:defRPr sz="1200">
                <a:solidFill>
                  <a:schemeClr val="tx1"/>
                </a:solidFill>
                <a:latin typeface="Calibri" pitchFamily="34" charset="0"/>
              </a:defRPr>
            </a:lvl5pPr>
            <a:lvl6pPr marL="2467166" indent="-224288" defTabSz="448575" eaLnBrk="0" fontAlgn="base" hangingPunct="0">
              <a:spcBef>
                <a:spcPct val="30000"/>
              </a:spcBef>
              <a:spcAft>
                <a:spcPct val="0"/>
              </a:spcAft>
              <a:defRPr sz="1200">
                <a:solidFill>
                  <a:schemeClr val="tx1"/>
                </a:solidFill>
                <a:latin typeface="Calibri" pitchFamily="34" charset="0"/>
              </a:defRPr>
            </a:lvl6pPr>
            <a:lvl7pPr marL="2915741" indent="-224288" defTabSz="448575" eaLnBrk="0" fontAlgn="base" hangingPunct="0">
              <a:spcBef>
                <a:spcPct val="30000"/>
              </a:spcBef>
              <a:spcAft>
                <a:spcPct val="0"/>
              </a:spcAft>
              <a:defRPr sz="1200">
                <a:solidFill>
                  <a:schemeClr val="tx1"/>
                </a:solidFill>
                <a:latin typeface="Calibri" pitchFamily="34" charset="0"/>
              </a:defRPr>
            </a:lvl7pPr>
            <a:lvl8pPr marL="3364319" indent="-224288" defTabSz="448575" eaLnBrk="0" fontAlgn="base" hangingPunct="0">
              <a:spcBef>
                <a:spcPct val="30000"/>
              </a:spcBef>
              <a:spcAft>
                <a:spcPct val="0"/>
              </a:spcAft>
              <a:defRPr sz="1200">
                <a:solidFill>
                  <a:schemeClr val="tx1"/>
                </a:solidFill>
                <a:latin typeface="Calibri" pitchFamily="34" charset="0"/>
              </a:defRPr>
            </a:lvl8pPr>
            <a:lvl9pPr marL="3812894" indent="-224288" defTabSz="44857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BAAE094-A66A-4177-9A25-EDE7D07CCB9D}" type="slidenum">
              <a:rPr lang="en-US" altLang="en-US" smtClean="0">
                <a:cs typeface="Arial" charset="0"/>
              </a:rPr>
              <a:pPr eaLnBrk="1" fontAlgn="base" hangingPunct="1">
                <a:spcBef>
                  <a:spcPct val="0"/>
                </a:spcBef>
                <a:spcAft>
                  <a:spcPct val="0"/>
                </a:spcAft>
              </a:pPr>
              <a:t>7</a:t>
            </a:fld>
            <a:endParaRPr lang="en-US" altLang="en-US" dirty="0" smtClean="0">
              <a:cs typeface="Arial" charset="0"/>
            </a:endParaRPr>
          </a:p>
        </p:txBody>
      </p:sp>
    </p:spTree>
    <p:extLst>
      <p:ext uri="{BB962C8B-B14F-4D97-AF65-F5344CB8AC3E}">
        <p14:creationId xmlns:p14="http://schemas.microsoft.com/office/powerpoint/2010/main" val="376613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13 of the United States Code authorizes the Census Bureau’s work and provides strong protection for the information it collects.  The commitment to maintain confidentiality and security is </a:t>
            </a:r>
            <a:r>
              <a:rPr lang="en-US" b="1" dirty="0"/>
              <a:t>critical</a:t>
            </a:r>
            <a:r>
              <a:rPr lang="en-US" dirty="0"/>
              <a:t> in gaining, and </a:t>
            </a:r>
            <a:r>
              <a:rPr lang="en-US" b="1" dirty="0"/>
              <a:t>crucial</a:t>
            </a:r>
            <a:r>
              <a:rPr lang="en-US" dirty="0"/>
              <a:t> in retaining, the public’s support of their work.  </a:t>
            </a:r>
          </a:p>
          <a:p>
            <a:endParaRPr lang="en-US" dirty="0"/>
          </a:p>
          <a:p>
            <a:r>
              <a:rPr lang="en-US" sz="1200" kern="1200" dirty="0" smtClean="0">
                <a:solidFill>
                  <a:schemeClr val="tx1"/>
                </a:solidFill>
                <a:effectLst/>
                <a:latin typeface="+mn-lt"/>
                <a:ea typeface="+mn-ea"/>
                <a:cs typeface="+mn-cs"/>
              </a:rPr>
              <a:t>LUCA participants MUST understand that information provided to/from LUCA falls under Title 13, which specifically r</a:t>
            </a:r>
            <a:r>
              <a:rPr lang="en-US" sz="1200" b="1" kern="1200" dirty="0" smtClean="0">
                <a:solidFill>
                  <a:schemeClr val="tx1"/>
                </a:solidFill>
                <a:effectLst/>
                <a:latin typeface="+mn-lt"/>
                <a:ea typeface="+mn-ea"/>
                <a:cs typeface="+mn-cs"/>
              </a:rPr>
              <a:t>equires</a:t>
            </a:r>
            <a:r>
              <a:rPr lang="en-US" sz="1200" kern="1200" dirty="0" smtClean="0">
                <a:solidFill>
                  <a:schemeClr val="tx1"/>
                </a:solidFill>
                <a:effectLst/>
                <a:latin typeface="+mn-lt"/>
                <a:ea typeface="+mn-ea"/>
                <a:cs typeface="+mn-cs"/>
              </a:rPr>
              <a:t> the Census Bureau to ensure confidential treatment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census-related information, including individual addresses and structure coordinates.  </a:t>
            </a:r>
            <a:r>
              <a:rPr lang="en-US" sz="1200" i="1" kern="1200" dirty="0" smtClean="0">
                <a:solidFill>
                  <a:schemeClr val="tx1"/>
                </a:solidFill>
                <a:effectLst/>
                <a:latin typeface="+mn-lt"/>
                <a:ea typeface="+mn-ea"/>
                <a:cs typeface="+mn-cs"/>
              </a:rPr>
              <a:t>Structure coordinates identify the location of living quarters.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Title 13 requires</a:t>
            </a:r>
            <a:r>
              <a:rPr lang="en-US" sz="1200" kern="1200" dirty="0" smtClean="0">
                <a:solidFill>
                  <a:schemeClr val="tx1"/>
                </a:solidFill>
                <a:effectLst/>
                <a:latin typeface="+mn-lt"/>
                <a:ea typeface="+mn-ea"/>
                <a:cs typeface="+mn-cs"/>
              </a:rPr>
              <a:t> all liaisons, reviewers, and anyone with access to Title 13 materials abide by the Confidentiality and Security Guidelines and </a:t>
            </a:r>
            <a:r>
              <a:rPr lang="en-US" sz="1200" b="1" kern="1200" dirty="0" smtClean="0">
                <a:solidFill>
                  <a:schemeClr val="tx1"/>
                </a:solidFill>
                <a:effectLst/>
                <a:latin typeface="+mn-lt"/>
                <a:ea typeface="+mn-ea"/>
                <a:cs typeface="+mn-cs"/>
              </a:rPr>
              <a:t>requires</a:t>
            </a:r>
            <a:r>
              <a:rPr lang="en-US" sz="1200" kern="1200" dirty="0" smtClean="0">
                <a:solidFill>
                  <a:schemeClr val="tx1"/>
                </a:solidFill>
                <a:effectLst/>
                <a:latin typeface="+mn-lt"/>
                <a:ea typeface="+mn-ea"/>
                <a:cs typeface="+mn-cs"/>
              </a:rPr>
              <a:t> the Census Bureau maintain the confidentiality of all of the information that it collects.</a:t>
            </a:r>
          </a:p>
          <a:p>
            <a:endParaRPr lang="en-US" dirty="0"/>
          </a:p>
          <a:p>
            <a:r>
              <a:rPr lang="en-US" dirty="0"/>
              <a:t>Confidentiality and Security guidelines are included with the LUCA invitation package mailed to the Highest Elected Official in July 2017. Each participating government must designate a LUCA liaison who accepts the responsibility for protecting and safeguarding Title 13 materials. The LUCA liaison, reviewers, and anyone with access to Title 13 materials must read, understand, and agree to abide by the confidentiality and security guidelines by signing the Confidentiality Agreement form. </a:t>
            </a:r>
          </a:p>
          <a:p>
            <a:endParaRPr lang="en-US" dirty="0"/>
          </a:p>
          <a:p>
            <a:r>
              <a:rPr lang="en-US" dirty="0"/>
              <a:t>An internet search of both Title 13 and PL 103-430 provides additional detail.  </a:t>
            </a:r>
          </a:p>
          <a:p>
            <a:endParaRPr lang="en-US" dirty="0" smtClean="0"/>
          </a:p>
        </p:txBody>
      </p:sp>
      <p:sp>
        <p:nvSpPr>
          <p:cNvPr id="4" name="Slide Number Placeholder 3"/>
          <p:cNvSpPr>
            <a:spLocks noGrp="1"/>
          </p:cNvSpPr>
          <p:nvPr>
            <p:ph type="sldNum" sz="quarter" idx="10"/>
          </p:nvPr>
        </p:nvSpPr>
        <p:spPr/>
        <p:txBody>
          <a:bodyPr/>
          <a:lstStyle/>
          <a:p>
            <a:fld id="{BD9B1893-B4B5-4600-9969-73B27B5475F1}" type="slidenum">
              <a:rPr lang="en-US" smtClean="0"/>
              <a:t>8</a:t>
            </a:fld>
            <a:endParaRPr lang="en-US"/>
          </a:p>
        </p:txBody>
      </p:sp>
    </p:spTree>
    <p:extLst>
      <p:ext uri="{BB962C8B-B14F-4D97-AF65-F5344CB8AC3E}">
        <p14:creationId xmlns:p14="http://schemas.microsoft.com/office/powerpoint/2010/main" val="419944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LUCA background slide, I mentioned the refinement of 2010 LUCA, so now, it is logical to discuss “What’s New for 2020 LUCA?”</a:t>
            </a:r>
          </a:p>
          <a:p>
            <a:endParaRPr lang="en-US" dirty="0"/>
          </a:p>
          <a:p>
            <a:r>
              <a:rPr lang="en-US" dirty="0" smtClean="0"/>
              <a:t>The 2020 LUCA operation </a:t>
            </a:r>
            <a:r>
              <a:rPr lang="en-US" b="1" dirty="0"/>
              <a:t>offers</a:t>
            </a:r>
            <a:r>
              <a:rPr lang="en-US" dirty="0"/>
              <a:t> streamlined participation through a full address list </a:t>
            </a:r>
            <a:r>
              <a:rPr lang="en-US" dirty="0" smtClean="0"/>
              <a:t>review; </a:t>
            </a:r>
            <a:r>
              <a:rPr lang="en-US" b="1" dirty="0"/>
              <a:t>provides</a:t>
            </a:r>
            <a:r>
              <a:rPr lang="en-US" dirty="0"/>
              <a:t> the digital address list in convenient standard software formats and </a:t>
            </a:r>
            <a:r>
              <a:rPr lang="en-US" b="1" dirty="0"/>
              <a:t>includes</a:t>
            </a:r>
            <a:r>
              <a:rPr lang="en-US" dirty="0"/>
              <a:t> </a:t>
            </a:r>
            <a:r>
              <a:rPr lang="en-US" dirty="0" err="1"/>
              <a:t>ungeocoded</a:t>
            </a:r>
            <a:r>
              <a:rPr lang="en-US" dirty="0"/>
              <a:t> addresses for state and county governments. For those of you that may be unfamiliar with the term ‘</a:t>
            </a:r>
            <a:r>
              <a:rPr lang="en-US" dirty="0" err="1"/>
              <a:t>ungeocoded</a:t>
            </a:r>
            <a:r>
              <a:rPr lang="en-US" dirty="0"/>
              <a:t>’, in Census terms it identifies addresses without census geography codes for the state, county, tract and block.   Also new for 2020, is the </a:t>
            </a:r>
            <a:r>
              <a:rPr lang="en-US" b="1" dirty="0"/>
              <a:t>requirement </a:t>
            </a:r>
            <a:r>
              <a:rPr lang="en-US" dirty="0"/>
              <a:t>for multi-unit structure identifiers.  This new requirement is important to mention because it may require special attention for participants that do not store individual unit information.  I will mention this topic again when I discuss participant preparation.</a:t>
            </a:r>
          </a:p>
          <a:p>
            <a:endParaRPr lang="en-US" dirty="0"/>
          </a:p>
          <a:p>
            <a:r>
              <a:rPr lang="en-US" dirty="0"/>
              <a:t>Additionally, the 2020 LUCA materials </a:t>
            </a:r>
            <a:r>
              <a:rPr lang="en-US" b="1" dirty="0"/>
              <a:t>include</a:t>
            </a:r>
            <a:r>
              <a:rPr lang="en-US" dirty="0"/>
              <a:t> Census Bureau residential structure coordinates, if they are available and </a:t>
            </a:r>
            <a:r>
              <a:rPr lang="en-US" b="1" dirty="0"/>
              <a:t>allows</a:t>
            </a:r>
            <a:r>
              <a:rPr lang="en-US" dirty="0"/>
              <a:t> participants to submit their own residential structure coordinates to accompany their addresses/map spots.  2020 LUCA also </a:t>
            </a:r>
            <a:r>
              <a:rPr lang="en-US" b="1" dirty="0"/>
              <a:t>allows </a:t>
            </a:r>
            <a:r>
              <a:rPr lang="en-US" dirty="0"/>
              <a:t>participants to supply non-city style addresses, but only if corresponding map spots are also provided.  The Census Bureau cannot accept PO Box information.</a:t>
            </a:r>
          </a:p>
          <a:p>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9</a:t>
            </a:fld>
            <a:endParaRPr lang="en-US"/>
          </a:p>
        </p:txBody>
      </p:sp>
    </p:spTree>
    <p:extLst>
      <p:ext uri="{BB962C8B-B14F-4D97-AF65-F5344CB8AC3E}">
        <p14:creationId xmlns:p14="http://schemas.microsoft.com/office/powerpoint/2010/main" val="425177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6453" indent="0" algn="ctr">
              <a:buNone/>
              <a:defRPr>
                <a:solidFill>
                  <a:schemeClr val="tx1">
                    <a:tint val="75000"/>
                  </a:schemeClr>
                </a:solidFill>
              </a:defRPr>
            </a:lvl2pPr>
            <a:lvl3pPr marL="912903" indent="0" algn="ctr">
              <a:buNone/>
              <a:defRPr>
                <a:solidFill>
                  <a:schemeClr val="tx1">
                    <a:tint val="75000"/>
                  </a:schemeClr>
                </a:solidFill>
              </a:defRPr>
            </a:lvl3pPr>
            <a:lvl4pPr marL="1369357" indent="0" algn="ctr">
              <a:buNone/>
              <a:defRPr>
                <a:solidFill>
                  <a:schemeClr val="tx1">
                    <a:tint val="75000"/>
                  </a:schemeClr>
                </a:solidFill>
              </a:defRPr>
            </a:lvl4pPr>
            <a:lvl5pPr marL="1825808" indent="0" algn="ctr">
              <a:buNone/>
              <a:defRPr>
                <a:solidFill>
                  <a:schemeClr val="tx1">
                    <a:tint val="75000"/>
                  </a:schemeClr>
                </a:solidFill>
              </a:defRPr>
            </a:lvl5pPr>
            <a:lvl6pPr marL="2282262" indent="0" algn="ctr">
              <a:buNone/>
              <a:defRPr>
                <a:solidFill>
                  <a:schemeClr val="tx1">
                    <a:tint val="75000"/>
                  </a:schemeClr>
                </a:solidFill>
              </a:defRPr>
            </a:lvl6pPr>
            <a:lvl7pPr marL="2738711" indent="0" algn="ctr">
              <a:buNone/>
              <a:defRPr>
                <a:solidFill>
                  <a:schemeClr val="tx1">
                    <a:tint val="75000"/>
                  </a:schemeClr>
                </a:solidFill>
              </a:defRPr>
            </a:lvl7pPr>
            <a:lvl8pPr marL="3195166" indent="0" algn="ctr">
              <a:buNone/>
              <a:defRPr>
                <a:solidFill>
                  <a:schemeClr val="tx1">
                    <a:tint val="75000"/>
                  </a:schemeClr>
                </a:solidFill>
              </a:defRPr>
            </a:lvl8pPr>
            <a:lvl9pPr marL="3651616"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53003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350170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380290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701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372419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113957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342340" indent="0" algn="ctr">
              <a:buNone/>
              <a:defRPr>
                <a:solidFill>
                  <a:schemeClr val="tx1">
                    <a:tint val="75000"/>
                  </a:schemeClr>
                </a:solidFill>
              </a:defRPr>
            </a:lvl2pPr>
            <a:lvl3pPr marL="684677" indent="0" algn="ctr">
              <a:buNone/>
              <a:defRPr>
                <a:solidFill>
                  <a:schemeClr val="tx1">
                    <a:tint val="75000"/>
                  </a:schemeClr>
                </a:solidFill>
              </a:defRPr>
            </a:lvl3pPr>
            <a:lvl4pPr marL="1027018" indent="0" algn="ctr">
              <a:buNone/>
              <a:defRPr>
                <a:solidFill>
                  <a:schemeClr val="tx1">
                    <a:tint val="75000"/>
                  </a:schemeClr>
                </a:solidFill>
              </a:defRPr>
            </a:lvl4pPr>
            <a:lvl5pPr marL="1369356" indent="0" algn="ctr">
              <a:buNone/>
              <a:defRPr>
                <a:solidFill>
                  <a:schemeClr val="tx1">
                    <a:tint val="75000"/>
                  </a:schemeClr>
                </a:solidFill>
              </a:defRPr>
            </a:lvl5pPr>
            <a:lvl6pPr marL="1711697" indent="0" algn="ctr">
              <a:buNone/>
              <a:defRPr>
                <a:solidFill>
                  <a:schemeClr val="tx1">
                    <a:tint val="75000"/>
                  </a:schemeClr>
                </a:solidFill>
              </a:defRPr>
            </a:lvl6pPr>
            <a:lvl7pPr marL="2054033" indent="0" algn="ctr">
              <a:buNone/>
              <a:defRPr>
                <a:solidFill>
                  <a:schemeClr val="tx1">
                    <a:tint val="75000"/>
                  </a:schemeClr>
                </a:solidFill>
              </a:defRPr>
            </a:lvl7pPr>
            <a:lvl8pPr marL="2396375" indent="0" algn="ctr">
              <a:buNone/>
              <a:defRPr>
                <a:solidFill>
                  <a:schemeClr val="tx1">
                    <a:tint val="75000"/>
                  </a:schemeClr>
                </a:solidFill>
              </a:defRPr>
            </a:lvl8pPr>
            <a:lvl9pPr marL="2738712"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381572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05139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1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1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65685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620408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91" tIns="45646" rIns="91291" bIns="45646"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14"/>
            <a:ext cx="8229600" cy="4525963"/>
          </a:xfrm>
          <a:prstGeom prst="rect">
            <a:avLst/>
          </a:prstGeom>
        </p:spPr>
        <p:txBody>
          <a:bodyPr vert="horz" lIns="91291" tIns="45646" rIns="91291" bIns="45646"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90326"/>
            <a:ext cx="9144000" cy="621792"/>
          </a:xfrm>
          <a:prstGeom prst="rect">
            <a:avLst/>
          </a:prstGeom>
        </p:spPr>
      </p:pic>
      <p:sp>
        <p:nvSpPr>
          <p:cNvPr id="6" name="Slide Number Placeholder 5"/>
          <p:cNvSpPr>
            <a:spLocks noGrp="1"/>
          </p:cNvSpPr>
          <p:nvPr>
            <p:ph type="sldNum" sz="quarter" idx="4"/>
          </p:nvPr>
        </p:nvSpPr>
        <p:spPr>
          <a:xfrm>
            <a:off x="0" y="6318663"/>
            <a:ext cx="9144000" cy="365125"/>
          </a:xfrm>
          <a:prstGeom prst="rect">
            <a:avLst/>
          </a:prstGeom>
        </p:spPr>
        <p:txBody>
          <a:bodyPr vert="horz" lIns="91291" tIns="45646" rIns="91291" bIns="45646" rtlCol="0" anchor="ctr"/>
          <a:lstStyle>
            <a:lvl1pPr algn="ctr">
              <a:defRPr sz="1200" b="1">
                <a:solidFill>
                  <a:schemeClr val="tx1">
                    <a:tint val="75000"/>
                  </a:schemeClr>
                </a:solidFill>
              </a:defRPr>
            </a:lvl1p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06882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ctr" defTabSz="912903"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339" indent="-342339" algn="l" defTabSz="912903"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1734" indent="-285282" algn="l" defTabSz="912903"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1131" indent="-228229" algn="l" defTabSz="912903"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597583" indent="-228229" algn="l" defTabSz="912903"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4033" indent="-228229" algn="l" defTabSz="912903"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0487"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940"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391"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841"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903" rtl="0" eaLnBrk="1" latinLnBrk="0" hangingPunct="1">
        <a:defRPr sz="1800" kern="1200">
          <a:solidFill>
            <a:schemeClr val="tx1"/>
          </a:solidFill>
          <a:latin typeface="+mn-lt"/>
          <a:ea typeface="+mn-ea"/>
          <a:cs typeface="+mn-cs"/>
        </a:defRPr>
      </a:lvl1pPr>
      <a:lvl2pPr marL="456453" algn="l" defTabSz="912903" rtl="0" eaLnBrk="1" latinLnBrk="0" hangingPunct="1">
        <a:defRPr sz="1800" kern="1200">
          <a:solidFill>
            <a:schemeClr val="tx1"/>
          </a:solidFill>
          <a:latin typeface="+mn-lt"/>
          <a:ea typeface="+mn-ea"/>
          <a:cs typeface="+mn-cs"/>
        </a:defRPr>
      </a:lvl2pPr>
      <a:lvl3pPr marL="912903" algn="l" defTabSz="912903" rtl="0" eaLnBrk="1" latinLnBrk="0" hangingPunct="1">
        <a:defRPr sz="1800" kern="1200">
          <a:solidFill>
            <a:schemeClr val="tx1"/>
          </a:solidFill>
          <a:latin typeface="+mn-lt"/>
          <a:ea typeface="+mn-ea"/>
          <a:cs typeface="+mn-cs"/>
        </a:defRPr>
      </a:lvl3pPr>
      <a:lvl4pPr marL="1369357" algn="l" defTabSz="912903" rtl="0" eaLnBrk="1" latinLnBrk="0" hangingPunct="1">
        <a:defRPr sz="1800" kern="1200">
          <a:solidFill>
            <a:schemeClr val="tx1"/>
          </a:solidFill>
          <a:latin typeface="+mn-lt"/>
          <a:ea typeface="+mn-ea"/>
          <a:cs typeface="+mn-cs"/>
        </a:defRPr>
      </a:lvl4pPr>
      <a:lvl5pPr marL="1825808" algn="l" defTabSz="912903" rtl="0" eaLnBrk="1" latinLnBrk="0" hangingPunct="1">
        <a:defRPr sz="1800" kern="1200">
          <a:solidFill>
            <a:schemeClr val="tx1"/>
          </a:solidFill>
          <a:latin typeface="+mn-lt"/>
          <a:ea typeface="+mn-ea"/>
          <a:cs typeface="+mn-cs"/>
        </a:defRPr>
      </a:lvl5pPr>
      <a:lvl6pPr marL="2282262" algn="l" defTabSz="912903" rtl="0" eaLnBrk="1" latinLnBrk="0" hangingPunct="1">
        <a:defRPr sz="1800" kern="1200">
          <a:solidFill>
            <a:schemeClr val="tx1"/>
          </a:solidFill>
          <a:latin typeface="+mn-lt"/>
          <a:ea typeface="+mn-ea"/>
          <a:cs typeface="+mn-cs"/>
        </a:defRPr>
      </a:lvl6pPr>
      <a:lvl7pPr marL="2738711" algn="l" defTabSz="912903" rtl="0" eaLnBrk="1" latinLnBrk="0" hangingPunct="1">
        <a:defRPr sz="1800" kern="1200">
          <a:solidFill>
            <a:schemeClr val="tx1"/>
          </a:solidFill>
          <a:latin typeface="+mn-lt"/>
          <a:ea typeface="+mn-ea"/>
          <a:cs typeface="+mn-cs"/>
        </a:defRPr>
      </a:lvl7pPr>
      <a:lvl8pPr marL="3195166" algn="l" defTabSz="912903" rtl="0" eaLnBrk="1" latinLnBrk="0" hangingPunct="1">
        <a:defRPr sz="1800" kern="1200">
          <a:solidFill>
            <a:schemeClr val="tx1"/>
          </a:solidFill>
          <a:latin typeface="+mn-lt"/>
          <a:ea typeface="+mn-ea"/>
          <a:cs typeface="+mn-cs"/>
        </a:defRPr>
      </a:lvl8pPr>
      <a:lvl9pPr marL="3651616" algn="l" defTabSz="9129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91" tIns="45646" rIns="91291" bIns="45646"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16"/>
            <a:ext cx="8229600" cy="4525963"/>
          </a:xfrm>
          <a:prstGeom prst="rect">
            <a:avLst/>
          </a:prstGeom>
        </p:spPr>
        <p:txBody>
          <a:bodyPr vert="horz" lIns="91291" tIns="45646" rIns="91291" bIns="45646"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90326"/>
            <a:ext cx="9144000" cy="621792"/>
          </a:xfrm>
          <a:prstGeom prst="rect">
            <a:avLst/>
          </a:prstGeom>
        </p:spPr>
      </p:pic>
      <p:sp>
        <p:nvSpPr>
          <p:cNvPr id="6" name="Slide Number Placeholder 5"/>
          <p:cNvSpPr>
            <a:spLocks noGrp="1"/>
          </p:cNvSpPr>
          <p:nvPr>
            <p:ph type="sldNum" sz="quarter" idx="4"/>
          </p:nvPr>
        </p:nvSpPr>
        <p:spPr>
          <a:xfrm>
            <a:off x="0" y="6318665"/>
            <a:ext cx="9144000" cy="365125"/>
          </a:xfrm>
          <a:prstGeom prst="rect">
            <a:avLst/>
          </a:prstGeom>
        </p:spPr>
        <p:txBody>
          <a:bodyPr vert="horz" lIns="91291" tIns="45646" rIns="91291" bIns="45646" rtlCol="0" anchor="ctr"/>
          <a:lstStyle>
            <a:lvl1pPr algn="ctr">
              <a:defRPr sz="900" b="1">
                <a:solidFill>
                  <a:schemeClr val="tx1">
                    <a:tint val="75000"/>
                  </a:schemeClr>
                </a:solidFill>
              </a:defRPr>
            </a:lvl1p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134735554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ctr" defTabSz="684677" rtl="0" eaLnBrk="1" latinLnBrk="0" hangingPunct="1">
        <a:spcBef>
          <a:spcPct val="0"/>
        </a:spcBef>
        <a:buNone/>
        <a:defRPr sz="3300" b="1" i="0" kern="1200" baseline="0">
          <a:solidFill>
            <a:schemeClr val="tx1"/>
          </a:solidFill>
          <a:latin typeface="Arial" panose="020B0604020202020204" pitchFamily="34" charset="0"/>
          <a:ea typeface="+mj-ea"/>
          <a:cs typeface="+mj-cs"/>
        </a:defRPr>
      </a:lvl1pPr>
    </p:titleStyle>
    <p:bodyStyle>
      <a:lvl1pPr marL="256754" indent="-256754" algn="l" defTabSz="684677"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1pPr>
      <a:lvl2pPr marL="556301" indent="-213962" algn="l" defTabSz="684677" rtl="0" eaLnBrk="1" latinLnBrk="0" hangingPunct="1">
        <a:spcBef>
          <a:spcPct val="20000"/>
        </a:spcBef>
        <a:buFont typeface="Wingdings" panose="05000000000000000000" pitchFamily="2" charset="2"/>
        <a:buChar char="§"/>
        <a:defRPr sz="2100" kern="1200">
          <a:solidFill>
            <a:schemeClr val="tx1"/>
          </a:solidFill>
          <a:latin typeface="+mn-lt"/>
          <a:ea typeface="+mn-ea"/>
          <a:cs typeface="+mn-cs"/>
        </a:defRPr>
      </a:lvl2pPr>
      <a:lvl3pPr marL="855848" indent="-171172" algn="l" defTabSz="684677"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3pPr>
      <a:lvl4pPr marL="1198187" indent="-171172" algn="l" defTabSz="684677" rtl="0" eaLnBrk="1" latinLnBrk="0" hangingPunct="1">
        <a:spcBef>
          <a:spcPct val="20000"/>
        </a:spcBef>
        <a:buFont typeface="Wingdings" panose="05000000000000000000" pitchFamily="2" charset="2"/>
        <a:buChar char="§"/>
        <a:defRPr sz="1500" kern="1200">
          <a:solidFill>
            <a:schemeClr val="tx1"/>
          </a:solidFill>
          <a:latin typeface="+mn-lt"/>
          <a:ea typeface="+mn-ea"/>
          <a:cs typeface="+mn-cs"/>
        </a:defRPr>
      </a:lvl4pPr>
      <a:lvl5pPr marL="1540525" indent="-171172" algn="l" defTabSz="684677" rtl="0" eaLnBrk="1" latinLnBrk="0" hangingPunct="1">
        <a:spcBef>
          <a:spcPct val="20000"/>
        </a:spcBef>
        <a:buFont typeface="Wingdings" panose="05000000000000000000" pitchFamily="2" charset="2"/>
        <a:buChar char="§"/>
        <a:defRPr sz="1500" kern="1200">
          <a:solidFill>
            <a:schemeClr val="tx1"/>
          </a:solidFill>
          <a:latin typeface="+mn-lt"/>
          <a:ea typeface="+mn-ea"/>
          <a:cs typeface="+mn-cs"/>
        </a:defRPr>
      </a:lvl5pPr>
      <a:lvl6pPr marL="1882865" indent="-171172" algn="l" defTabSz="68467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5205" indent="-171172" algn="l" defTabSz="68467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7543" indent="-171172" algn="l" defTabSz="68467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09881" indent="-171172" algn="l" defTabSz="68467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4677" rtl="0" eaLnBrk="1" latinLnBrk="0" hangingPunct="1">
        <a:defRPr sz="1350" kern="1200">
          <a:solidFill>
            <a:schemeClr val="tx1"/>
          </a:solidFill>
          <a:latin typeface="+mn-lt"/>
          <a:ea typeface="+mn-ea"/>
          <a:cs typeface="+mn-cs"/>
        </a:defRPr>
      </a:lvl1pPr>
      <a:lvl2pPr marL="342340" algn="l" defTabSz="684677" rtl="0" eaLnBrk="1" latinLnBrk="0" hangingPunct="1">
        <a:defRPr sz="1350" kern="1200">
          <a:solidFill>
            <a:schemeClr val="tx1"/>
          </a:solidFill>
          <a:latin typeface="+mn-lt"/>
          <a:ea typeface="+mn-ea"/>
          <a:cs typeface="+mn-cs"/>
        </a:defRPr>
      </a:lvl2pPr>
      <a:lvl3pPr marL="684677" algn="l" defTabSz="684677" rtl="0" eaLnBrk="1" latinLnBrk="0" hangingPunct="1">
        <a:defRPr sz="1350" kern="1200">
          <a:solidFill>
            <a:schemeClr val="tx1"/>
          </a:solidFill>
          <a:latin typeface="+mn-lt"/>
          <a:ea typeface="+mn-ea"/>
          <a:cs typeface="+mn-cs"/>
        </a:defRPr>
      </a:lvl3pPr>
      <a:lvl4pPr marL="1027018" algn="l" defTabSz="684677" rtl="0" eaLnBrk="1" latinLnBrk="0" hangingPunct="1">
        <a:defRPr sz="1350" kern="1200">
          <a:solidFill>
            <a:schemeClr val="tx1"/>
          </a:solidFill>
          <a:latin typeface="+mn-lt"/>
          <a:ea typeface="+mn-ea"/>
          <a:cs typeface="+mn-cs"/>
        </a:defRPr>
      </a:lvl4pPr>
      <a:lvl5pPr marL="1369356" algn="l" defTabSz="684677" rtl="0" eaLnBrk="1" latinLnBrk="0" hangingPunct="1">
        <a:defRPr sz="1350" kern="1200">
          <a:solidFill>
            <a:schemeClr val="tx1"/>
          </a:solidFill>
          <a:latin typeface="+mn-lt"/>
          <a:ea typeface="+mn-ea"/>
          <a:cs typeface="+mn-cs"/>
        </a:defRPr>
      </a:lvl5pPr>
      <a:lvl6pPr marL="1711697" algn="l" defTabSz="684677" rtl="0" eaLnBrk="1" latinLnBrk="0" hangingPunct="1">
        <a:defRPr sz="1350" kern="1200">
          <a:solidFill>
            <a:schemeClr val="tx1"/>
          </a:solidFill>
          <a:latin typeface="+mn-lt"/>
          <a:ea typeface="+mn-ea"/>
          <a:cs typeface="+mn-cs"/>
        </a:defRPr>
      </a:lvl6pPr>
      <a:lvl7pPr marL="2054033" algn="l" defTabSz="684677" rtl="0" eaLnBrk="1" latinLnBrk="0" hangingPunct="1">
        <a:defRPr sz="1350" kern="1200">
          <a:solidFill>
            <a:schemeClr val="tx1"/>
          </a:solidFill>
          <a:latin typeface="+mn-lt"/>
          <a:ea typeface="+mn-ea"/>
          <a:cs typeface="+mn-cs"/>
        </a:defRPr>
      </a:lvl7pPr>
      <a:lvl8pPr marL="2396375" algn="l" defTabSz="684677" rtl="0" eaLnBrk="1" latinLnBrk="0" hangingPunct="1">
        <a:defRPr sz="1350" kern="1200">
          <a:solidFill>
            <a:schemeClr val="tx1"/>
          </a:solidFill>
          <a:latin typeface="+mn-lt"/>
          <a:ea typeface="+mn-ea"/>
          <a:cs typeface="+mn-cs"/>
        </a:defRPr>
      </a:lvl8pPr>
      <a:lvl9pPr marL="2738712" algn="l" defTabSz="68467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ensus.gov/geo/partnerships/luca.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GEO.2020.LUCA@census.gov"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412376" y="331694"/>
            <a:ext cx="8198224" cy="4849906"/>
          </a:xfrm>
          <a:prstGeom prst="rect">
            <a:avLst/>
          </a:prstGeom>
        </p:spPr>
      </p:pic>
      <p:sp>
        <p:nvSpPr>
          <p:cNvPr id="6" name="object 3"/>
          <p:cNvSpPr txBox="1"/>
          <p:nvPr/>
        </p:nvSpPr>
        <p:spPr>
          <a:xfrm>
            <a:off x="762000" y="4038600"/>
            <a:ext cx="7969624" cy="2646878"/>
          </a:xfrm>
          <a:prstGeom prst="rect">
            <a:avLst/>
          </a:prstGeom>
        </p:spPr>
        <p:txBody>
          <a:bodyPr vert="horz" wrap="square" lIns="0" tIns="0" rIns="0" bIns="0" rtlCol="0">
            <a:spAutoFit/>
          </a:bodyPr>
          <a:lstStyle/>
          <a:p>
            <a:pPr marL="12700" algn="ctr">
              <a:lnSpc>
                <a:spcPct val="100000"/>
              </a:lnSpc>
            </a:pPr>
            <a:r>
              <a:rPr lang="en-US" sz="4400" spc="-5" dirty="0" smtClean="0">
                <a:solidFill>
                  <a:srgbClr val="555555"/>
                </a:solidFill>
                <a:latin typeface="Calibri"/>
                <a:cs typeface="Calibri"/>
              </a:rPr>
              <a:t> </a:t>
            </a:r>
            <a:r>
              <a:rPr lang="en-US" sz="4400" dirty="0" smtClean="0">
                <a:solidFill>
                  <a:srgbClr val="C00000"/>
                </a:solidFill>
                <a:latin typeface="Calibri"/>
                <a:cs typeface="Calibri"/>
              </a:rPr>
              <a:t>2020 Census</a:t>
            </a:r>
          </a:p>
          <a:p>
            <a:pPr marL="12700" algn="ctr">
              <a:lnSpc>
                <a:spcPct val="100000"/>
              </a:lnSpc>
            </a:pPr>
            <a:r>
              <a:rPr lang="en-US" sz="4400" dirty="0" smtClean="0">
                <a:solidFill>
                  <a:srgbClr val="C00000"/>
                </a:solidFill>
                <a:latin typeface="Calibri"/>
                <a:cs typeface="Calibri"/>
              </a:rPr>
              <a:t>Local Update of Census Addresses Operation </a:t>
            </a:r>
            <a:r>
              <a:rPr lang="en-US" sz="4000" dirty="0" smtClean="0">
                <a:solidFill>
                  <a:srgbClr val="C00000"/>
                </a:solidFill>
                <a:latin typeface="Calibri"/>
                <a:cs typeface="Calibri"/>
              </a:rPr>
              <a:t>(LUCA)</a:t>
            </a:r>
          </a:p>
          <a:p>
            <a:pPr marL="12700" algn="ctr">
              <a:lnSpc>
                <a:spcPct val="100000"/>
              </a:lnSpc>
            </a:pPr>
            <a:r>
              <a:rPr lang="en-US" sz="4000" dirty="0" smtClean="0">
                <a:solidFill>
                  <a:srgbClr val="C00000"/>
                </a:solidFill>
                <a:latin typeface="Calibri"/>
                <a:cs typeface="Calibri"/>
              </a:rPr>
              <a:t> </a:t>
            </a:r>
            <a:r>
              <a:rPr lang="en-US" sz="2800" dirty="0" smtClean="0">
                <a:solidFill>
                  <a:srgbClr val="C00000"/>
                </a:solidFill>
                <a:latin typeface="Calibri"/>
                <a:cs typeface="Calibri"/>
              </a:rPr>
              <a:t>Promotion</a:t>
            </a:r>
          </a:p>
        </p:txBody>
      </p:sp>
    </p:spTree>
    <p:extLst>
      <p:ext uri="{BB962C8B-B14F-4D97-AF65-F5344CB8AC3E}">
        <p14:creationId xmlns:p14="http://schemas.microsoft.com/office/powerpoint/2010/main" val="1817591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714"/>
            <a:ext cx="8229600" cy="715962"/>
          </a:xfrm>
        </p:spPr>
        <p:txBody>
          <a:bodyPr>
            <a:normAutofit/>
          </a:bodyPr>
          <a:lstStyle/>
          <a:p>
            <a:r>
              <a:rPr lang="en-US" sz="4000" dirty="0" smtClean="0">
                <a:solidFill>
                  <a:srgbClr val="C00000"/>
                </a:solidFill>
                <a:latin typeface="+mj-lt"/>
              </a:rPr>
              <a:t>Who </a:t>
            </a:r>
            <a:r>
              <a:rPr lang="en-US" sz="4000" dirty="0">
                <a:solidFill>
                  <a:srgbClr val="C00000"/>
                </a:solidFill>
                <a:latin typeface="+mj-lt"/>
              </a:rPr>
              <a:t>c</a:t>
            </a:r>
            <a:r>
              <a:rPr lang="en-US" sz="4000" dirty="0" smtClean="0">
                <a:solidFill>
                  <a:srgbClr val="C00000"/>
                </a:solidFill>
                <a:latin typeface="+mj-lt"/>
              </a:rPr>
              <a:t>an participate in LUCA</a:t>
            </a:r>
            <a:endParaRPr lang="en-US" sz="4000" dirty="0">
              <a:solidFill>
                <a:srgbClr val="C00000"/>
              </a:solidFill>
              <a:latin typeface="+mj-lt"/>
            </a:endParaRPr>
          </a:p>
        </p:txBody>
      </p:sp>
      <p:sp>
        <p:nvSpPr>
          <p:cNvPr id="3" name="Content Placeholder 2"/>
          <p:cNvSpPr>
            <a:spLocks noGrp="1"/>
          </p:cNvSpPr>
          <p:nvPr>
            <p:ph idx="1"/>
          </p:nvPr>
        </p:nvSpPr>
        <p:spPr>
          <a:xfrm>
            <a:off x="342900" y="1301900"/>
            <a:ext cx="8458200" cy="4708539"/>
          </a:xfrm>
        </p:spPr>
        <p:txBody>
          <a:bodyPr>
            <a:normAutofit/>
          </a:bodyPr>
          <a:lstStyle/>
          <a:p>
            <a:pPr lvl="1"/>
            <a:r>
              <a:rPr lang="en-US" sz="3200" dirty="0" smtClean="0"/>
              <a:t>Federally recognized tribes with a reservation and/or off-reservation trust land</a:t>
            </a:r>
          </a:p>
          <a:p>
            <a:pPr lvl="1"/>
            <a:r>
              <a:rPr lang="en-US" sz="3200" dirty="0" smtClean="0"/>
              <a:t>States</a:t>
            </a:r>
          </a:p>
          <a:p>
            <a:pPr lvl="1"/>
            <a:r>
              <a:rPr lang="en-US" sz="3200" dirty="0" smtClean="0"/>
              <a:t>Counties</a:t>
            </a:r>
          </a:p>
          <a:p>
            <a:pPr lvl="1"/>
            <a:r>
              <a:rPr lang="en-US" sz="3200" dirty="0" smtClean="0"/>
              <a:t>Incorporated places</a:t>
            </a:r>
          </a:p>
          <a:p>
            <a:pPr lvl="2"/>
            <a:r>
              <a:rPr lang="en-US" sz="3200" dirty="0"/>
              <a:t>Cities, towns, boroughs, or villages</a:t>
            </a:r>
          </a:p>
          <a:p>
            <a:pPr lvl="1"/>
            <a:r>
              <a:rPr lang="en-US" sz="3200" dirty="0" smtClean="0"/>
              <a:t>Townships (Minor </a:t>
            </a:r>
            <a:r>
              <a:rPr lang="en-US" sz="3200" dirty="0"/>
              <a:t>C</a:t>
            </a:r>
            <a:r>
              <a:rPr lang="en-US" sz="3200" dirty="0" smtClean="0"/>
              <a:t>ivil Divisions)</a:t>
            </a:r>
            <a:endParaRPr lang="en-US" sz="3200" dirty="0"/>
          </a:p>
        </p:txBody>
      </p:sp>
      <p:sp>
        <p:nvSpPr>
          <p:cNvPr id="5" name="Slide Number Placeholder 4"/>
          <p:cNvSpPr>
            <a:spLocks noGrp="1"/>
          </p:cNvSpPr>
          <p:nvPr>
            <p:ph type="sldNum" sz="quarter" idx="12"/>
          </p:nvPr>
        </p:nvSpPr>
        <p:spPr>
          <a:xfrm>
            <a:off x="0" y="6492875"/>
            <a:ext cx="9144000" cy="365125"/>
          </a:xfrm>
        </p:spPr>
        <p:txBody>
          <a:bodyPr/>
          <a:lstStyle/>
          <a:p>
            <a:fld id="{5212C905-FF40-4437-BDDD-7BDE312C732D}" type="slidenum">
              <a:rPr lang="en-US" smtClean="0"/>
              <a:t>10</a:t>
            </a:fld>
            <a:endParaRPr lang="en-US"/>
          </a:p>
        </p:txBody>
      </p:sp>
    </p:spTree>
    <p:extLst>
      <p:ext uri="{BB962C8B-B14F-4D97-AF65-F5344CB8AC3E}">
        <p14:creationId xmlns:p14="http://schemas.microsoft.com/office/powerpoint/2010/main" val="2194281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489" y="1066800"/>
            <a:ext cx="8229600" cy="4876800"/>
          </a:xfrm>
        </p:spPr>
        <p:txBody>
          <a:bodyPr>
            <a:normAutofit/>
          </a:bodyPr>
          <a:lstStyle/>
          <a:p>
            <a:pPr marL="0" indent="0">
              <a:buNone/>
            </a:pPr>
            <a:r>
              <a:rPr lang="en-US" dirty="0" smtClean="0"/>
              <a:t>2020 LUCA Address Block Count List</a:t>
            </a:r>
          </a:p>
          <a:p>
            <a:pPr lvl="1"/>
            <a:r>
              <a:rPr lang="en-US" dirty="0" smtClean="0"/>
              <a:t>Provides access to an address count list which includes the count of residential addresses and group quarters by block</a:t>
            </a:r>
          </a:p>
          <a:p>
            <a:pPr lvl="1"/>
            <a:endParaRPr lang="en-US" sz="2000" dirty="0"/>
          </a:p>
          <a:p>
            <a:pPr lvl="1"/>
            <a:endParaRPr lang="en-US" dirty="0"/>
          </a:p>
        </p:txBody>
      </p:sp>
      <p:sp>
        <p:nvSpPr>
          <p:cNvPr id="4" name="Title 1"/>
          <p:cNvSpPr txBox="1">
            <a:spLocks/>
          </p:cNvSpPr>
          <p:nvPr/>
        </p:nvSpPr>
        <p:spPr>
          <a:xfrm>
            <a:off x="183478" y="152400"/>
            <a:ext cx="8723622" cy="6328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4000" dirty="0" smtClean="0">
                <a:solidFill>
                  <a:srgbClr val="C00000"/>
                </a:solidFill>
                <a:latin typeface="Calibri" panose="020F0502020204030204" pitchFamily="34" charset="0"/>
              </a:rPr>
              <a:t>Preparation - Early Tools</a:t>
            </a:r>
            <a:endParaRPr lang="en-US" sz="4000" dirty="0">
              <a:solidFill>
                <a:srgbClr val="C00000"/>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3023630"/>
            <a:ext cx="7239000" cy="3186670"/>
          </a:xfrm>
          <a:prstGeom prst="rect">
            <a:avLst/>
          </a:prstGeom>
        </p:spPr>
      </p:pic>
      <p:sp>
        <p:nvSpPr>
          <p:cNvPr id="5" name="Slide Number Placeholder 4"/>
          <p:cNvSpPr>
            <a:spLocks noGrp="1"/>
          </p:cNvSpPr>
          <p:nvPr>
            <p:ph type="sldNum" sz="quarter" idx="12"/>
          </p:nvPr>
        </p:nvSpPr>
        <p:spPr>
          <a:xfrm>
            <a:off x="0" y="6477000"/>
            <a:ext cx="9144000" cy="381000"/>
          </a:xfrm>
        </p:spPr>
        <p:txBody>
          <a:bodyPr/>
          <a:lstStyle/>
          <a:p>
            <a:r>
              <a:rPr lang="en-US" dirty="0" smtClean="0"/>
              <a:t>11</a:t>
            </a:r>
            <a:endParaRPr lang="en-US" dirty="0"/>
          </a:p>
        </p:txBody>
      </p:sp>
    </p:spTree>
    <p:extLst>
      <p:ext uri="{BB962C8B-B14F-4D97-AF65-F5344CB8AC3E}">
        <p14:creationId xmlns:p14="http://schemas.microsoft.com/office/powerpoint/2010/main" val="322357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87523"/>
            <a:ext cx="8001000" cy="5261585"/>
          </a:xfrm>
        </p:spPr>
        <p:txBody>
          <a:bodyPr wrap="square">
            <a:normAutofit/>
          </a:bodyPr>
          <a:lstStyle/>
          <a:p>
            <a:pPr marL="57057" indent="0">
              <a:buNone/>
            </a:pPr>
            <a:r>
              <a:rPr lang="en-US" sz="3600" dirty="0" smtClean="0"/>
              <a:t>Census Geocoder</a:t>
            </a:r>
          </a:p>
          <a:p>
            <a:pPr marL="628557" indent="-571500"/>
            <a:r>
              <a:rPr lang="en-US" dirty="0" smtClean="0"/>
              <a:t>Takes individual addresses or file of addresses and obtains coordinates and census geography</a:t>
            </a:r>
          </a:p>
          <a:p>
            <a:pPr marL="628557" indent="-571500"/>
            <a:r>
              <a:rPr lang="en-US" dirty="0" smtClean="0"/>
              <a:t>Geocoder updates include:</a:t>
            </a:r>
          </a:p>
          <a:p>
            <a:pPr marL="1027952" lvl="1" indent="-571500"/>
            <a:r>
              <a:rPr lang="en-US" dirty="0" smtClean="0"/>
              <a:t>Increasing the maximum number of records for batch processing from 1,000 to 10,000</a:t>
            </a:r>
            <a:endParaRPr lang="en-US" dirty="0"/>
          </a:p>
          <a:p>
            <a:pPr marL="1027952" lvl="1" indent="-571500"/>
            <a:r>
              <a:rPr lang="en-US" dirty="0" smtClean="0"/>
              <a:t>Providing larger governments another means to submit addresses to be geocoded</a:t>
            </a:r>
          </a:p>
          <a:p>
            <a:pPr lvl="1"/>
            <a:endParaRPr lang="en-US" sz="3200" dirty="0"/>
          </a:p>
          <a:p>
            <a:endParaRPr lang="en-US" dirty="0"/>
          </a:p>
          <a:p>
            <a:pPr lvl="1"/>
            <a:endParaRPr lang="en-US" sz="2000" dirty="0"/>
          </a:p>
          <a:p>
            <a:pPr lvl="1"/>
            <a:endParaRPr lang="en-US" sz="2000" dirty="0"/>
          </a:p>
          <a:p>
            <a:pPr lvl="1"/>
            <a:endParaRPr lang="en-US" dirty="0"/>
          </a:p>
        </p:txBody>
      </p:sp>
      <p:sp>
        <p:nvSpPr>
          <p:cNvPr id="4" name="Title 1"/>
          <p:cNvSpPr txBox="1">
            <a:spLocks/>
          </p:cNvSpPr>
          <p:nvPr/>
        </p:nvSpPr>
        <p:spPr>
          <a:xfrm>
            <a:off x="183478" y="154669"/>
            <a:ext cx="8723622" cy="6328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4000" dirty="0" smtClean="0">
                <a:solidFill>
                  <a:srgbClr val="C00000"/>
                </a:solidFill>
                <a:latin typeface="Calibri" panose="020F0502020204030204" pitchFamily="34" charset="0"/>
              </a:rPr>
              <a:t>Preparation </a:t>
            </a:r>
            <a:r>
              <a:rPr lang="en-US" sz="4000" dirty="0">
                <a:solidFill>
                  <a:srgbClr val="C00000"/>
                </a:solidFill>
                <a:latin typeface="Calibri" panose="020F0502020204030204" pitchFamily="34" charset="0"/>
              </a:rPr>
              <a:t>- Early Tools</a:t>
            </a:r>
          </a:p>
        </p:txBody>
      </p:sp>
      <p:sp>
        <p:nvSpPr>
          <p:cNvPr id="5" name="Slide Number Placeholder 4"/>
          <p:cNvSpPr>
            <a:spLocks noGrp="1"/>
          </p:cNvSpPr>
          <p:nvPr>
            <p:ph type="sldNum" sz="quarter" idx="12"/>
          </p:nvPr>
        </p:nvSpPr>
        <p:spPr>
          <a:xfrm>
            <a:off x="0" y="6477000"/>
            <a:ext cx="9144000" cy="381000"/>
          </a:xfrm>
        </p:spPr>
        <p:txBody>
          <a:bodyPr/>
          <a:lstStyle/>
          <a:p>
            <a:r>
              <a:rPr lang="en-US" dirty="0" smtClean="0"/>
              <a:t>12</a:t>
            </a:r>
            <a:endParaRPr lang="en-US" dirty="0"/>
          </a:p>
        </p:txBody>
      </p:sp>
    </p:spTree>
    <p:extLst>
      <p:ext uri="{BB962C8B-B14F-4D97-AF65-F5344CB8AC3E}">
        <p14:creationId xmlns:p14="http://schemas.microsoft.com/office/powerpoint/2010/main" val="233793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02"/>
            <a:ext cx="8229600" cy="1143000"/>
          </a:xfrm>
        </p:spPr>
        <p:txBody>
          <a:bodyPr>
            <a:noAutofit/>
          </a:bodyPr>
          <a:lstStyle/>
          <a:p>
            <a:r>
              <a:rPr lang="en-US" sz="4000" dirty="0" smtClean="0">
                <a:solidFill>
                  <a:srgbClr val="C00000"/>
                </a:solidFill>
                <a:latin typeface="+mj-lt"/>
              </a:rPr>
              <a:t>Preparation - Participation Methods</a:t>
            </a:r>
            <a:endParaRPr lang="en-US" sz="4000" dirty="0">
              <a:solidFill>
                <a:srgbClr val="C00000"/>
              </a:solidFill>
              <a:latin typeface="+mj-lt"/>
            </a:endParaRPr>
          </a:p>
        </p:txBody>
      </p:sp>
      <p:sp>
        <p:nvSpPr>
          <p:cNvPr id="4" name="Slide Number Placeholder 3"/>
          <p:cNvSpPr>
            <a:spLocks noGrp="1"/>
          </p:cNvSpPr>
          <p:nvPr>
            <p:ph type="sldNum" sz="quarter" idx="12"/>
          </p:nvPr>
        </p:nvSpPr>
        <p:spPr>
          <a:xfrm>
            <a:off x="0" y="6518275"/>
            <a:ext cx="9144000" cy="365125"/>
          </a:xfrm>
        </p:spPr>
        <p:txBody>
          <a:bodyPr/>
          <a:lstStyle/>
          <a:p>
            <a:fld id="{5212C905-FF40-4437-BDDD-7BDE312C732D}" type="slidenum">
              <a:rPr lang="en-US" smtClean="0"/>
              <a:t>13</a:t>
            </a:fld>
            <a:endParaRPr lang="en-US"/>
          </a:p>
        </p:txBody>
      </p:sp>
      <p:grpSp>
        <p:nvGrpSpPr>
          <p:cNvPr id="5" name="Group 4"/>
          <p:cNvGrpSpPr/>
          <p:nvPr/>
        </p:nvGrpSpPr>
        <p:grpSpPr>
          <a:xfrm>
            <a:off x="685800" y="1214502"/>
            <a:ext cx="8153400" cy="4430503"/>
            <a:chOff x="685800" y="1849244"/>
            <a:chExt cx="7245611" cy="205175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899708"/>
              <a:ext cx="838200" cy="7220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28" y="3303591"/>
              <a:ext cx="589894" cy="597409"/>
            </a:xfrm>
            <a:prstGeom prst="rect">
              <a:avLst/>
            </a:prstGeom>
          </p:spPr>
        </p:pic>
        <p:grpSp>
          <p:nvGrpSpPr>
            <p:cNvPr id="8" name="Group 7"/>
            <p:cNvGrpSpPr>
              <a:grpSpLocks/>
            </p:cNvGrpSpPr>
            <p:nvPr/>
          </p:nvGrpSpPr>
          <p:grpSpPr bwMode="auto">
            <a:xfrm>
              <a:off x="736573" y="2672399"/>
              <a:ext cx="685800" cy="515135"/>
              <a:chOff x="1073" y="-1601"/>
              <a:chExt cx="3216" cy="2604"/>
            </a:xfrm>
          </p:grpSpPr>
          <p:pic>
            <p:nvPicPr>
              <p:cNvPr id="12" name="Picture 4" descr="area_remov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4" y="-1493"/>
                <a:ext cx="3154" cy="2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12"/>
              <p:cNvSpPr>
                <a:spLocks noChangeArrowheads="1"/>
              </p:cNvSpPr>
              <p:nvPr/>
            </p:nvSpPr>
            <p:spPr bwMode="auto">
              <a:xfrm>
                <a:off x="1073" y="-1601"/>
                <a:ext cx="3216" cy="2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 name="TextBox 8"/>
            <p:cNvSpPr txBox="1"/>
            <p:nvPr/>
          </p:nvSpPr>
          <p:spPr>
            <a:xfrm>
              <a:off x="1534206" y="1849244"/>
              <a:ext cx="6188339" cy="498857"/>
            </a:xfrm>
            <a:prstGeom prst="rect">
              <a:avLst/>
            </a:prstGeom>
            <a:noFill/>
          </p:spPr>
          <p:txBody>
            <a:bodyPr wrap="square" rtlCol="0">
              <a:spAutoFit/>
            </a:bodyPr>
            <a:lstStyle/>
            <a:p>
              <a:r>
                <a:rPr lang="en-US" sz="3200" dirty="0" smtClean="0"/>
                <a:t>Geographic Update Partnership Software (GUPS)</a:t>
              </a:r>
              <a:endParaRPr lang="en-US" sz="3200" dirty="0"/>
            </a:p>
          </p:txBody>
        </p:sp>
        <p:sp>
          <p:nvSpPr>
            <p:cNvPr id="10" name="TextBox 9"/>
            <p:cNvSpPr txBox="1"/>
            <p:nvPr/>
          </p:nvSpPr>
          <p:spPr>
            <a:xfrm>
              <a:off x="1534205" y="3270121"/>
              <a:ext cx="6397205" cy="498857"/>
            </a:xfrm>
            <a:prstGeom prst="rect">
              <a:avLst/>
            </a:prstGeom>
            <a:noFill/>
          </p:spPr>
          <p:txBody>
            <a:bodyPr wrap="square" rtlCol="0">
              <a:spAutoFit/>
            </a:bodyPr>
            <a:lstStyle/>
            <a:p>
              <a:r>
                <a:rPr lang="en-US" sz="3200" dirty="0" smtClean="0"/>
                <a:t>Digital Format -</a:t>
              </a:r>
              <a:r>
                <a:rPr lang="en-US" sz="3000" dirty="0" smtClean="0"/>
                <a:t> </a:t>
              </a:r>
              <a:r>
                <a:rPr lang="en-US" sz="3200" kern="0" dirty="0" smtClean="0"/>
                <a:t>Address </a:t>
              </a:r>
              <a:r>
                <a:rPr lang="en-US" sz="3200" kern="0" dirty="0"/>
                <a:t>List and Maps</a:t>
              </a:r>
            </a:p>
            <a:p>
              <a:endParaRPr lang="en-US" sz="3200" dirty="0" smtClean="0"/>
            </a:p>
          </p:txBody>
        </p:sp>
        <p:sp>
          <p:nvSpPr>
            <p:cNvPr id="11" name="TextBox 10"/>
            <p:cNvSpPr txBox="1"/>
            <p:nvPr/>
          </p:nvSpPr>
          <p:spPr>
            <a:xfrm>
              <a:off x="1530611" y="2621733"/>
              <a:ext cx="6400800" cy="541616"/>
            </a:xfrm>
            <a:prstGeom prst="rect">
              <a:avLst/>
            </a:prstGeom>
            <a:noFill/>
          </p:spPr>
          <p:txBody>
            <a:bodyPr wrap="square" rtlCol="0">
              <a:spAutoFit/>
            </a:bodyPr>
            <a:lstStyle/>
            <a:p>
              <a:r>
                <a:rPr lang="en-US" sz="3200" kern="0" dirty="0" smtClean="0"/>
                <a:t>Paper Format - Address List and Maps</a:t>
              </a:r>
            </a:p>
            <a:p>
              <a:endParaRPr lang="en-US" sz="2000" kern="0" dirty="0"/>
            </a:p>
            <a:p>
              <a:endParaRPr lang="en-US" kern="0" dirty="0"/>
            </a:p>
          </p:txBody>
        </p:sp>
      </p:grpSp>
    </p:spTree>
    <p:extLst>
      <p:ext uri="{BB962C8B-B14F-4D97-AF65-F5344CB8AC3E}">
        <p14:creationId xmlns:p14="http://schemas.microsoft.com/office/powerpoint/2010/main" val="214693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000" dirty="0" smtClean="0">
                <a:solidFill>
                  <a:srgbClr val="C00000"/>
                </a:solidFill>
                <a:latin typeface="+mj-lt"/>
              </a:rPr>
              <a:t>GUPS – Participation Method</a:t>
            </a:r>
            <a:endParaRPr lang="en-US" sz="4000" dirty="0">
              <a:latin typeface="+mj-lt"/>
            </a:endParaRPr>
          </a:p>
        </p:txBody>
      </p:sp>
      <p:sp>
        <p:nvSpPr>
          <p:cNvPr id="3" name="Content Placeholder 2"/>
          <p:cNvSpPr>
            <a:spLocks noGrp="1"/>
          </p:cNvSpPr>
          <p:nvPr>
            <p:ph idx="1"/>
          </p:nvPr>
        </p:nvSpPr>
        <p:spPr>
          <a:xfrm>
            <a:off x="457200" y="838200"/>
            <a:ext cx="8458200" cy="4886324"/>
          </a:xfrm>
        </p:spPr>
        <p:txBody>
          <a:bodyPr>
            <a:noAutofit/>
          </a:bodyPr>
          <a:lstStyle/>
          <a:p>
            <a:r>
              <a:rPr lang="en-US" dirty="0" smtClean="0"/>
              <a:t>Customized Geographic Information System (GIS) software for participation in 2020 LUCA </a:t>
            </a:r>
          </a:p>
          <a:p>
            <a:r>
              <a:rPr lang="en-US" dirty="0" smtClean="0"/>
              <a:t>Pre-packaged to include all components</a:t>
            </a:r>
            <a:endParaRPr lang="en-US" strike="sngStrike" dirty="0" smtClean="0"/>
          </a:p>
          <a:p>
            <a:r>
              <a:rPr lang="en-US" dirty="0" smtClean="0"/>
              <a:t>Designed for participants with no GIS experience</a:t>
            </a:r>
          </a:p>
          <a:p>
            <a:r>
              <a:rPr lang="en-US" dirty="0" smtClean="0"/>
              <a:t>Allows for simple to complicated reviews and edits</a:t>
            </a:r>
          </a:p>
          <a:p>
            <a:r>
              <a:rPr lang="en-US" dirty="0" smtClean="0"/>
              <a:t>Programmed with a review tool to validate LUCA edits </a:t>
            </a:r>
          </a:p>
          <a:p>
            <a:r>
              <a:rPr lang="en-US" dirty="0" smtClean="0"/>
              <a:t>No internet connection required</a:t>
            </a:r>
          </a:p>
        </p:txBody>
      </p:sp>
      <p:sp>
        <p:nvSpPr>
          <p:cNvPr id="4" name="Slide Number Placeholder 4"/>
          <p:cNvSpPr>
            <a:spLocks noGrp="1"/>
          </p:cNvSpPr>
          <p:nvPr>
            <p:ph type="sldNum" sz="quarter" idx="12"/>
          </p:nvPr>
        </p:nvSpPr>
        <p:spPr>
          <a:xfrm>
            <a:off x="0" y="6477000"/>
            <a:ext cx="9144000" cy="381000"/>
          </a:xfrm>
        </p:spPr>
        <p:txBody>
          <a:bodyPr/>
          <a:lstStyle/>
          <a:p>
            <a:r>
              <a:rPr lang="en-US" dirty="0" smtClean="0"/>
              <a:t>14</a:t>
            </a:r>
            <a:endParaRPr lang="en-US" dirty="0"/>
          </a:p>
        </p:txBody>
      </p:sp>
    </p:spTree>
    <p:extLst>
      <p:ext uri="{BB962C8B-B14F-4D97-AF65-F5344CB8AC3E}">
        <p14:creationId xmlns:p14="http://schemas.microsoft.com/office/powerpoint/2010/main" val="1494153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43465" y="896075"/>
            <a:ext cx="7848109" cy="5269086"/>
          </a:xfrm>
          <a:prstGeom prst="rect">
            <a:avLst/>
          </a:prstGeom>
        </p:spPr>
      </p:pic>
      <p:sp>
        <p:nvSpPr>
          <p:cNvPr id="6" name="Title 1"/>
          <p:cNvSpPr>
            <a:spLocks noGrp="1"/>
          </p:cNvSpPr>
          <p:nvPr>
            <p:ph type="title"/>
          </p:nvPr>
        </p:nvSpPr>
        <p:spPr>
          <a:xfrm>
            <a:off x="2006720" y="0"/>
            <a:ext cx="5130560" cy="803360"/>
          </a:xfrm>
        </p:spPr>
        <p:txBody>
          <a:bodyPr>
            <a:normAutofit/>
          </a:bodyPr>
          <a:lstStyle/>
          <a:p>
            <a:r>
              <a:rPr lang="en-US" sz="4000" dirty="0">
                <a:solidFill>
                  <a:srgbClr val="C00000"/>
                </a:solidFill>
                <a:latin typeface="+mj-lt"/>
              </a:rPr>
              <a:t>GUPS screen example</a:t>
            </a:r>
            <a:endParaRPr lang="en-US" sz="4000" dirty="0">
              <a:latin typeface="+mj-lt"/>
            </a:endParaRPr>
          </a:p>
        </p:txBody>
      </p:sp>
      <p:sp>
        <p:nvSpPr>
          <p:cNvPr id="7" name="Slide Number Placeholder 4"/>
          <p:cNvSpPr>
            <a:spLocks noGrp="1"/>
          </p:cNvSpPr>
          <p:nvPr>
            <p:ph type="sldNum" sz="quarter" idx="12"/>
          </p:nvPr>
        </p:nvSpPr>
        <p:spPr>
          <a:xfrm>
            <a:off x="0" y="6477000"/>
            <a:ext cx="9144000" cy="381000"/>
          </a:xfrm>
        </p:spPr>
        <p:txBody>
          <a:bodyPr/>
          <a:lstStyle/>
          <a:p>
            <a:r>
              <a:rPr lang="en-US" sz="1200" dirty="0" smtClean="0"/>
              <a:t>15</a:t>
            </a:r>
            <a:endParaRPr lang="en-US" sz="1200" dirty="0"/>
          </a:p>
        </p:txBody>
      </p:sp>
      <p:sp>
        <p:nvSpPr>
          <p:cNvPr id="8" name="TextBox 7"/>
          <p:cNvSpPr txBox="1"/>
          <p:nvPr/>
        </p:nvSpPr>
        <p:spPr>
          <a:xfrm>
            <a:off x="5900571" y="6257876"/>
            <a:ext cx="2508588" cy="276999"/>
          </a:xfrm>
          <a:prstGeom prst="rect">
            <a:avLst/>
          </a:prstGeom>
          <a:noFill/>
          <a:ln>
            <a:noFill/>
          </a:ln>
        </p:spPr>
        <p:txBody>
          <a:bodyPr wrap="square" rtlCol="0">
            <a:spAutoFit/>
          </a:bodyPr>
          <a:lstStyle/>
          <a:p>
            <a:r>
              <a:rPr lang="en-US" sz="1200" dirty="0">
                <a:solidFill>
                  <a:srgbClr val="FF0000"/>
                </a:solidFill>
              </a:rPr>
              <a:t>NO TITLE 13 DATA DISPLAYED </a:t>
            </a:r>
          </a:p>
        </p:txBody>
      </p:sp>
    </p:spTree>
    <p:extLst>
      <p:ext uri="{BB962C8B-B14F-4D97-AF65-F5344CB8AC3E}">
        <p14:creationId xmlns:p14="http://schemas.microsoft.com/office/powerpoint/2010/main" val="3373104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803360"/>
            <a:ext cx="7974305" cy="5345695"/>
          </a:xfrm>
        </p:spPr>
      </p:pic>
      <p:sp>
        <p:nvSpPr>
          <p:cNvPr id="5" name="TextBox 4"/>
          <p:cNvSpPr txBox="1"/>
          <p:nvPr/>
        </p:nvSpPr>
        <p:spPr>
          <a:xfrm>
            <a:off x="5999117" y="6301700"/>
            <a:ext cx="2508588" cy="276999"/>
          </a:xfrm>
          <a:prstGeom prst="rect">
            <a:avLst/>
          </a:prstGeom>
          <a:noFill/>
          <a:ln>
            <a:noFill/>
          </a:ln>
        </p:spPr>
        <p:txBody>
          <a:bodyPr wrap="square" rtlCol="0">
            <a:spAutoFit/>
          </a:bodyPr>
          <a:lstStyle/>
          <a:p>
            <a:r>
              <a:rPr lang="en-US" sz="1200" dirty="0">
                <a:solidFill>
                  <a:srgbClr val="FF0000"/>
                </a:solidFill>
              </a:rPr>
              <a:t>NO TITLE 13 DATA DISPLAYED </a:t>
            </a:r>
          </a:p>
        </p:txBody>
      </p:sp>
      <p:sp>
        <p:nvSpPr>
          <p:cNvPr id="6" name="Title 1"/>
          <p:cNvSpPr txBox="1">
            <a:spLocks/>
          </p:cNvSpPr>
          <p:nvPr/>
        </p:nvSpPr>
        <p:spPr>
          <a:xfrm>
            <a:off x="1985575" y="0"/>
            <a:ext cx="5130560" cy="803360"/>
          </a:xfrm>
          <a:prstGeom prst="rect">
            <a:avLst/>
          </a:prstGeom>
        </p:spPr>
        <p:txBody>
          <a:bodyPr vert="horz" lIns="68468" tIns="34235" rIns="68468" bIns="34235" rtlCol="0" anchor="ctr">
            <a:normAutofit/>
          </a:bodyPr>
          <a:lstStyle>
            <a:lvl1pPr algn="ctr" defTabSz="912903"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defTabSz="684677"/>
            <a:r>
              <a:rPr lang="en-US" sz="4000" dirty="0">
                <a:solidFill>
                  <a:srgbClr val="C00000"/>
                </a:solidFill>
                <a:latin typeface="Calibri"/>
              </a:rPr>
              <a:t>GUPS screen example</a:t>
            </a:r>
            <a:endParaRPr lang="en-US" sz="4000" dirty="0">
              <a:solidFill>
                <a:prstClr val="black"/>
              </a:solidFill>
              <a:latin typeface="Calibri"/>
            </a:endParaRPr>
          </a:p>
        </p:txBody>
      </p:sp>
      <p:sp>
        <p:nvSpPr>
          <p:cNvPr id="7" name="Slide Number Placeholder 4"/>
          <p:cNvSpPr>
            <a:spLocks noGrp="1"/>
          </p:cNvSpPr>
          <p:nvPr>
            <p:ph type="sldNum" sz="quarter" idx="12"/>
          </p:nvPr>
        </p:nvSpPr>
        <p:spPr>
          <a:xfrm>
            <a:off x="0" y="6477000"/>
            <a:ext cx="9144000" cy="381000"/>
          </a:xfrm>
        </p:spPr>
        <p:txBody>
          <a:bodyPr/>
          <a:lstStyle/>
          <a:p>
            <a:r>
              <a:rPr lang="en-US" sz="1200" dirty="0" smtClean="0"/>
              <a:t>16</a:t>
            </a:r>
            <a:endParaRPr lang="en-US" sz="1200" dirty="0"/>
          </a:p>
        </p:txBody>
      </p:sp>
    </p:spTree>
    <p:extLst>
      <p:ext uri="{BB962C8B-B14F-4D97-AF65-F5344CB8AC3E}">
        <p14:creationId xmlns:p14="http://schemas.microsoft.com/office/powerpoint/2010/main" val="1039679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720" y="4102"/>
            <a:ext cx="5130560" cy="803360"/>
          </a:xfrm>
        </p:spPr>
        <p:txBody>
          <a:bodyPr>
            <a:normAutofit/>
          </a:bodyPr>
          <a:lstStyle/>
          <a:p>
            <a:r>
              <a:rPr lang="en-US" sz="4000" dirty="0">
                <a:solidFill>
                  <a:srgbClr val="C00000"/>
                </a:solidFill>
                <a:latin typeface="+mj-lt"/>
              </a:rPr>
              <a:t>GUPS screen example</a:t>
            </a:r>
            <a:endParaRPr lang="en-US" sz="4000" dirty="0">
              <a:latin typeface="+mj-lt"/>
            </a:endParaRPr>
          </a:p>
        </p:txBody>
      </p:sp>
      <p:sp>
        <p:nvSpPr>
          <p:cNvPr id="5" name="TextBox 4"/>
          <p:cNvSpPr txBox="1"/>
          <p:nvPr/>
        </p:nvSpPr>
        <p:spPr>
          <a:xfrm>
            <a:off x="3028950" y="4972051"/>
            <a:ext cx="2171700" cy="253916"/>
          </a:xfrm>
          <a:prstGeom prst="rect">
            <a:avLst/>
          </a:prstGeom>
          <a:noFill/>
          <a:ln>
            <a:noFill/>
          </a:ln>
        </p:spPr>
        <p:txBody>
          <a:bodyPr wrap="square" rtlCol="0">
            <a:spAutoFit/>
          </a:bodyPr>
          <a:lstStyle/>
          <a:p>
            <a:pPr defTabSz="684677"/>
            <a:r>
              <a:rPr lang="en-US" sz="1050" dirty="0">
                <a:solidFill>
                  <a:srgbClr val="FF0000"/>
                </a:solidFill>
                <a:latin typeface="Calibri"/>
              </a:rPr>
              <a:t>Non-Title 13 Example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807462"/>
            <a:ext cx="7924800" cy="5183029"/>
          </a:xfrm>
        </p:spPr>
      </p:pic>
      <p:sp>
        <p:nvSpPr>
          <p:cNvPr id="7" name="TextBox 6"/>
          <p:cNvSpPr txBox="1"/>
          <p:nvPr/>
        </p:nvSpPr>
        <p:spPr>
          <a:xfrm>
            <a:off x="5867400" y="6285746"/>
            <a:ext cx="2171700" cy="276999"/>
          </a:xfrm>
          <a:prstGeom prst="rect">
            <a:avLst/>
          </a:prstGeom>
          <a:noFill/>
          <a:ln>
            <a:noFill/>
          </a:ln>
        </p:spPr>
        <p:txBody>
          <a:bodyPr wrap="square" rtlCol="0">
            <a:spAutoFit/>
          </a:bodyPr>
          <a:lstStyle/>
          <a:p>
            <a:r>
              <a:rPr lang="en-US" sz="1200" dirty="0">
                <a:solidFill>
                  <a:srgbClr val="FF0000"/>
                </a:solidFill>
              </a:rPr>
              <a:t>NO TITLE 13 DATA DISPLAYED </a:t>
            </a:r>
          </a:p>
        </p:txBody>
      </p:sp>
      <p:sp>
        <p:nvSpPr>
          <p:cNvPr id="8" name="Slide Number Placeholder 4"/>
          <p:cNvSpPr>
            <a:spLocks noGrp="1"/>
          </p:cNvSpPr>
          <p:nvPr>
            <p:ph type="sldNum" sz="quarter" idx="12"/>
          </p:nvPr>
        </p:nvSpPr>
        <p:spPr>
          <a:xfrm>
            <a:off x="0" y="6424246"/>
            <a:ext cx="9144000" cy="433754"/>
          </a:xfrm>
        </p:spPr>
        <p:txBody>
          <a:bodyPr/>
          <a:lstStyle/>
          <a:p>
            <a:r>
              <a:rPr lang="en-US" sz="1200" dirty="0" smtClean="0"/>
              <a:t>17</a:t>
            </a:r>
            <a:endParaRPr lang="en-US" sz="1200" dirty="0"/>
          </a:p>
        </p:txBody>
      </p:sp>
    </p:spTree>
    <p:extLst>
      <p:ext uri="{BB962C8B-B14F-4D97-AF65-F5344CB8AC3E}">
        <p14:creationId xmlns:p14="http://schemas.microsoft.com/office/powerpoint/2010/main" val="169146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59" y="0"/>
            <a:ext cx="8229600" cy="960438"/>
          </a:xfrm>
        </p:spPr>
        <p:txBody>
          <a:bodyPr>
            <a:normAutofit/>
          </a:bodyPr>
          <a:lstStyle/>
          <a:p>
            <a:r>
              <a:rPr lang="en-US" sz="4000" dirty="0" smtClean="0">
                <a:solidFill>
                  <a:srgbClr val="C00000"/>
                </a:solidFill>
                <a:latin typeface="+mj-lt"/>
              </a:rPr>
              <a:t>Preparation – Address List Formats</a:t>
            </a:r>
            <a:endParaRPr lang="en-US" sz="4000" dirty="0">
              <a:solidFill>
                <a:srgbClr val="C00000"/>
              </a:solidFill>
              <a:latin typeface="+mj-lt"/>
            </a:endParaRPr>
          </a:p>
        </p:txBody>
      </p:sp>
      <p:sp>
        <p:nvSpPr>
          <p:cNvPr id="3" name="Content Placeholder 2"/>
          <p:cNvSpPr>
            <a:spLocks noGrp="1"/>
          </p:cNvSpPr>
          <p:nvPr>
            <p:ph idx="1"/>
          </p:nvPr>
        </p:nvSpPr>
        <p:spPr>
          <a:xfrm>
            <a:off x="454958" y="980611"/>
            <a:ext cx="8229601" cy="5257555"/>
          </a:xfrm>
        </p:spPr>
        <p:txBody>
          <a:bodyPr>
            <a:normAutofit fontScale="92500" lnSpcReduction="10000"/>
          </a:bodyPr>
          <a:lstStyle/>
          <a:p>
            <a:r>
              <a:rPr lang="en-US" dirty="0" smtClean="0"/>
              <a:t>Paper</a:t>
            </a:r>
          </a:p>
          <a:p>
            <a:pPr lvl="1"/>
            <a:r>
              <a:rPr lang="en-US" dirty="0" smtClean="0"/>
              <a:t>Available to governments with 6,000 or fewer addresses</a:t>
            </a:r>
          </a:p>
          <a:p>
            <a:pPr lvl="1"/>
            <a:r>
              <a:rPr lang="en-US" dirty="0" smtClean="0"/>
              <a:t>Legal size (8.5” x 14”) – 6 addresses per page</a:t>
            </a:r>
          </a:p>
          <a:p>
            <a:pPr lvl="1"/>
            <a:r>
              <a:rPr lang="en-US" dirty="0" smtClean="0"/>
              <a:t>Two </a:t>
            </a:r>
            <a:r>
              <a:rPr lang="en-US" dirty="0"/>
              <a:t>sorts:</a:t>
            </a:r>
          </a:p>
          <a:p>
            <a:pPr lvl="2"/>
            <a:r>
              <a:rPr lang="en-US" sz="2200" dirty="0"/>
              <a:t>Street Name/House Number</a:t>
            </a:r>
          </a:p>
          <a:p>
            <a:pPr lvl="2"/>
            <a:r>
              <a:rPr lang="en-US" sz="2200" dirty="0"/>
              <a:t>Census Tract number/Block number/Street Name/House Number</a:t>
            </a:r>
          </a:p>
          <a:p>
            <a:pPr lvl="1"/>
            <a:r>
              <a:rPr lang="en-US" dirty="0" smtClean="0"/>
              <a:t>Separate </a:t>
            </a:r>
            <a:r>
              <a:rPr lang="en-US" dirty="0"/>
              <a:t>‘Add Page’</a:t>
            </a:r>
          </a:p>
          <a:p>
            <a:r>
              <a:rPr lang="en-US" dirty="0" smtClean="0"/>
              <a:t>Digital</a:t>
            </a:r>
          </a:p>
          <a:p>
            <a:pPr lvl="1"/>
            <a:r>
              <a:rPr lang="en-US" dirty="0" smtClean="0"/>
              <a:t>Available to all governments</a:t>
            </a:r>
          </a:p>
          <a:p>
            <a:pPr lvl="1"/>
            <a:r>
              <a:rPr lang="en-US" dirty="0" smtClean="0"/>
              <a:t>Excel (.</a:t>
            </a:r>
            <a:r>
              <a:rPr lang="en-US" dirty="0" err="1" smtClean="0"/>
              <a:t>xlsx</a:t>
            </a:r>
            <a:r>
              <a:rPr lang="en-US" dirty="0" smtClean="0"/>
              <a:t>) or Comma Delimited Text (.csv) format</a:t>
            </a:r>
          </a:p>
          <a:p>
            <a:pPr lvl="1"/>
            <a:r>
              <a:rPr lang="en-US" dirty="0" smtClean="0"/>
              <a:t>No separate ‘Add Page’</a:t>
            </a:r>
            <a:endParaRPr lang="en-US" dirty="0"/>
          </a:p>
          <a:p>
            <a:pPr lvl="4"/>
            <a:endParaRPr lang="en-US" sz="2400" dirty="0" smtClean="0"/>
          </a:p>
        </p:txBody>
      </p:sp>
      <p:sp>
        <p:nvSpPr>
          <p:cNvPr id="4" name="Slide Number Placeholder 3"/>
          <p:cNvSpPr>
            <a:spLocks noGrp="1"/>
          </p:cNvSpPr>
          <p:nvPr>
            <p:ph type="sldNum" sz="quarter" idx="12"/>
          </p:nvPr>
        </p:nvSpPr>
        <p:spPr>
          <a:xfrm>
            <a:off x="25400" y="6492875"/>
            <a:ext cx="9144000" cy="365125"/>
          </a:xfrm>
        </p:spPr>
        <p:txBody>
          <a:bodyPr/>
          <a:lstStyle/>
          <a:p>
            <a:r>
              <a:rPr lang="en-US" dirty="0" smtClean="0"/>
              <a:t>18</a:t>
            </a:r>
            <a:endParaRPr lang="en-US" dirty="0"/>
          </a:p>
        </p:txBody>
      </p:sp>
    </p:spTree>
    <p:extLst>
      <p:ext uri="{BB962C8B-B14F-4D97-AF65-F5344CB8AC3E}">
        <p14:creationId xmlns:p14="http://schemas.microsoft.com/office/powerpoint/2010/main" val="3389431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9498"/>
            <a:ext cx="8229600" cy="685800"/>
          </a:xfrm>
        </p:spPr>
        <p:txBody>
          <a:bodyPr>
            <a:noAutofit/>
          </a:bodyPr>
          <a:lstStyle/>
          <a:p>
            <a:r>
              <a:rPr lang="en-US" sz="4000" dirty="0" smtClean="0">
                <a:solidFill>
                  <a:srgbClr val="C00000"/>
                </a:solidFill>
                <a:latin typeface="+mj-lt"/>
              </a:rPr>
              <a:t>Address List Structure</a:t>
            </a:r>
            <a:endParaRPr lang="en-US" sz="4000" dirty="0">
              <a:latin typeface="+mj-lt"/>
            </a:endParaRPr>
          </a:p>
        </p:txBody>
      </p:sp>
      <p:sp>
        <p:nvSpPr>
          <p:cNvPr id="3" name="Content Placeholder 2"/>
          <p:cNvSpPr>
            <a:spLocks noGrp="1"/>
          </p:cNvSpPr>
          <p:nvPr>
            <p:ph sz="half" idx="1"/>
          </p:nvPr>
        </p:nvSpPr>
        <p:spPr>
          <a:xfrm>
            <a:off x="638810" y="905298"/>
            <a:ext cx="4038600" cy="5135577"/>
          </a:xfrm>
        </p:spPr>
        <p:txBody>
          <a:bodyPr anchor="t" anchorCtr="1"/>
          <a:lstStyle/>
          <a:p>
            <a:pPr marL="0" indent="0">
              <a:buNone/>
            </a:pPr>
            <a:r>
              <a:rPr lang="en-US" sz="1800" dirty="0" smtClean="0"/>
              <a:t>LUCA 2010 – 26 Fields</a:t>
            </a:r>
          </a:p>
          <a:p>
            <a:pPr marL="0" indent="0">
              <a:buNone/>
            </a:pPr>
            <a:endParaRPr lang="en-US" dirty="0"/>
          </a:p>
        </p:txBody>
      </p:sp>
      <p:sp>
        <p:nvSpPr>
          <p:cNvPr id="4" name="Content Placeholder 3"/>
          <p:cNvSpPr>
            <a:spLocks noGrp="1"/>
          </p:cNvSpPr>
          <p:nvPr>
            <p:ph sz="half" idx="2"/>
          </p:nvPr>
        </p:nvSpPr>
        <p:spPr>
          <a:xfrm>
            <a:off x="4719320" y="905298"/>
            <a:ext cx="4038600" cy="5135577"/>
          </a:xfrm>
        </p:spPr>
        <p:txBody>
          <a:bodyPr>
            <a:normAutofit/>
          </a:bodyPr>
          <a:lstStyle/>
          <a:p>
            <a:pPr marL="0" indent="0" algn="ctr">
              <a:buNone/>
            </a:pPr>
            <a:r>
              <a:rPr lang="en-US" sz="1800" dirty="0" smtClean="0"/>
              <a:t>LUCA 2020 – 24 Fields</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4234243229"/>
              </p:ext>
            </p:extLst>
          </p:nvPr>
        </p:nvGraphicFramePr>
        <p:xfrm>
          <a:off x="1518920" y="1320348"/>
          <a:ext cx="2209800" cy="4664088"/>
        </p:xfrm>
        <a:graphic>
          <a:graphicData uri="http://schemas.openxmlformats.org/drawingml/2006/table">
            <a:tbl>
              <a:tblPr firstRow="1" firstCol="1" bandRow="1">
                <a:tableStyleId>{5940675A-B579-460E-94D1-54222C63F5DA}</a:tableStyleId>
              </a:tblPr>
              <a:tblGrid>
                <a:gridCol w="2209800">
                  <a:extLst>
                    <a:ext uri="{9D8B030D-6E8A-4147-A177-3AD203B41FA5}">
                      <a16:colId xmlns:a16="http://schemas.microsoft.com/office/drawing/2014/main" val="2347713146"/>
                    </a:ext>
                  </a:extLst>
                </a:gridCol>
              </a:tblGrid>
              <a:tr h="167628">
                <a:tc>
                  <a:txBody>
                    <a:bodyPr/>
                    <a:lstStyle/>
                    <a:p>
                      <a:pPr marL="0" marR="0" algn="l">
                        <a:lnSpc>
                          <a:spcPct val="107000"/>
                        </a:lnSpc>
                        <a:spcBef>
                          <a:spcPts val="0"/>
                        </a:spcBef>
                        <a:spcAft>
                          <a:spcPts val="0"/>
                        </a:spcAft>
                      </a:pPr>
                      <a:r>
                        <a:rPr lang="en-US" sz="1100" dirty="0">
                          <a:effectLst/>
                        </a:rPr>
                        <a:t>Entity </a:t>
                      </a:r>
                      <a:r>
                        <a:rPr lang="en-US" sz="1100" dirty="0" smtClean="0">
                          <a:effectLst/>
                        </a:rPr>
                        <a:t>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947461911"/>
                  </a:ext>
                </a:extLst>
              </a:tr>
              <a:tr h="167628">
                <a:tc>
                  <a:txBody>
                    <a:bodyPr/>
                    <a:lstStyle/>
                    <a:p>
                      <a:pPr marL="0" marR="0" algn="l">
                        <a:lnSpc>
                          <a:spcPct val="107000"/>
                        </a:lnSpc>
                        <a:spcBef>
                          <a:spcPts val="0"/>
                        </a:spcBef>
                        <a:spcAft>
                          <a:spcPts val="0"/>
                        </a:spcAft>
                      </a:pPr>
                      <a:r>
                        <a:rPr lang="en-US" sz="1100" dirty="0">
                          <a:effectLst/>
                        </a:rPr>
                        <a:t>Line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990806250"/>
                  </a:ext>
                </a:extLst>
              </a:tr>
              <a:tr h="167628">
                <a:tc>
                  <a:txBody>
                    <a:bodyPr/>
                    <a:lstStyle/>
                    <a:p>
                      <a:pPr marL="0" marR="0" algn="l">
                        <a:lnSpc>
                          <a:spcPct val="107000"/>
                        </a:lnSpc>
                        <a:spcBef>
                          <a:spcPts val="0"/>
                        </a:spcBef>
                        <a:spcAft>
                          <a:spcPts val="0"/>
                        </a:spcAft>
                      </a:pPr>
                      <a:r>
                        <a:rPr lang="en-US" sz="1100" dirty="0">
                          <a:effectLst/>
                        </a:rPr>
                        <a:t>MAFID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462402886"/>
                  </a:ext>
                </a:extLst>
              </a:tr>
              <a:tr h="167628">
                <a:tc>
                  <a:txBody>
                    <a:bodyPr/>
                    <a:lstStyle/>
                    <a:p>
                      <a:pPr marL="0" marR="0" algn="l">
                        <a:lnSpc>
                          <a:spcPct val="107000"/>
                        </a:lnSpc>
                        <a:spcBef>
                          <a:spcPts val="0"/>
                        </a:spcBef>
                        <a:spcAft>
                          <a:spcPts val="0"/>
                        </a:spcAft>
                      </a:pPr>
                      <a:r>
                        <a:rPr lang="en-US" sz="1100" dirty="0">
                          <a:effectLst/>
                        </a:rPr>
                        <a:t>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745810429"/>
                  </a:ext>
                </a:extLst>
              </a:tr>
              <a:tr h="167628">
                <a:tc>
                  <a:txBody>
                    <a:bodyPr/>
                    <a:lstStyle/>
                    <a:p>
                      <a:pPr marL="0" marR="0" algn="l">
                        <a:lnSpc>
                          <a:spcPct val="107000"/>
                        </a:lnSpc>
                        <a:spcBef>
                          <a:spcPts val="0"/>
                        </a:spcBef>
                        <a:spcAft>
                          <a:spcPts val="0"/>
                        </a:spcAft>
                      </a:pPr>
                      <a:r>
                        <a:rPr lang="en-US" sz="1100" dirty="0">
                          <a:effectLst/>
                        </a:rPr>
                        <a:t>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948840456"/>
                  </a:ext>
                </a:extLst>
              </a:tr>
              <a:tr h="167628">
                <a:tc>
                  <a:txBody>
                    <a:bodyPr/>
                    <a:lstStyle/>
                    <a:p>
                      <a:pPr marL="0" marR="0" algn="l">
                        <a:lnSpc>
                          <a:spcPct val="107000"/>
                        </a:lnSpc>
                        <a:spcBef>
                          <a:spcPts val="0"/>
                        </a:spcBef>
                        <a:spcAft>
                          <a:spcPts val="0"/>
                        </a:spcAft>
                      </a:pPr>
                      <a:r>
                        <a:rPr lang="en-US" sz="1100" dirty="0" smtClean="0">
                          <a:effectLst/>
                        </a:rPr>
                        <a:t>County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273467675"/>
                  </a:ext>
                </a:extLst>
              </a:tr>
              <a:tr h="167628">
                <a:tc>
                  <a:txBody>
                    <a:bodyPr/>
                    <a:lstStyle/>
                    <a:p>
                      <a:pPr marL="0" marR="0" algn="l">
                        <a:lnSpc>
                          <a:spcPct val="107000"/>
                        </a:lnSpc>
                        <a:spcBef>
                          <a:spcPts val="0"/>
                        </a:spcBef>
                        <a:spcAft>
                          <a:spcPts val="0"/>
                        </a:spcAft>
                      </a:pPr>
                      <a:r>
                        <a:rPr lang="en-US" sz="1100" dirty="0">
                          <a:effectLst/>
                        </a:rPr>
                        <a:t>Tract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631216475"/>
                  </a:ext>
                </a:extLst>
              </a:tr>
              <a:tr h="167628">
                <a:tc>
                  <a:txBody>
                    <a:bodyPr/>
                    <a:lstStyle/>
                    <a:p>
                      <a:pPr marL="0" marR="0" algn="l">
                        <a:lnSpc>
                          <a:spcPct val="107000"/>
                        </a:lnSpc>
                        <a:spcBef>
                          <a:spcPts val="0"/>
                        </a:spcBef>
                        <a:spcAft>
                          <a:spcPts val="0"/>
                        </a:spcAft>
                      </a:pPr>
                      <a:r>
                        <a:rPr lang="en-US" sz="1100" dirty="0">
                          <a:effectLst/>
                        </a:rPr>
                        <a:t>Block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273559730"/>
                  </a:ext>
                </a:extLst>
              </a:tr>
              <a:tr h="167628">
                <a:tc>
                  <a:txBody>
                    <a:bodyPr/>
                    <a:lstStyle/>
                    <a:p>
                      <a:pPr marL="0" marR="0" algn="l">
                        <a:lnSpc>
                          <a:spcPct val="107000"/>
                        </a:lnSpc>
                        <a:spcBef>
                          <a:spcPts val="0"/>
                        </a:spcBef>
                        <a:spcAft>
                          <a:spcPts val="0"/>
                        </a:spcAft>
                      </a:pPr>
                      <a:r>
                        <a:rPr lang="en-US" sz="1100" dirty="0">
                          <a:effectLst/>
                        </a:rPr>
                        <a:t>GQ Flag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691766698"/>
                  </a:ext>
                </a:extLst>
              </a:tr>
              <a:tr h="167628">
                <a:tc>
                  <a:txBody>
                    <a:bodyPr/>
                    <a:lstStyle/>
                    <a:p>
                      <a:pPr marL="0" marR="0" algn="l">
                        <a:lnSpc>
                          <a:spcPct val="107000"/>
                        </a:lnSpc>
                        <a:spcBef>
                          <a:spcPts val="0"/>
                        </a:spcBef>
                        <a:spcAft>
                          <a:spcPts val="0"/>
                        </a:spcAft>
                      </a:pPr>
                      <a:r>
                        <a:rPr lang="en-US" sz="1100" dirty="0">
                          <a:effectLst/>
                        </a:rPr>
                        <a:t>House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02407733"/>
                  </a:ext>
                </a:extLst>
              </a:tr>
              <a:tr h="167628">
                <a:tc>
                  <a:txBody>
                    <a:bodyPr/>
                    <a:lstStyle/>
                    <a:p>
                      <a:pPr marL="0" marR="0" algn="l">
                        <a:lnSpc>
                          <a:spcPct val="107000"/>
                        </a:lnSpc>
                        <a:spcBef>
                          <a:spcPts val="0"/>
                        </a:spcBef>
                        <a:spcAft>
                          <a:spcPts val="0"/>
                        </a:spcAft>
                      </a:pPr>
                      <a:r>
                        <a:rPr lang="en-US" sz="1100" dirty="0">
                          <a:effectLst/>
                        </a:rPr>
                        <a:t>Street Name Prefix Qualifier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068740406"/>
                  </a:ext>
                </a:extLst>
              </a:tr>
              <a:tr h="167628">
                <a:tc>
                  <a:txBody>
                    <a:bodyPr/>
                    <a:lstStyle/>
                    <a:p>
                      <a:pPr marL="0" marR="0" algn="l">
                        <a:lnSpc>
                          <a:spcPct val="107000"/>
                        </a:lnSpc>
                        <a:spcBef>
                          <a:spcPts val="0"/>
                        </a:spcBef>
                        <a:spcAft>
                          <a:spcPts val="0"/>
                        </a:spcAft>
                      </a:pPr>
                      <a:r>
                        <a:rPr lang="en-US" sz="1100" dirty="0">
                          <a:effectLst/>
                        </a:rPr>
                        <a:t>Street Name Prefix Direction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064453443"/>
                  </a:ext>
                </a:extLst>
              </a:tr>
              <a:tr h="167628">
                <a:tc>
                  <a:txBody>
                    <a:bodyPr/>
                    <a:lstStyle/>
                    <a:p>
                      <a:pPr marL="0" marR="0" algn="l">
                        <a:lnSpc>
                          <a:spcPct val="107000"/>
                        </a:lnSpc>
                        <a:spcBef>
                          <a:spcPts val="0"/>
                        </a:spcBef>
                        <a:spcAft>
                          <a:spcPts val="0"/>
                        </a:spcAft>
                      </a:pPr>
                      <a:r>
                        <a:rPr lang="en-US" sz="1100" dirty="0">
                          <a:effectLst/>
                        </a:rPr>
                        <a:t>Street Name Prefix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743772239"/>
                  </a:ext>
                </a:extLst>
              </a:tr>
              <a:tr h="167628">
                <a:tc>
                  <a:txBody>
                    <a:bodyPr/>
                    <a:lstStyle/>
                    <a:p>
                      <a:pPr marL="0" marR="0" algn="l">
                        <a:lnSpc>
                          <a:spcPct val="107000"/>
                        </a:lnSpc>
                        <a:spcBef>
                          <a:spcPts val="0"/>
                        </a:spcBef>
                        <a:spcAft>
                          <a:spcPts val="0"/>
                        </a:spcAft>
                      </a:pPr>
                      <a:r>
                        <a:rPr lang="en-US" sz="1100" dirty="0">
                          <a:effectLst/>
                        </a:rPr>
                        <a:t>Street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688801409"/>
                  </a:ext>
                </a:extLst>
              </a:tr>
              <a:tr h="167628">
                <a:tc>
                  <a:txBody>
                    <a:bodyPr/>
                    <a:lstStyle/>
                    <a:p>
                      <a:pPr marL="0" marR="0" algn="l">
                        <a:lnSpc>
                          <a:spcPct val="107000"/>
                        </a:lnSpc>
                        <a:spcBef>
                          <a:spcPts val="0"/>
                        </a:spcBef>
                        <a:spcAft>
                          <a:spcPts val="0"/>
                        </a:spcAft>
                      </a:pPr>
                      <a:r>
                        <a:rPr lang="en-US" sz="1100" dirty="0">
                          <a:effectLst/>
                        </a:rPr>
                        <a:t>Street Name </a:t>
                      </a:r>
                      <a:r>
                        <a:rPr lang="en-US" sz="1100" dirty="0" smtClean="0">
                          <a:effectLst/>
                        </a:rPr>
                        <a:t>Suffix</a:t>
                      </a:r>
                      <a:r>
                        <a:rPr lang="en-US" sz="1100" baseline="0" dirty="0" smtClean="0">
                          <a:effectLst/>
                        </a:rPr>
                        <a:t>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432211643"/>
                  </a:ext>
                </a:extLst>
              </a:tr>
              <a:tr h="167628">
                <a:tc>
                  <a:txBody>
                    <a:bodyPr/>
                    <a:lstStyle/>
                    <a:p>
                      <a:pPr marL="0" marR="0" algn="l">
                        <a:lnSpc>
                          <a:spcPct val="107000"/>
                        </a:lnSpc>
                        <a:spcBef>
                          <a:spcPts val="0"/>
                        </a:spcBef>
                        <a:spcAft>
                          <a:spcPts val="0"/>
                        </a:spcAft>
                      </a:pPr>
                      <a:r>
                        <a:rPr lang="en-US" sz="1100" dirty="0">
                          <a:effectLst/>
                        </a:rPr>
                        <a:t>Street Name </a:t>
                      </a:r>
                      <a:r>
                        <a:rPr lang="en-US" sz="1100" dirty="0" smtClean="0">
                          <a:effectLst/>
                        </a:rPr>
                        <a:t>Suffix</a:t>
                      </a:r>
                      <a:r>
                        <a:rPr lang="en-US" sz="1100" baseline="0" dirty="0" smtClean="0">
                          <a:effectLst/>
                        </a:rPr>
                        <a:t> </a:t>
                      </a:r>
                      <a:r>
                        <a:rPr lang="en-US" sz="1100" dirty="0" smtClean="0">
                          <a:effectLst/>
                        </a:rPr>
                        <a:t>Direction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24605961"/>
                  </a:ext>
                </a:extLst>
              </a:tr>
              <a:tr h="167628">
                <a:tc>
                  <a:txBody>
                    <a:bodyPr/>
                    <a:lstStyle/>
                    <a:p>
                      <a:pPr marL="0" marR="0" algn="l">
                        <a:lnSpc>
                          <a:spcPct val="107000"/>
                        </a:lnSpc>
                        <a:spcBef>
                          <a:spcPts val="0"/>
                        </a:spcBef>
                        <a:spcAft>
                          <a:spcPts val="0"/>
                        </a:spcAft>
                      </a:pPr>
                      <a:r>
                        <a:rPr lang="en-US" sz="1100" dirty="0">
                          <a:effectLst/>
                        </a:rPr>
                        <a:t>Street Name </a:t>
                      </a:r>
                      <a:r>
                        <a:rPr lang="en-US" sz="1100" dirty="0" smtClean="0">
                          <a:effectLst/>
                        </a:rPr>
                        <a:t>Suffix </a:t>
                      </a:r>
                      <a:r>
                        <a:rPr lang="en-US" sz="1100" dirty="0">
                          <a:effectLst/>
                        </a:rPr>
                        <a:t>Qualifier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0895046"/>
                  </a:ext>
                </a:extLst>
              </a:tr>
              <a:tr h="155134">
                <a:tc>
                  <a:txBody>
                    <a:bodyPr/>
                    <a:lstStyle/>
                    <a:p>
                      <a:pPr marL="0" marR="0" algn="l">
                        <a:lnSpc>
                          <a:spcPct val="107000"/>
                        </a:lnSpc>
                        <a:spcBef>
                          <a:spcPts val="0"/>
                        </a:spcBef>
                        <a:spcAft>
                          <a:spcPts val="0"/>
                        </a:spcAft>
                      </a:pPr>
                      <a:r>
                        <a:rPr lang="en-US" sz="1100" dirty="0">
                          <a:effectLst/>
                        </a:rPr>
                        <a:t>Location Description or GQ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858914811"/>
                  </a:ext>
                </a:extLst>
              </a:tr>
              <a:tr h="167628">
                <a:tc>
                  <a:txBody>
                    <a:bodyPr/>
                    <a:lstStyle/>
                    <a:p>
                      <a:pPr marL="0" marR="0" algn="l">
                        <a:lnSpc>
                          <a:spcPct val="107000"/>
                        </a:lnSpc>
                        <a:spcBef>
                          <a:spcPts val="0"/>
                        </a:spcBef>
                        <a:spcAft>
                          <a:spcPts val="0"/>
                        </a:spcAft>
                      </a:pPr>
                      <a:r>
                        <a:rPr lang="en-US" sz="1100" dirty="0">
                          <a:effectLst/>
                        </a:rPr>
                        <a:t>Apartment/Unit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178972140"/>
                  </a:ext>
                </a:extLst>
              </a:tr>
              <a:tr h="167628">
                <a:tc>
                  <a:txBody>
                    <a:bodyPr/>
                    <a:lstStyle/>
                    <a:p>
                      <a:pPr marL="0" marR="0" algn="l">
                        <a:lnSpc>
                          <a:spcPct val="107000"/>
                        </a:lnSpc>
                        <a:spcBef>
                          <a:spcPts val="0"/>
                        </a:spcBef>
                        <a:spcAft>
                          <a:spcPts val="0"/>
                        </a:spcAft>
                      </a:pPr>
                      <a:r>
                        <a:rPr lang="en-US" sz="1100" dirty="0">
                          <a:effectLst/>
                        </a:rPr>
                        <a:t>ZIP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283101707"/>
                  </a:ext>
                </a:extLst>
              </a:tr>
              <a:tr h="167628">
                <a:tc>
                  <a:txBody>
                    <a:bodyPr/>
                    <a:lstStyle/>
                    <a:p>
                      <a:pPr marL="0" marR="0" algn="l">
                        <a:lnSpc>
                          <a:spcPct val="107000"/>
                        </a:lnSpc>
                        <a:spcBef>
                          <a:spcPts val="0"/>
                        </a:spcBef>
                        <a:spcAft>
                          <a:spcPts val="0"/>
                        </a:spcAft>
                      </a:pPr>
                      <a:r>
                        <a:rPr lang="en-US" sz="1100" dirty="0" smtClean="0">
                          <a:effectLst/>
                        </a:rPr>
                        <a:t>Non-city style </a:t>
                      </a:r>
                      <a:r>
                        <a:rPr lang="en-US" sz="1100" dirty="0">
                          <a:effectLst/>
                        </a:rPr>
                        <a:t>Mailing 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889061440"/>
                  </a:ext>
                </a:extLst>
              </a:tr>
              <a:tr h="167628">
                <a:tc>
                  <a:txBody>
                    <a:bodyPr/>
                    <a:lstStyle/>
                    <a:p>
                      <a:pPr marL="0" marR="0" algn="l">
                        <a:lnSpc>
                          <a:spcPct val="107000"/>
                        </a:lnSpc>
                        <a:spcBef>
                          <a:spcPts val="0"/>
                        </a:spcBef>
                        <a:spcAft>
                          <a:spcPts val="0"/>
                        </a:spcAft>
                      </a:pPr>
                      <a:r>
                        <a:rPr lang="en-US" sz="1100" dirty="0" smtClean="0">
                          <a:effectLst/>
                        </a:rPr>
                        <a:t>Non-city style </a:t>
                      </a:r>
                      <a:r>
                        <a:rPr lang="en-US" sz="1100" dirty="0">
                          <a:effectLst/>
                        </a:rPr>
                        <a:t>ZIP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528420948"/>
                  </a:ext>
                </a:extLst>
              </a:tr>
              <a:tr h="167628">
                <a:tc>
                  <a:txBody>
                    <a:bodyPr/>
                    <a:lstStyle/>
                    <a:p>
                      <a:pPr marL="0" marR="0" algn="l">
                        <a:lnSpc>
                          <a:spcPct val="107000"/>
                        </a:lnSpc>
                        <a:spcBef>
                          <a:spcPts val="0"/>
                        </a:spcBef>
                        <a:spcAft>
                          <a:spcPts val="0"/>
                        </a:spcAft>
                      </a:pPr>
                      <a:r>
                        <a:rPr lang="en-US" sz="1100" dirty="0">
                          <a:effectLst/>
                        </a:rPr>
                        <a:t>Structure Point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997357572"/>
                  </a:ext>
                </a:extLst>
              </a:tr>
              <a:tr h="167628">
                <a:tc>
                  <a:txBody>
                    <a:bodyPr/>
                    <a:lstStyle/>
                    <a:p>
                      <a:pPr marL="0" marR="0" algn="l">
                        <a:lnSpc>
                          <a:spcPct val="107000"/>
                        </a:lnSpc>
                        <a:spcBef>
                          <a:spcPts val="0"/>
                        </a:spcBef>
                        <a:spcAft>
                          <a:spcPts val="0"/>
                        </a:spcAft>
                      </a:pPr>
                      <a:r>
                        <a:rPr lang="en-US" sz="1100" dirty="0">
                          <a:effectLst/>
                        </a:rPr>
                        <a:t>Latitude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4178267739"/>
                  </a:ext>
                </a:extLst>
              </a:tr>
              <a:tr h="167628">
                <a:tc>
                  <a:txBody>
                    <a:bodyPr/>
                    <a:lstStyle/>
                    <a:p>
                      <a:pPr marL="0" marR="0" algn="l">
                        <a:lnSpc>
                          <a:spcPct val="107000"/>
                        </a:lnSpc>
                        <a:spcBef>
                          <a:spcPts val="0"/>
                        </a:spcBef>
                        <a:spcAft>
                          <a:spcPts val="0"/>
                        </a:spcAft>
                      </a:pPr>
                      <a:r>
                        <a:rPr lang="en-US" sz="1100" dirty="0">
                          <a:effectLst/>
                        </a:rPr>
                        <a:t>Longitude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895194252"/>
                  </a:ext>
                </a:extLst>
              </a:tr>
              <a:tr h="167628">
                <a:tc>
                  <a:txBody>
                    <a:bodyPr/>
                    <a:lstStyle/>
                    <a:p>
                      <a:pPr marL="0" marR="0" algn="l">
                        <a:lnSpc>
                          <a:spcPct val="107000"/>
                        </a:lnSpc>
                        <a:spcBef>
                          <a:spcPts val="0"/>
                        </a:spcBef>
                        <a:spcAft>
                          <a:spcPts val="0"/>
                        </a:spcAft>
                      </a:pPr>
                      <a:r>
                        <a:rPr lang="en-US" sz="1100" dirty="0">
                          <a:effectLst/>
                        </a:rPr>
                        <a:t>City-Style Flag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400437365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54521472"/>
              </p:ext>
            </p:extLst>
          </p:nvPr>
        </p:nvGraphicFramePr>
        <p:xfrm>
          <a:off x="5708650" y="1386238"/>
          <a:ext cx="2034540" cy="4305312"/>
        </p:xfrm>
        <a:graphic>
          <a:graphicData uri="http://schemas.openxmlformats.org/drawingml/2006/table">
            <a:tbl>
              <a:tblPr firstRow="1" firstCol="1" bandRow="1">
                <a:tableStyleId>{5940675A-B579-460E-94D1-54222C63F5DA}</a:tableStyleId>
              </a:tblPr>
              <a:tblGrid>
                <a:gridCol w="2034540">
                  <a:extLst>
                    <a:ext uri="{9D8B030D-6E8A-4147-A177-3AD203B41FA5}">
                      <a16:colId xmlns:a16="http://schemas.microsoft.com/office/drawing/2014/main" val="2347713146"/>
                    </a:ext>
                  </a:extLst>
                </a:gridCol>
              </a:tblGrid>
              <a:tr h="167628">
                <a:tc>
                  <a:txBody>
                    <a:bodyPr/>
                    <a:lstStyle/>
                    <a:p>
                      <a:pPr marL="0" marR="0" algn="l">
                        <a:lnSpc>
                          <a:spcPct val="107000"/>
                        </a:lnSpc>
                        <a:spcBef>
                          <a:spcPts val="0"/>
                        </a:spcBef>
                        <a:spcAft>
                          <a:spcPts val="0"/>
                        </a:spcAft>
                      </a:pPr>
                      <a:r>
                        <a:rPr lang="en-US" sz="1100" dirty="0" smtClean="0">
                          <a:effectLst/>
                        </a:rPr>
                        <a:t>Line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947461911"/>
                  </a:ext>
                </a:extLst>
              </a:tr>
              <a:tr h="167628">
                <a:tc>
                  <a:txBody>
                    <a:bodyPr/>
                    <a:lstStyle/>
                    <a:p>
                      <a:pPr marL="0" marR="0" algn="l">
                        <a:lnSpc>
                          <a:spcPct val="107000"/>
                        </a:lnSpc>
                        <a:spcBef>
                          <a:spcPts val="0"/>
                        </a:spcBef>
                        <a:spcAft>
                          <a:spcPts val="0"/>
                        </a:spcAft>
                      </a:pPr>
                      <a:r>
                        <a:rPr lang="en-US" sz="1100" dirty="0" smtClean="0">
                          <a:effectLst/>
                          <a:latin typeface="+mn-lt"/>
                          <a:ea typeface="+mn-ea"/>
                          <a:cs typeface="+mn-cs"/>
                        </a:rPr>
                        <a:t>MAFID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990806250"/>
                  </a:ext>
                </a:extLst>
              </a:tr>
              <a:tr h="167628">
                <a:tc>
                  <a:txBody>
                    <a:bodyPr/>
                    <a:lstStyle/>
                    <a:p>
                      <a:pPr marL="0" marR="0" algn="l">
                        <a:lnSpc>
                          <a:spcPct val="107000"/>
                        </a:lnSpc>
                        <a:spcBef>
                          <a:spcPts val="0"/>
                        </a:spcBef>
                        <a:spcAft>
                          <a:spcPts val="0"/>
                        </a:spcAft>
                      </a:pPr>
                      <a:r>
                        <a:rPr lang="en-US" sz="1100" dirty="0" smtClean="0">
                          <a:effectLst/>
                          <a:latin typeface="+mn-lt"/>
                          <a:ea typeface="+mn-ea"/>
                          <a:cs typeface="+mn-cs"/>
                        </a:rPr>
                        <a:t>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462402886"/>
                  </a:ext>
                </a:extLst>
              </a:tr>
              <a:tr h="167628">
                <a:tc>
                  <a:txBody>
                    <a:bodyPr/>
                    <a:lstStyle/>
                    <a:p>
                      <a:pPr marL="0" marR="0" algn="l">
                        <a:lnSpc>
                          <a:spcPct val="107000"/>
                        </a:lnSpc>
                        <a:spcBef>
                          <a:spcPts val="0"/>
                        </a:spcBef>
                        <a:spcAft>
                          <a:spcPts val="0"/>
                        </a:spcAft>
                      </a:pPr>
                      <a:r>
                        <a:rPr lang="en-US" sz="1100" dirty="0" smtClean="0">
                          <a:effectLst/>
                          <a:latin typeface="+mn-lt"/>
                          <a:ea typeface="+mn-ea"/>
                          <a:cs typeface="+mn-cs"/>
                        </a:rPr>
                        <a:t>Entity</a:t>
                      </a:r>
                      <a:r>
                        <a:rPr lang="en-US" sz="1100" baseline="0" dirty="0" smtClean="0">
                          <a:effectLst/>
                          <a:latin typeface="+mn-lt"/>
                          <a:ea typeface="+mn-ea"/>
                          <a:cs typeface="+mn-cs"/>
                        </a:rPr>
                        <a:t>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745810429"/>
                  </a:ext>
                </a:extLst>
              </a:tr>
              <a:tr h="167628">
                <a:tc>
                  <a:txBody>
                    <a:bodyPr/>
                    <a:lstStyle/>
                    <a:p>
                      <a:pPr marL="0" marR="0" algn="l">
                        <a:lnSpc>
                          <a:spcPct val="107000"/>
                        </a:lnSpc>
                        <a:spcBef>
                          <a:spcPts val="0"/>
                        </a:spcBef>
                        <a:spcAft>
                          <a:spcPts val="0"/>
                        </a:spcAft>
                      </a:pPr>
                      <a:r>
                        <a:rPr lang="en-US" sz="1100" dirty="0">
                          <a:effectLst/>
                        </a:rPr>
                        <a:t>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948840456"/>
                  </a:ext>
                </a:extLst>
              </a:tr>
              <a:tr h="0">
                <a:tc>
                  <a:txBody>
                    <a:bodyPr/>
                    <a:lstStyle/>
                    <a:p>
                      <a:pPr marL="0" marR="0" algn="l">
                        <a:lnSpc>
                          <a:spcPct val="107000"/>
                        </a:lnSpc>
                        <a:spcBef>
                          <a:spcPts val="0"/>
                        </a:spcBef>
                        <a:spcAft>
                          <a:spcPts val="0"/>
                        </a:spcAft>
                      </a:pPr>
                      <a:r>
                        <a:rPr lang="en-US" sz="1100" dirty="0">
                          <a:effectLst/>
                        </a:rPr>
                        <a:t>County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273467675"/>
                  </a:ext>
                </a:extLst>
              </a:tr>
              <a:tr h="167628">
                <a:tc>
                  <a:txBody>
                    <a:bodyPr/>
                    <a:lstStyle/>
                    <a:p>
                      <a:pPr marL="0" marR="0" algn="l">
                        <a:lnSpc>
                          <a:spcPct val="107000"/>
                        </a:lnSpc>
                        <a:spcBef>
                          <a:spcPts val="0"/>
                        </a:spcBef>
                        <a:spcAft>
                          <a:spcPts val="0"/>
                        </a:spcAft>
                      </a:pPr>
                      <a:r>
                        <a:rPr lang="en-US" sz="1100" dirty="0">
                          <a:effectLst/>
                        </a:rPr>
                        <a:t>Tract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631216475"/>
                  </a:ext>
                </a:extLst>
              </a:tr>
              <a:tr h="167628">
                <a:tc>
                  <a:txBody>
                    <a:bodyPr/>
                    <a:lstStyle/>
                    <a:p>
                      <a:pPr marL="0" marR="0" algn="l">
                        <a:lnSpc>
                          <a:spcPct val="107000"/>
                        </a:lnSpc>
                        <a:spcBef>
                          <a:spcPts val="0"/>
                        </a:spcBef>
                        <a:spcAft>
                          <a:spcPts val="0"/>
                        </a:spcAft>
                      </a:pPr>
                      <a:r>
                        <a:rPr lang="en-US" sz="1100" dirty="0">
                          <a:effectLst/>
                        </a:rPr>
                        <a:t>Block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273559730"/>
                  </a:ext>
                </a:extLst>
              </a:tr>
              <a:tr h="167628">
                <a:tc>
                  <a:txBody>
                    <a:bodyPr/>
                    <a:lstStyle/>
                    <a:p>
                      <a:pPr marL="0" marR="0" algn="l">
                        <a:lnSpc>
                          <a:spcPct val="107000"/>
                        </a:lnSpc>
                        <a:spcBef>
                          <a:spcPts val="0"/>
                        </a:spcBef>
                        <a:spcAft>
                          <a:spcPts val="0"/>
                        </a:spcAft>
                      </a:pPr>
                      <a:r>
                        <a:rPr lang="en-US" sz="1100" dirty="0" smtClean="0">
                          <a:effectLst/>
                        </a:rPr>
                        <a:t>GEO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solidFill>
                      <a:srgbClr val="92D050"/>
                    </a:solidFill>
                  </a:tcPr>
                </a:tc>
                <a:extLst>
                  <a:ext uri="{0D108BD9-81ED-4DB2-BD59-A6C34878D82A}">
                    <a16:rowId xmlns:a16="http://schemas.microsoft.com/office/drawing/2014/main" val="691766698"/>
                  </a:ext>
                </a:extLst>
              </a:tr>
              <a:tr h="167628">
                <a:tc>
                  <a:txBody>
                    <a:bodyPr/>
                    <a:lstStyle/>
                    <a:p>
                      <a:pPr marL="0" marR="0" algn="l">
                        <a:lnSpc>
                          <a:spcPct val="107000"/>
                        </a:lnSpc>
                        <a:spcBef>
                          <a:spcPts val="0"/>
                        </a:spcBef>
                        <a:spcAft>
                          <a:spcPts val="0"/>
                        </a:spcAft>
                      </a:pPr>
                      <a:r>
                        <a:rPr lang="en-US" sz="1100" dirty="0" smtClean="0">
                          <a:effectLst/>
                          <a:latin typeface="+mn-lt"/>
                          <a:ea typeface="+mn-ea"/>
                          <a:cs typeface="+mn-cs"/>
                        </a:rPr>
                        <a:t>GQ</a:t>
                      </a:r>
                      <a:r>
                        <a:rPr lang="en-US" sz="1100" baseline="0" dirty="0" smtClean="0">
                          <a:effectLst/>
                          <a:latin typeface="+mn-lt"/>
                          <a:ea typeface="+mn-ea"/>
                          <a:cs typeface="+mn-cs"/>
                        </a:rPr>
                        <a:t> Flag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02407733"/>
                  </a:ext>
                </a:extLst>
              </a:tr>
              <a:tr h="167628">
                <a:tc>
                  <a:txBody>
                    <a:bodyPr/>
                    <a:lstStyle/>
                    <a:p>
                      <a:pPr marL="0" marR="0" algn="l">
                        <a:lnSpc>
                          <a:spcPct val="107000"/>
                        </a:lnSpc>
                        <a:spcBef>
                          <a:spcPts val="0"/>
                        </a:spcBef>
                        <a:spcAft>
                          <a:spcPts val="0"/>
                        </a:spcAft>
                      </a:pPr>
                      <a:r>
                        <a:rPr lang="en-US" sz="1100" dirty="0" smtClean="0">
                          <a:effectLst/>
                        </a:rPr>
                        <a:t>House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068740406"/>
                  </a:ext>
                </a:extLst>
              </a:tr>
              <a:tr h="167628">
                <a:tc>
                  <a:txBody>
                    <a:bodyPr/>
                    <a:lstStyle/>
                    <a:p>
                      <a:pPr marL="0" marR="0" algn="l">
                        <a:lnSpc>
                          <a:spcPct val="107000"/>
                        </a:lnSpc>
                        <a:spcBef>
                          <a:spcPts val="0"/>
                        </a:spcBef>
                        <a:spcAft>
                          <a:spcPts val="0"/>
                        </a:spcAft>
                      </a:pPr>
                      <a:r>
                        <a:rPr lang="en-US" sz="1100" dirty="0">
                          <a:effectLst/>
                        </a:rPr>
                        <a:t>Street </a:t>
                      </a:r>
                      <a:r>
                        <a:rPr lang="en-US" sz="1100" dirty="0" smtClean="0">
                          <a:effectLst/>
                        </a:rPr>
                        <a:t>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064453443"/>
                  </a:ext>
                </a:extLst>
              </a:tr>
              <a:tr h="167628">
                <a:tc>
                  <a:txBody>
                    <a:bodyPr/>
                    <a:lstStyle/>
                    <a:p>
                      <a:pPr marL="0" marR="0" algn="l">
                        <a:lnSpc>
                          <a:spcPct val="107000"/>
                        </a:lnSpc>
                        <a:spcBef>
                          <a:spcPts val="0"/>
                        </a:spcBef>
                        <a:spcAft>
                          <a:spcPts val="0"/>
                        </a:spcAft>
                      </a:pPr>
                      <a:r>
                        <a:rPr lang="en-US" sz="1100" dirty="0" smtClean="0">
                          <a:effectLst/>
                        </a:rPr>
                        <a:t>Apartment/Unit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743772239"/>
                  </a:ext>
                </a:extLst>
              </a:tr>
              <a:tr h="167628">
                <a:tc>
                  <a:txBody>
                    <a:bodyPr/>
                    <a:lstStyle/>
                    <a:p>
                      <a:pPr marL="0" marR="0" algn="l">
                        <a:lnSpc>
                          <a:spcPct val="107000"/>
                        </a:lnSpc>
                        <a:spcBef>
                          <a:spcPts val="0"/>
                        </a:spcBef>
                        <a:spcAft>
                          <a:spcPts val="0"/>
                        </a:spcAft>
                      </a:pPr>
                      <a:r>
                        <a:rPr lang="en-US" sz="1100" dirty="0" smtClean="0">
                          <a:effectLst/>
                        </a:rPr>
                        <a:t>ZIP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688801409"/>
                  </a:ext>
                </a:extLst>
              </a:tr>
              <a:tr h="167628">
                <a:tc>
                  <a:txBody>
                    <a:bodyPr/>
                    <a:lstStyle/>
                    <a:p>
                      <a:pPr marL="0" marR="0" algn="l">
                        <a:lnSpc>
                          <a:spcPct val="107000"/>
                        </a:lnSpc>
                        <a:spcBef>
                          <a:spcPts val="0"/>
                        </a:spcBef>
                        <a:spcAft>
                          <a:spcPts val="0"/>
                        </a:spcAft>
                      </a:pPr>
                      <a:r>
                        <a:rPr lang="en-US" sz="1100" dirty="0" smtClean="0">
                          <a:effectLst/>
                        </a:rPr>
                        <a:t>GQ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432211643"/>
                  </a:ext>
                </a:extLst>
              </a:tr>
              <a:tr h="167628">
                <a:tc>
                  <a:txBody>
                    <a:bodyPr/>
                    <a:lstStyle/>
                    <a:p>
                      <a:pPr marL="0" marR="0" algn="l">
                        <a:lnSpc>
                          <a:spcPct val="107000"/>
                        </a:lnSpc>
                        <a:spcBef>
                          <a:spcPts val="0"/>
                        </a:spcBef>
                        <a:spcAft>
                          <a:spcPts val="0"/>
                        </a:spcAft>
                      </a:pPr>
                      <a:r>
                        <a:rPr lang="en-US" sz="1100" dirty="0" smtClean="0">
                          <a:effectLst/>
                        </a:rPr>
                        <a:t>Facility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24605961"/>
                  </a:ext>
                </a:extLst>
              </a:tr>
              <a:tr h="167628">
                <a:tc>
                  <a:txBody>
                    <a:bodyPr/>
                    <a:lstStyle/>
                    <a:p>
                      <a:pPr marL="0" marR="0" algn="l">
                        <a:lnSpc>
                          <a:spcPct val="107000"/>
                        </a:lnSpc>
                        <a:spcBef>
                          <a:spcPts val="0"/>
                        </a:spcBef>
                        <a:spcAft>
                          <a:spcPts val="0"/>
                        </a:spcAft>
                      </a:pPr>
                      <a:r>
                        <a:rPr lang="en-US" sz="1100" dirty="0" smtClean="0">
                          <a:effectLst/>
                        </a:rPr>
                        <a:t>Location 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0895046"/>
                  </a:ext>
                </a:extLst>
              </a:tr>
              <a:tr h="155134">
                <a:tc>
                  <a:txBody>
                    <a:bodyPr/>
                    <a:lstStyle/>
                    <a:p>
                      <a:pPr marL="0" marR="0" lvl="0" indent="0" algn="l" defTabSz="912903" rtl="0" eaLnBrk="1" fontAlgn="auto" latinLnBrk="0" hangingPunct="1">
                        <a:lnSpc>
                          <a:spcPct val="107000"/>
                        </a:lnSpc>
                        <a:spcBef>
                          <a:spcPts val="0"/>
                        </a:spcBef>
                        <a:spcAft>
                          <a:spcPts val="0"/>
                        </a:spcAft>
                        <a:buClrTx/>
                        <a:buSzTx/>
                        <a:buFontTx/>
                        <a:buNone/>
                        <a:tabLst/>
                        <a:defRPr/>
                      </a:pPr>
                      <a:r>
                        <a:rPr lang="en-US" sz="1100" dirty="0" smtClean="0">
                          <a:effectLst/>
                        </a:rPr>
                        <a:t>Non-city style Mailing Address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858914811"/>
                  </a:ext>
                </a:extLst>
              </a:tr>
              <a:tr h="167628">
                <a:tc>
                  <a:txBody>
                    <a:bodyPr/>
                    <a:lstStyle/>
                    <a:p>
                      <a:pPr marL="0" marR="0" algn="l">
                        <a:lnSpc>
                          <a:spcPct val="107000"/>
                        </a:lnSpc>
                        <a:spcBef>
                          <a:spcPts val="0"/>
                        </a:spcBef>
                        <a:spcAft>
                          <a:spcPts val="0"/>
                        </a:spcAft>
                      </a:pPr>
                      <a:r>
                        <a:rPr lang="en-US" sz="1100" dirty="0" smtClean="0">
                          <a:effectLst/>
                        </a:rPr>
                        <a:t>Non-city style ZIP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3178972140"/>
                  </a:ext>
                </a:extLst>
              </a:tr>
              <a:tr h="167628">
                <a:tc>
                  <a:txBody>
                    <a:bodyPr/>
                    <a:lstStyle/>
                    <a:p>
                      <a:pPr marL="0" marR="0" algn="l">
                        <a:lnSpc>
                          <a:spcPct val="107000"/>
                        </a:lnSpc>
                        <a:spcBef>
                          <a:spcPts val="0"/>
                        </a:spcBef>
                        <a:spcAft>
                          <a:spcPts val="0"/>
                        </a:spcAft>
                      </a:pPr>
                      <a:r>
                        <a:rPr lang="en-US" sz="1100" dirty="0" smtClean="0">
                          <a:effectLst/>
                        </a:rPr>
                        <a:t>Mapspot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283101707"/>
                  </a:ext>
                </a:extLst>
              </a:tr>
              <a:tr h="167628">
                <a:tc>
                  <a:txBody>
                    <a:bodyPr/>
                    <a:lstStyle/>
                    <a:p>
                      <a:pPr marL="0" marR="0" algn="l">
                        <a:lnSpc>
                          <a:spcPct val="107000"/>
                        </a:lnSpc>
                        <a:spcBef>
                          <a:spcPts val="0"/>
                        </a:spcBef>
                        <a:spcAft>
                          <a:spcPts val="0"/>
                        </a:spcAft>
                      </a:pPr>
                      <a:r>
                        <a:rPr lang="en-US" sz="1100" dirty="0" smtClean="0">
                          <a:effectLst/>
                        </a:rPr>
                        <a:t>Address 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solidFill>
                      <a:srgbClr val="92D050"/>
                    </a:solidFill>
                  </a:tcPr>
                </a:tc>
                <a:extLst>
                  <a:ext uri="{0D108BD9-81ED-4DB2-BD59-A6C34878D82A}">
                    <a16:rowId xmlns:a16="http://schemas.microsoft.com/office/drawing/2014/main" val="889061440"/>
                  </a:ext>
                </a:extLst>
              </a:tr>
              <a:tr h="167628">
                <a:tc>
                  <a:txBody>
                    <a:bodyPr/>
                    <a:lstStyle/>
                    <a:p>
                      <a:pPr marL="0" marR="0" algn="l">
                        <a:lnSpc>
                          <a:spcPct val="107000"/>
                        </a:lnSpc>
                        <a:spcBef>
                          <a:spcPts val="0"/>
                        </a:spcBef>
                        <a:spcAft>
                          <a:spcPts val="0"/>
                        </a:spcAft>
                      </a:pPr>
                      <a:r>
                        <a:rPr lang="en-US" sz="1100" dirty="0" smtClean="0">
                          <a:effectLst/>
                        </a:rPr>
                        <a:t>Latitude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2528420948"/>
                  </a:ext>
                </a:extLst>
              </a:tr>
              <a:tr h="167628">
                <a:tc>
                  <a:txBody>
                    <a:bodyPr/>
                    <a:lstStyle/>
                    <a:p>
                      <a:pPr marL="0" marR="0" algn="l">
                        <a:lnSpc>
                          <a:spcPct val="107000"/>
                        </a:lnSpc>
                        <a:spcBef>
                          <a:spcPts val="0"/>
                        </a:spcBef>
                        <a:spcAft>
                          <a:spcPts val="0"/>
                        </a:spcAft>
                      </a:pPr>
                      <a:r>
                        <a:rPr lang="en-US" sz="1100" dirty="0" smtClean="0">
                          <a:effectLst/>
                        </a:rPr>
                        <a:t>Longitude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1997357572"/>
                  </a:ext>
                </a:extLst>
              </a:tr>
              <a:tr h="167628">
                <a:tc>
                  <a:txBody>
                    <a:bodyPr/>
                    <a:lstStyle/>
                    <a:p>
                      <a:pPr marL="0" marR="0" algn="l">
                        <a:lnSpc>
                          <a:spcPct val="107000"/>
                        </a:lnSpc>
                        <a:spcBef>
                          <a:spcPts val="0"/>
                        </a:spcBef>
                        <a:spcAft>
                          <a:spcPts val="0"/>
                        </a:spcAft>
                      </a:pPr>
                      <a:r>
                        <a:rPr lang="en-US" sz="1100" dirty="0" smtClean="0">
                          <a:effectLst/>
                        </a:rPr>
                        <a:t>City-Style Flag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extLst>
                  <a:ext uri="{0D108BD9-81ED-4DB2-BD59-A6C34878D82A}">
                    <a16:rowId xmlns:a16="http://schemas.microsoft.com/office/drawing/2014/main" val="4178267739"/>
                  </a:ext>
                </a:extLst>
              </a:tr>
            </a:tbl>
          </a:graphicData>
        </a:graphic>
      </p:graphicFrame>
      <p:sp>
        <p:nvSpPr>
          <p:cNvPr id="11" name="TextBox 10"/>
          <p:cNvSpPr txBox="1"/>
          <p:nvPr/>
        </p:nvSpPr>
        <p:spPr>
          <a:xfrm>
            <a:off x="3644900" y="2764275"/>
            <a:ext cx="609600" cy="1785104"/>
          </a:xfrm>
          <a:prstGeom prst="rect">
            <a:avLst/>
          </a:prstGeom>
          <a:noFill/>
        </p:spPr>
        <p:txBody>
          <a:bodyPr wrap="square" rtlCol="0">
            <a:spAutoFit/>
          </a:bodyPr>
          <a:lstStyle/>
          <a:p>
            <a:r>
              <a:rPr lang="en-US" sz="11000" dirty="0" smtClean="0"/>
              <a:t>}</a:t>
            </a:r>
            <a:endParaRPr lang="en-US" sz="11000" dirty="0"/>
          </a:p>
        </p:txBody>
      </p:sp>
      <p:cxnSp>
        <p:nvCxnSpPr>
          <p:cNvPr id="13" name="Straight Arrow Connector 12"/>
          <p:cNvCxnSpPr/>
          <p:nvPr/>
        </p:nvCxnSpPr>
        <p:spPr>
          <a:xfrm flipV="1">
            <a:off x="4338320" y="3473086"/>
            <a:ext cx="1219200" cy="20559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9" name="Slide Number Placeholder 4"/>
          <p:cNvSpPr>
            <a:spLocks noGrp="1"/>
          </p:cNvSpPr>
          <p:nvPr>
            <p:ph type="sldNum" sz="quarter" idx="12"/>
          </p:nvPr>
        </p:nvSpPr>
        <p:spPr>
          <a:xfrm>
            <a:off x="0" y="6562302"/>
            <a:ext cx="9144000" cy="295698"/>
          </a:xfrm>
        </p:spPr>
        <p:txBody>
          <a:bodyPr/>
          <a:lstStyle/>
          <a:p>
            <a:r>
              <a:rPr lang="en-US" dirty="0" smtClean="0"/>
              <a:t>19</a:t>
            </a:r>
            <a:endParaRPr lang="en-US" dirty="0"/>
          </a:p>
        </p:txBody>
      </p:sp>
    </p:spTree>
    <p:extLst>
      <p:ext uri="{BB962C8B-B14F-4D97-AF65-F5344CB8AC3E}">
        <p14:creationId xmlns:p14="http://schemas.microsoft.com/office/powerpoint/2010/main" val="45442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24"/>
            <a:ext cx="8229600" cy="685800"/>
          </a:xfrm>
        </p:spPr>
        <p:txBody>
          <a:bodyPr>
            <a:noAutofit/>
          </a:bodyPr>
          <a:lstStyle/>
          <a:p>
            <a:r>
              <a:rPr lang="en-US" sz="4000" dirty="0" smtClean="0">
                <a:solidFill>
                  <a:srgbClr val="C00000"/>
                </a:solidFill>
                <a:latin typeface="+mj-lt"/>
              </a:rPr>
              <a:t>Agenda</a:t>
            </a:r>
            <a:endParaRPr lang="en-US" sz="4000" dirty="0">
              <a:solidFill>
                <a:srgbClr val="C00000"/>
              </a:solidFill>
              <a:latin typeface="+mj-lt"/>
            </a:endParaRPr>
          </a:p>
        </p:txBody>
      </p:sp>
      <p:sp>
        <p:nvSpPr>
          <p:cNvPr id="4" name="Content Placeholder 3"/>
          <p:cNvSpPr>
            <a:spLocks noGrp="1"/>
          </p:cNvSpPr>
          <p:nvPr>
            <p:ph idx="1"/>
          </p:nvPr>
        </p:nvSpPr>
        <p:spPr>
          <a:xfrm>
            <a:off x="762000" y="572558"/>
            <a:ext cx="7620000" cy="6074188"/>
          </a:xfrm>
        </p:spPr>
        <p:txBody>
          <a:bodyPr>
            <a:normAutofit lnSpcReduction="10000"/>
          </a:bodyPr>
          <a:lstStyle/>
          <a:p>
            <a:r>
              <a:rPr lang="en-US" sz="2600" dirty="0" smtClean="0"/>
              <a:t>The Decennial Census</a:t>
            </a:r>
          </a:p>
          <a:p>
            <a:r>
              <a:rPr lang="en-US" sz="2600" dirty="0" smtClean="0"/>
              <a:t>2020 Census Design</a:t>
            </a:r>
          </a:p>
          <a:p>
            <a:r>
              <a:rPr lang="en-US" sz="2600" dirty="0" smtClean="0"/>
              <a:t>Address List Maintenance 2010 - 2020</a:t>
            </a:r>
          </a:p>
          <a:p>
            <a:r>
              <a:rPr lang="en-US" sz="2600" dirty="0" smtClean="0"/>
              <a:t>LUCA </a:t>
            </a:r>
          </a:p>
          <a:p>
            <a:pPr lvl="1"/>
            <a:r>
              <a:rPr lang="en-US" sz="2400" dirty="0" smtClean="0"/>
              <a:t>Background</a:t>
            </a:r>
          </a:p>
          <a:p>
            <a:pPr lvl="1"/>
            <a:r>
              <a:rPr lang="en-US" sz="2400" dirty="0"/>
              <a:t>Confidentiality and Security</a:t>
            </a:r>
          </a:p>
          <a:p>
            <a:pPr lvl="1"/>
            <a:r>
              <a:rPr lang="en-US" sz="2400" dirty="0" smtClean="0"/>
              <a:t>What’s </a:t>
            </a:r>
            <a:r>
              <a:rPr lang="en-US" sz="2400" dirty="0"/>
              <a:t>N</a:t>
            </a:r>
            <a:r>
              <a:rPr lang="en-US" sz="2400" dirty="0" smtClean="0"/>
              <a:t>ew </a:t>
            </a:r>
            <a:r>
              <a:rPr lang="en-US" sz="2400" dirty="0"/>
              <a:t>for LUCA</a:t>
            </a:r>
          </a:p>
          <a:p>
            <a:pPr lvl="1"/>
            <a:r>
              <a:rPr lang="en-US" sz="2400" dirty="0" smtClean="0"/>
              <a:t>Who Can Participate</a:t>
            </a:r>
          </a:p>
          <a:p>
            <a:r>
              <a:rPr lang="en-US" sz="2600" dirty="0" smtClean="0"/>
              <a:t>Preparation for LUCA Participation</a:t>
            </a:r>
          </a:p>
          <a:p>
            <a:pPr lvl="1"/>
            <a:r>
              <a:rPr lang="en-US" sz="2400" dirty="0" smtClean="0"/>
              <a:t>Early Tools</a:t>
            </a:r>
          </a:p>
          <a:p>
            <a:pPr lvl="1"/>
            <a:r>
              <a:rPr lang="en-US" sz="2400" dirty="0" smtClean="0"/>
              <a:t>Participation Methods</a:t>
            </a:r>
          </a:p>
          <a:p>
            <a:pPr lvl="2"/>
            <a:r>
              <a:rPr lang="en-US" dirty="0" smtClean="0"/>
              <a:t>Product Formats (Address List &amp; Maps)</a:t>
            </a:r>
          </a:p>
          <a:p>
            <a:pPr lvl="1"/>
            <a:r>
              <a:rPr lang="en-US" sz="2400" dirty="0" smtClean="0"/>
              <a:t>Next Steps</a:t>
            </a:r>
          </a:p>
          <a:p>
            <a:pPr lvl="1"/>
            <a:r>
              <a:rPr lang="en-US" sz="2400" dirty="0" smtClean="0"/>
              <a:t>Schedule</a:t>
            </a:r>
          </a:p>
          <a:p>
            <a:pPr marL="0" indent="0">
              <a:buNone/>
            </a:pPr>
            <a:endParaRPr lang="en-US" dirty="0"/>
          </a:p>
        </p:txBody>
      </p:sp>
      <p:sp>
        <p:nvSpPr>
          <p:cNvPr id="5" name="Slide Number Placeholder 4"/>
          <p:cNvSpPr>
            <a:spLocks noGrp="1"/>
          </p:cNvSpPr>
          <p:nvPr>
            <p:ph type="sldNum" sz="quarter" idx="12"/>
          </p:nvPr>
        </p:nvSpPr>
        <p:spPr>
          <a:xfrm>
            <a:off x="35560" y="6464184"/>
            <a:ext cx="9144000" cy="365125"/>
          </a:xfrm>
        </p:spPr>
        <p:txBody>
          <a:bodyPr/>
          <a:lstStyle/>
          <a:p>
            <a:fld id="{5212C905-FF40-4437-BDDD-7BDE312C732D}" type="slidenum">
              <a:rPr lang="en-US" smtClean="0"/>
              <a:t>2</a:t>
            </a:fld>
            <a:endParaRPr lang="en-US" dirty="0"/>
          </a:p>
        </p:txBody>
      </p:sp>
    </p:spTree>
    <p:extLst>
      <p:ext uri="{BB962C8B-B14F-4D97-AF65-F5344CB8AC3E}">
        <p14:creationId xmlns:p14="http://schemas.microsoft.com/office/powerpoint/2010/main" val="150060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
            <a:ext cx="8229600" cy="1143000"/>
          </a:xfrm>
        </p:spPr>
        <p:txBody>
          <a:bodyPr>
            <a:normAutofit/>
          </a:bodyPr>
          <a:lstStyle/>
          <a:p>
            <a:r>
              <a:rPr lang="en-US" sz="4000" dirty="0" smtClean="0">
                <a:solidFill>
                  <a:srgbClr val="C00000"/>
                </a:solidFill>
                <a:latin typeface="+mj-lt"/>
              </a:rPr>
              <a:t>Paper - Address List</a:t>
            </a:r>
            <a:endParaRPr lang="en-US" sz="2400" dirty="0">
              <a:latin typeface="+mj-lt"/>
            </a:endParaRPr>
          </a:p>
        </p:txBody>
      </p:sp>
      <p:pic>
        <p:nvPicPr>
          <p:cNvPr id="5" name="Picture 4"/>
          <p:cNvPicPr/>
          <p:nvPr/>
        </p:nvPicPr>
        <p:blipFill>
          <a:blip r:embed="rId3"/>
          <a:stretch>
            <a:fillRect/>
          </a:stretch>
        </p:blipFill>
        <p:spPr>
          <a:xfrm>
            <a:off x="0" y="1015238"/>
            <a:ext cx="9144000" cy="5135577"/>
          </a:xfrm>
          <a:prstGeom prst="rect">
            <a:avLst/>
          </a:prstGeom>
        </p:spPr>
      </p:pic>
      <p:sp>
        <p:nvSpPr>
          <p:cNvPr id="6" name="Slide Number Placeholder 4"/>
          <p:cNvSpPr>
            <a:spLocks noGrp="1"/>
          </p:cNvSpPr>
          <p:nvPr>
            <p:ph type="sldNum" sz="quarter" idx="12"/>
          </p:nvPr>
        </p:nvSpPr>
        <p:spPr>
          <a:xfrm>
            <a:off x="0" y="6438123"/>
            <a:ext cx="9144000" cy="457200"/>
          </a:xfrm>
        </p:spPr>
        <p:txBody>
          <a:bodyPr/>
          <a:lstStyle/>
          <a:p>
            <a:r>
              <a:rPr lang="en-US" dirty="0" smtClean="0"/>
              <a:t>20 </a:t>
            </a:r>
            <a:endParaRPr lang="en-US" dirty="0"/>
          </a:p>
        </p:txBody>
      </p:sp>
      <p:sp>
        <p:nvSpPr>
          <p:cNvPr id="7" name="Slide Number Placeholder 3"/>
          <p:cNvSpPr txBox="1">
            <a:spLocks/>
          </p:cNvSpPr>
          <p:nvPr/>
        </p:nvSpPr>
        <p:spPr>
          <a:xfrm>
            <a:off x="-10886" y="6074678"/>
            <a:ext cx="9144000" cy="365125"/>
          </a:xfrm>
          <a:prstGeom prst="rect">
            <a:avLst/>
          </a:prstGeom>
        </p:spPr>
        <p:txBody>
          <a:bodyPr vert="horz" lIns="91291" tIns="45646" rIns="91291" bIns="45646" rtlCol="0" anchor="ctr"/>
          <a:lstStyle>
            <a:defPPr>
              <a:defRPr lang="en-US"/>
            </a:defPPr>
            <a:lvl1pPr marL="0" algn="ctr" defTabSz="912903" rtl="0" eaLnBrk="1" latinLnBrk="0" hangingPunct="1">
              <a:defRPr sz="1200" b="1" kern="1200">
                <a:solidFill>
                  <a:schemeClr val="tx1">
                    <a:tint val="75000"/>
                  </a:schemeClr>
                </a:solidFill>
                <a:latin typeface="+mn-lt"/>
                <a:ea typeface="+mn-ea"/>
                <a:cs typeface="+mn-cs"/>
              </a:defRPr>
            </a:lvl1pPr>
            <a:lvl2pPr marL="456453" algn="l" defTabSz="912903" rtl="0" eaLnBrk="1" latinLnBrk="0" hangingPunct="1">
              <a:defRPr sz="1800" kern="1200">
                <a:solidFill>
                  <a:schemeClr val="tx1"/>
                </a:solidFill>
                <a:latin typeface="+mn-lt"/>
                <a:ea typeface="+mn-ea"/>
                <a:cs typeface="+mn-cs"/>
              </a:defRPr>
            </a:lvl2pPr>
            <a:lvl3pPr marL="912903" algn="l" defTabSz="912903" rtl="0" eaLnBrk="1" latinLnBrk="0" hangingPunct="1">
              <a:defRPr sz="1800" kern="1200">
                <a:solidFill>
                  <a:schemeClr val="tx1"/>
                </a:solidFill>
                <a:latin typeface="+mn-lt"/>
                <a:ea typeface="+mn-ea"/>
                <a:cs typeface="+mn-cs"/>
              </a:defRPr>
            </a:lvl3pPr>
            <a:lvl4pPr marL="1369357" algn="l" defTabSz="912903" rtl="0" eaLnBrk="1" latinLnBrk="0" hangingPunct="1">
              <a:defRPr sz="1800" kern="1200">
                <a:solidFill>
                  <a:schemeClr val="tx1"/>
                </a:solidFill>
                <a:latin typeface="+mn-lt"/>
                <a:ea typeface="+mn-ea"/>
                <a:cs typeface="+mn-cs"/>
              </a:defRPr>
            </a:lvl4pPr>
            <a:lvl5pPr marL="1825808" algn="l" defTabSz="912903" rtl="0" eaLnBrk="1" latinLnBrk="0" hangingPunct="1">
              <a:defRPr sz="1800" kern="1200">
                <a:solidFill>
                  <a:schemeClr val="tx1"/>
                </a:solidFill>
                <a:latin typeface="+mn-lt"/>
                <a:ea typeface="+mn-ea"/>
                <a:cs typeface="+mn-cs"/>
              </a:defRPr>
            </a:lvl5pPr>
            <a:lvl6pPr marL="2282262" algn="l" defTabSz="912903" rtl="0" eaLnBrk="1" latinLnBrk="0" hangingPunct="1">
              <a:defRPr sz="1800" kern="1200">
                <a:solidFill>
                  <a:schemeClr val="tx1"/>
                </a:solidFill>
                <a:latin typeface="+mn-lt"/>
                <a:ea typeface="+mn-ea"/>
                <a:cs typeface="+mn-cs"/>
              </a:defRPr>
            </a:lvl6pPr>
            <a:lvl7pPr marL="2738711" algn="l" defTabSz="912903" rtl="0" eaLnBrk="1" latinLnBrk="0" hangingPunct="1">
              <a:defRPr sz="1800" kern="1200">
                <a:solidFill>
                  <a:schemeClr val="tx1"/>
                </a:solidFill>
                <a:latin typeface="+mn-lt"/>
                <a:ea typeface="+mn-ea"/>
                <a:cs typeface="+mn-cs"/>
              </a:defRPr>
            </a:lvl7pPr>
            <a:lvl8pPr marL="3195166" algn="l" defTabSz="912903" rtl="0" eaLnBrk="1" latinLnBrk="0" hangingPunct="1">
              <a:defRPr sz="1800" kern="1200">
                <a:solidFill>
                  <a:schemeClr val="tx1"/>
                </a:solidFill>
                <a:latin typeface="+mn-lt"/>
                <a:ea typeface="+mn-ea"/>
                <a:cs typeface="+mn-cs"/>
              </a:defRPr>
            </a:lvl8pPr>
            <a:lvl9pPr marL="3651616" algn="l" defTabSz="912903" rtl="0" eaLnBrk="1" latinLnBrk="0" hangingPunct="1">
              <a:defRPr sz="1800" kern="1200">
                <a:solidFill>
                  <a:schemeClr val="tx1"/>
                </a:solidFill>
                <a:latin typeface="+mn-lt"/>
                <a:ea typeface="+mn-ea"/>
                <a:cs typeface="+mn-cs"/>
              </a:defRPr>
            </a:lvl9pPr>
          </a:lstStyle>
          <a:p>
            <a:r>
              <a:rPr lang="en-US" sz="800" dirty="0" smtClean="0">
                <a:solidFill>
                  <a:schemeClr val="tx1"/>
                </a:solidFill>
              </a:rPr>
              <a:t>DISCLOSURE PROHIBITED BY TITLE 13, U.S.C</a:t>
            </a:r>
            <a:r>
              <a:rPr lang="en-US" sz="1000" b="0" dirty="0" smtClean="0">
                <a:solidFill>
                  <a:schemeClr val="tx1"/>
                </a:solidFill>
              </a:rPr>
              <a:t>.</a:t>
            </a:r>
            <a:endParaRPr lang="en-US" sz="1000" b="0" dirty="0">
              <a:solidFill>
                <a:schemeClr val="tx1"/>
              </a:solidFill>
            </a:endParaRPr>
          </a:p>
        </p:txBody>
      </p:sp>
      <p:sp>
        <p:nvSpPr>
          <p:cNvPr id="8" name="Slide Number Placeholder 4"/>
          <p:cNvSpPr txBox="1">
            <a:spLocks/>
          </p:cNvSpPr>
          <p:nvPr/>
        </p:nvSpPr>
        <p:spPr>
          <a:xfrm>
            <a:off x="7097486" y="5846078"/>
            <a:ext cx="2057400" cy="457200"/>
          </a:xfrm>
          <a:prstGeom prst="rect">
            <a:avLst/>
          </a:prstGeom>
        </p:spPr>
        <p:txBody>
          <a:bodyPr vert="horz" lIns="91291" tIns="45646" rIns="91291" bIns="45646" rtlCol="0" anchor="ctr"/>
          <a:lstStyle>
            <a:defPPr>
              <a:defRPr lang="en-US"/>
            </a:defPPr>
            <a:lvl1pPr marL="0" algn="ctr" defTabSz="912903" rtl="0" eaLnBrk="1" latinLnBrk="0" hangingPunct="1">
              <a:defRPr sz="1200" b="1" kern="1200">
                <a:solidFill>
                  <a:schemeClr val="tx1">
                    <a:tint val="75000"/>
                  </a:schemeClr>
                </a:solidFill>
                <a:latin typeface="+mn-lt"/>
                <a:ea typeface="+mn-ea"/>
                <a:cs typeface="+mn-cs"/>
              </a:defRPr>
            </a:lvl1pPr>
            <a:lvl2pPr marL="456453" algn="l" defTabSz="912903" rtl="0" eaLnBrk="1" latinLnBrk="0" hangingPunct="1">
              <a:defRPr sz="1800" kern="1200">
                <a:solidFill>
                  <a:schemeClr val="tx1"/>
                </a:solidFill>
                <a:latin typeface="+mn-lt"/>
                <a:ea typeface="+mn-ea"/>
                <a:cs typeface="+mn-cs"/>
              </a:defRPr>
            </a:lvl2pPr>
            <a:lvl3pPr marL="912903" algn="l" defTabSz="912903" rtl="0" eaLnBrk="1" latinLnBrk="0" hangingPunct="1">
              <a:defRPr sz="1800" kern="1200">
                <a:solidFill>
                  <a:schemeClr val="tx1"/>
                </a:solidFill>
                <a:latin typeface="+mn-lt"/>
                <a:ea typeface="+mn-ea"/>
                <a:cs typeface="+mn-cs"/>
              </a:defRPr>
            </a:lvl3pPr>
            <a:lvl4pPr marL="1369357" algn="l" defTabSz="912903" rtl="0" eaLnBrk="1" latinLnBrk="0" hangingPunct="1">
              <a:defRPr sz="1800" kern="1200">
                <a:solidFill>
                  <a:schemeClr val="tx1"/>
                </a:solidFill>
                <a:latin typeface="+mn-lt"/>
                <a:ea typeface="+mn-ea"/>
                <a:cs typeface="+mn-cs"/>
              </a:defRPr>
            </a:lvl4pPr>
            <a:lvl5pPr marL="1825808" algn="l" defTabSz="912903" rtl="0" eaLnBrk="1" latinLnBrk="0" hangingPunct="1">
              <a:defRPr sz="1800" kern="1200">
                <a:solidFill>
                  <a:schemeClr val="tx1"/>
                </a:solidFill>
                <a:latin typeface="+mn-lt"/>
                <a:ea typeface="+mn-ea"/>
                <a:cs typeface="+mn-cs"/>
              </a:defRPr>
            </a:lvl5pPr>
            <a:lvl6pPr marL="2282262" algn="l" defTabSz="912903" rtl="0" eaLnBrk="1" latinLnBrk="0" hangingPunct="1">
              <a:defRPr sz="1800" kern="1200">
                <a:solidFill>
                  <a:schemeClr val="tx1"/>
                </a:solidFill>
                <a:latin typeface="+mn-lt"/>
                <a:ea typeface="+mn-ea"/>
                <a:cs typeface="+mn-cs"/>
              </a:defRPr>
            </a:lvl6pPr>
            <a:lvl7pPr marL="2738711" algn="l" defTabSz="912903" rtl="0" eaLnBrk="1" latinLnBrk="0" hangingPunct="1">
              <a:defRPr sz="1800" kern="1200">
                <a:solidFill>
                  <a:schemeClr val="tx1"/>
                </a:solidFill>
                <a:latin typeface="+mn-lt"/>
                <a:ea typeface="+mn-ea"/>
                <a:cs typeface="+mn-cs"/>
              </a:defRPr>
            </a:lvl7pPr>
            <a:lvl8pPr marL="3195166" algn="l" defTabSz="912903" rtl="0" eaLnBrk="1" latinLnBrk="0" hangingPunct="1">
              <a:defRPr sz="1800" kern="1200">
                <a:solidFill>
                  <a:schemeClr val="tx1"/>
                </a:solidFill>
                <a:latin typeface="+mn-lt"/>
                <a:ea typeface="+mn-ea"/>
                <a:cs typeface="+mn-cs"/>
              </a:defRPr>
            </a:lvl8pPr>
            <a:lvl9pPr marL="3651616" algn="l" defTabSz="912903" rtl="0" eaLnBrk="1" latinLnBrk="0" hangingPunct="1">
              <a:defRPr sz="1800" kern="1200">
                <a:solidFill>
                  <a:schemeClr val="tx1"/>
                </a:solidFill>
                <a:latin typeface="+mn-lt"/>
                <a:ea typeface="+mn-ea"/>
                <a:cs typeface="+mn-cs"/>
              </a:defRPr>
            </a:lvl9pPr>
          </a:lstStyle>
          <a:p>
            <a:r>
              <a:rPr lang="en-US" dirty="0" smtClean="0">
                <a:solidFill>
                  <a:srgbClr val="FF0000"/>
                </a:solidFill>
              </a:rPr>
              <a:t>NO TITLE 13 DATA DISPLAYED </a:t>
            </a:r>
            <a:endParaRPr lang="en-US" dirty="0">
              <a:solidFill>
                <a:srgbClr val="FF0000"/>
              </a:solidFill>
            </a:endParaRPr>
          </a:p>
        </p:txBody>
      </p:sp>
    </p:spTree>
    <p:extLst>
      <p:ext uri="{BB962C8B-B14F-4D97-AF65-F5344CB8AC3E}">
        <p14:creationId xmlns:p14="http://schemas.microsoft.com/office/powerpoint/2010/main" val="998556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163451"/>
            <a:ext cx="8661400" cy="798451"/>
          </a:xfrm>
        </p:spPr>
        <p:txBody>
          <a:bodyPr>
            <a:normAutofit/>
          </a:bodyPr>
          <a:lstStyle/>
          <a:p>
            <a:r>
              <a:rPr lang="en-US" sz="4000" dirty="0" smtClean="0">
                <a:solidFill>
                  <a:srgbClr val="C00000"/>
                </a:solidFill>
                <a:latin typeface="+mj-lt"/>
              </a:rPr>
              <a:t>Paper – Address List Add Page</a:t>
            </a:r>
            <a:endParaRPr lang="en-US" sz="2400" dirty="0">
              <a:latin typeface="+mj-lt"/>
            </a:endParaRPr>
          </a:p>
        </p:txBody>
      </p:sp>
      <p:pic>
        <p:nvPicPr>
          <p:cNvPr id="6" name="Picture 5"/>
          <p:cNvPicPr/>
          <p:nvPr/>
        </p:nvPicPr>
        <p:blipFill>
          <a:blip r:embed="rId3"/>
          <a:stretch>
            <a:fillRect/>
          </a:stretch>
        </p:blipFill>
        <p:spPr>
          <a:xfrm>
            <a:off x="25400" y="1152144"/>
            <a:ext cx="9144000" cy="5131498"/>
          </a:xfrm>
          <a:prstGeom prst="rect">
            <a:avLst/>
          </a:prstGeom>
        </p:spPr>
      </p:pic>
      <p:sp>
        <p:nvSpPr>
          <p:cNvPr id="3" name="Rectangle 2"/>
          <p:cNvSpPr/>
          <p:nvPr/>
        </p:nvSpPr>
        <p:spPr>
          <a:xfrm rot="18750753">
            <a:off x="2703969" y="3760609"/>
            <a:ext cx="3786861" cy="923330"/>
          </a:xfrm>
          <a:prstGeom prst="rect">
            <a:avLst/>
          </a:prstGeom>
          <a:noFill/>
        </p:spPr>
        <p:txBody>
          <a:bodyPr wrap="squar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Example</a:t>
            </a:r>
            <a:endParaRPr lang="en-US" sz="5400" b="1" cap="none" spc="50" dirty="0">
              <a:ln w="0"/>
              <a:solidFill>
                <a:schemeClr val="bg2"/>
              </a:solidFill>
              <a:effectLst>
                <a:innerShdw blurRad="63500" dist="50800" dir="13500000">
                  <a:srgbClr val="000000">
                    <a:alpha val="50000"/>
                  </a:srgbClr>
                </a:innerShdw>
              </a:effectLst>
            </a:endParaRPr>
          </a:p>
        </p:txBody>
      </p:sp>
      <p:sp>
        <p:nvSpPr>
          <p:cNvPr id="5" name="Slide Number Placeholder 4"/>
          <p:cNvSpPr>
            <a:spLocks noGrp="1"/>
          </p:cNvSpPr>
          <p:nvPr>
            <p:ph type="sldNum" sz="quarter" idx="12"/>
          </p:nvPr>
        </p:nvSpPr>
        <p:spPr>
          <a:xfrm>
            <a:off x="0" y="6473884"/>
            <a:ext cx="9144000" cy="384116"/>
          </a:xfrm>
        </p:spPr>
        <p:txBody>
          <a:bodyPr/>
          <a:lstStyle/>
          <a:p>
            <a:r>
              <a:rPr lang="en-US" dirty="0" smtClean="0"/>
              <a:t>21</a:t>
            </a:r>
            <a:endParaRPr lang="en-US" dirty="0"/>
          </a:p>
        </p:txBody>
      </p:sp>
    </p:spTree>
    <p:extLst>
      <p:ext uri="{BB962C8B-B14F-4D97-AF65-F5344CB8AC3E}">
        <p14:creationId xmlns:p14="http://schemas.microsoft.com/office/powerpoint/2010/main" val="2862970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59" y="0"/>
            <a:ext cx="8229600" cy="960438"/>
          </a:xfrm>
        </p:spPr>
        <p:txBody>
          <a:bodyPr>
            <a:normAutofit/>
          </a:bodyPr>
          <a:lstStyle/>
          <a:p>
            <a:r>
              <a:rPr lang="en-US" sz="4000" dirty="0" smtClean="0">
                <a:solidFill>
                  <a:srgbClr val="C00000"/>
                </a:solidFill>
                <a:latin typeface="+mj-lt"/>
              </a:rPr>
              <a:t>Preparation – Map Formats</a:t>
            </a:r>
            <a:endParaRPr lang="en-US" sz="4000" dirty="0">
              <a:solidFill>
                <a:srgbClr val="C00000"/>
              </a:solidFill>
              <a:latin typeface="+mj-lt"/>
            </a:endParaRPr>
          </a:p>
        </p:txBody>
      </p:sp>
      <p:sp>
        <p:nvSpPr>
          <p:cNvPr id="3" name="Content Placeholder 2"/>
          <p:cNvSpPr>
            <a:spLocks noGrp="1"/>
          </p:cNvSpPr>
          <p:nvPr>
            <p:ph idx="1"/>
          </p:nvPr>
        </p:nvSpPr>
        <p:spPr>
          <a:xfrm>
            <a:off x="685800" y="894509"/>
            <a:ext cx="8229601" cy="5215749"/>
          </a:xfrm>
        </p:spPr>
        <p:txBody>
          <a:bodyPr>
            <a:normAutofit/>
          </a:bodyPr>
          <a:lstStyle/>
          <a:p>
            <a:r>
              <a:rPr lang="en-US" dirty="0" smtClean="0"/>
              <a:t>Paper</a:t>
            </a:r>
          </a:p>
          <a:p>
            <a:pPr lvl="1"/>
            <a:r>
              <a:rPr lang="en-US" dirty="0" smtClean="0"/>
              <a:t>Available to all governments</a:t>
            </a:r>
          </a:p>
          <a:p>
            <a:pPr lvl="1"/>
            <a:r>
              <a:rPr lang="en-US" dirty="0" smtClean="0"/>
              <a:t>Two types of paper map materials:</a:t>
            </a:r>
          </a:p>
          <a:p>
            <a:pPr lvl="2"/>
            <a:r>
              <a:rPr lang="en-US" dirty="0" smtClean="0"/>
              <a:t>Large format (42” x 36”) maps</a:t>
            </a:r>
          </a:p>
          <a:p>
            <a:pPr lvl="2"/>
            <a:r>
              <a:rPr lang="en-US" dirty="0" smtClean="0"/>
              <a:t>DVD of Adobe small format (8.5” x 14”) census block maps</a:t>
            </a:r>
          </a:p>
          <a:p>
            <a:r>
              <a:rPr lang="en-US" dirty="0" smtClean="0"/>
              <a:t>Digital</a:t>
            </a:r>
          </a:p>
          <a:p>
            <a:pPr lvl="1"/>
            <a:r>
              <a:rPr lang="en-US" dirty="0" smtClean="0"/>
              <a:t>Available to all governments</a:t>
            </a:r>
          </a:p>
          <a:p>
            <a:pPr lvl="1"/>
            <a:r>
              <a:rPr lang="en-US" dirty="0" smtClean="0"/>
              <a:t>TIGER partnership </a:t>
            </a:r>
            <a:r>
              <a:rPr lang="en-US" dirty="0" err="1" smtClean="0"/>
              <a:t>shapefiles</a:t>
            </a:r>
            <a:r>
              <a:rPr lang="en-US" dirty="0" smtClean="0"/>
              <a:t> (LUCA specific)</a:t>
            </a:r>
          </a:p>
          <a:p>
            <a:pPr lvl="1"/>
            <a:r>
              <a:rPr lang="en-US" dirty="0" smtClean="0"/>
              <a:t>Utilize GIS software</a:t>
            </a:r>
            <a:endParaRPr lang="en-US" sz="2800" dirty="0"/>
          </a:p>
          <a:p>
            <a:pPr lvl="3"/>
            <a:endParaRPr lang="en-US" sz="2400" dirty="0" smtClean="0"/>
          </a:p>
          <a:p>
            <a:pPr lvl="3"/>
            <a:endParaRPr lang="en-US" sz="2800" dirty="0"/>
          </a:p>
        </p:txBody>
      </p:sp>
      <p:sp>
        <p:nvSpPr>
          <p:cNvPr id="4" name="Slide Number Placeholder 3"/>
          <p:cNvSpPr>
            <a:spLocks noGrp="1"/>
          </p:cNvSpPr>
          <p:nvPr>
            <p:ph type="sldNum" sz="quarter" idx="12"/>
          </p:nvPr>
        </p:nvSpPr>
        <p:spPr>
          <a:xfrm>
            <a:off x="0" y="6492875"/>
            <a:ext cx="9144000" cy="365125"/>
          </a:xfrm>
        </p:spPr>
        <p:txBody>
          <a:bodyPr/>
          <a:lstStyle/>
          <a:p>
            <a:fld id="{5212C905-FF40-4437-BDDD-7BDE312C732D}" type="slidenum">
              <a:rPr lang="en-US" smtClean="0"/>
              <a:t>22</a:t>
            </a:fld>
            <a:endParaRPr lang="en-US" dirty="0"/>
          </a:p>
        </p:txBody>
      </p:sp>
    </p:spTree>
    <p:extLst>
      <p:ext uri="{BB962C8B-B14F-4D97-AF65-F5344CB8AC3E}">
        <p14:creationId xmlns:p14="http://schemas.microsoft.com/office/powerpoint/2010/main" val="3535897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91"/>
            <a:ext cx="8229600" cy="1034407"/>
          </a:xfrm>
        </p:spPr>
        <p:txBody>
          <a:bodyPr>
            <a:noAutofit/>
          </a:bodyPr>
          <a:lstStyle/>
          <a:p>
            <a:r>
              <a:rPr lang="en-US" sz="4000" dirty="0" smtClean="0">
                <a:solidFill>
                  <a:srgbClr val="C00000"/>
                </a:solidFill>
                <a:latin typeface="+mj-lt"/>
              </a:rPr>
              <a:t>Paper – Large &amp; Small Format Maps</a:t>
            </a:r>
            <a:endParaRPr lang="en-US" sz="4000" dirty="0">
              <a:solidFill>
                <a:srgbClr val="C00000"/>
              </a:solidFill>
              <a:latin typeface="+mj-lt"/>
            </a:endParaRPr>
          </a:p>
        </p:txBody>
      </p:sp>
      <p:sp>
        <p:nvSpPr>
          <p:cNvPr id="4" name="Slide Number Placeholder 3"/>
          <p:cNvSpPr>
            <a:spLocks noGrp="1"/>
          </p:cNvSpPr>
          <p:nvPr>
            <p:ph type="sldNum" sz="quarter" idx="12"/>
          </p:nvPr>
        </p:nvSpPr>
        <p:spPr>
          <a:xfrm>
            <a:off x="-20320" y="6487732"/>
            <a:ext cx="9144000" cy="365125"/>
          </a:xfrm>
        </p:spPr>
        <p:txBody>
          <a:bodyPr/>
          <a:lstStyle/>
          <a:p>
            <a:fld id="{5212C905-FF40-4437-BDDD-7BDE312C732D}" type="slidenum">
              <a:rPr lang="en-US" smtClean="0"/>
              <a:t>23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326" y="1066799"/>
            <a:ext cx="5097674" cy="4882453"/>
          </a:xfrm>
          <a:prstGeom prst="rect">
            <a:avLst/>
          </a:prstGeom>
          <a:ln>
            <a:solidFill>
              <a:schemeClr val="accent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1066800"/>
            <a:ext cx="5016232" cy="4882452"/>
          </a:xfrm>
          <a:prstGeom prst="rect">
            <a:avLst/>
          </a:prstGeom>
          <a:ln>
            <a:solidFill>
              <a:schemeClr val="accent1"/>
            </a:solidFill>
          </a:ln>
        </p:spPr>
      </p:pic>
      <p:sp>
        <p:nvSpPr>
          <p:cNvPr id="8" name="Slide Number Placeholder 3"/>
          <p:cNvSpPr txBox="1">
            <a:spLocks/>
          </p:cNvSpPr>
          <p:nvPr/>
        </p:nvSpPr>
        <p:spPr>
          <a:xfrm>
            <a:off x="-35560" y="5949252"/>
            <a:ext cx="9144000" cy="365125"/>
          </a:xfrm>
          <a:prstGeom prst="rect">
            <a:avLst/>
          </a:prstGeom>
        </p:spPr>
        <p:txBody>
          <a:bodyPr vert="horz" lIns="91291" tIns="45646" rIns="91291" bIns="45646" rtlCol="0" anchor="ctr"/>
          <a:lstStyle>
            <a:defPPr>
              <a:defRPr lang="en-US"/>
            </a:defPPr>
            <a:lvl1pPr marL="0" algn="ctr" defTabSz="912903" rtl="0" eaLnBrk="1" latinLnBrk="0" hangingPunct="1">
              <a:defRPr sz="1200" b="1" kern="1200">
                <a:solidFill>
                  <a:schemeClr val="tx1">
                    <a:tint val="75000"/>
                  </a:schemeClr>
                </a:solidFill>
                <a:latin typeface="+mn-lt"/>
                <a:ea typeface="+mn-ea"/>
                <a:cs typeface="+mn-cs"/>
              </a:defRPr>
            </a:lvl1pPr>
            <a:lvl2pPr marL="456453" algn="l" defTabSz="912903" rtl="0" eaLnBrk="1" latinLnBrk="0" hangingPunct="1">
              <a:defRPr sz="1800" kern="1200">
                <a:solidFill>
                  <a:schemeClr val="tx1"/>
                </a:solidFill>
                <a:latin typeface="+mn-lt"/>
                <a:ea typeface="+mn-ea"/>
                <a:cs typeface="+mn-cs"/>
              </a:defRPr>
            </a:lvl2pPr>
            <a:lvl3pPr marL="912903" algn="l" defTabSz="912903" rtl="0" eaLnBrk="1" latinLnBrk="0" hangingPunct="1">
              <a:defRPr sz="1800" kern="1200">
                <a:solidFill>
                  <a:schemeClr val="tx1"/>
                </a:solidFill>
                <a:latin typeface="+mn-lt"/>
                <a:ea typeface="+mn-ea"/>
                <a:cs typeface="+mn-cs"/>
              </a:defRPr>
            </a:lvl3pPr>
            <a:lvl4pPr marL="1369357" algn="l" defTabSz="912903" rtl="0" eaLnBrk="1" latinLnBrk="0" hangingPunct="1">
              <a:defRPr sz="1800" kern="1200">
                <a:solidFill>
                  <a:schemeClr val="tx1"/>
                </a:solidFill>
                <a:latin typeface="+mn-lt"/>
                <a:ea typeface="+mn-ea"/>
                <a:cs typeface="+mn-cs"/>
              </a:defRPr>
            </a:lvl4pPr>
            <a:lvl5pPr marL="1825808" algn="l" defTabSz="912903" rtl="0" eaLnBrk="1" latinLnBrk="0" hangingPunct="1">
              <a:defRPr sz="1800" kern="1200">
                <a:solidFill>
                  <a:schemeClr val="tx1"/>
                </a:solidFill>
                <a:latin typeface="+mn-lt"/>
                <a:ea typeface="+mn-ea"/>
                <a:cs typeface="+mn-cs"/>
              </a:defRPr>
            </a:lvl5pPr>
            <a:lvl6pPr marL="2282262" algn="l" defTabSz="912903" rtl="0" eaLnBrk="1" latinLnBrk="0" hangingPunct="1">
              <a:defRPr sz="1800" kern="1200">
                <a:solidFill>
                  <a:schemeClr val="tx1"/>
                </a:solidFill>
                <a:latin typeface="+mn-lt"/>
                <a:ea typeface="+mn-ea"/>
                <a:cs typeface="+mn-cs"/>
              </a:defRPr>
            </a:lvl6pPr>
            <a:lvl7pPr marL="2738711" algn="l" defTabSz="912903" rtl="0" eaLnBrk="1" latinLnBrk="0" hangingPunct="1">
              <a:defRPr sz="1800" kern="1200">
                <a:solidFill>
                  <a:schemeClr val="tx1"/>
                </a:solidFill>
                <a:latin typeface="+mn-lt"/>
                <a:ea typeface="+mn-ea"/>
                <a:cs typeface="+mn-cs"/>
              </a:defRPr>
            </a:lvl7pPr>
            <a:lvl8pPr marL="3195166" algn="l" defTabSz="912903" rtl="0" eaLnBrk="1" latinLnBrk="0" hangingPunct="1">
              <a:defRPr sz="1800" kern="1200">
                <a:solidFill>
                  <a:schemeClr val="tx1"/>
                </a:solidFill>
                <a:latin typeface="+mn-lt"/>
                <a:ea typeface="+mn-ea"/>
                <a:cs typeface="+mn-cs"/>
              </a:defRPr>
            </a:lvl8pPr>
            <a:lvl9pPr marL="3651616" algn="l" defTabSz="912903" rtl="0" eaLnBrk="1" latinLnBrk="0" hangingPunct="1">
              <a:defRPr sz="1800" kern="1200">
                <a:solidFill>
                  <a:schemeClr val="tx1"/>
                </a:solidFill>
                <a:latin typeface="+mn-lt"/>
                <a:ea typeface="+mn-ea"/>
                <a:cs typeface="+mn-cs"/>
              </a:defRPr>
            </a:lvl9pPr>
          </a:lstStyle>
          <a:p>
            <a:pPr algn="l"/>
            <a:r>
              <a:rPr lang="en-US" sz="1000" dirty="0" smtClean="0">
                <a:solidFill>
                  <a:schemeClr val="tx1"/>
                </a:solidFill>
              </a:rPr>
              <a:t>FICTITIOUS INFORMATION – FOR EXAMPLE ONLY</a:t>
            </a:r>
            <a:endParaRPr lang="en-US" sz="1000" dirty="0">
              <a:solidFill>
                <a:schemeClr val="tx1"/>
              </a:solidFill>
            </a:endParaRPr>
          </a:p>
        </p:txBody>
      </p:sp>
      <p:sp>
        <p:nvSpPr>
          <p:cNvPr id="9" name="Slide Number Placeholder 4"/>
          <p:cNvSpPr txBox="1">
            <a:spLocks/>
          </p:cNvSpPr>
          <p:nvPr/>
        </p:nvSpPr>
        <p:spPr>
          <a:xfrm>
            <a:off x="7020560" y="5857177"/>
            <a:ext cx="2133600" cy="457200"/>
          </a:xfrm>
          <a:prstGeom prst="rect">
            <a:avLst/>
          </a:prstGeom>
        </p:spPr>
        <p:txBody>
          <a:bodyPr vert="horz" lIns="91291" tIns="45646" rIns="91291" bIns="45646" rtlCol="0" anchor="ctr"/>
          <a:lstStyle>
            <a:defPPr>
              <a:defRPr lang="en-US"/>
            </a:defPPr>
            <a:lvl1pPr marL="0" algn="ctr" defTabSz="912903" rtl="0" eaLnBrk="1" latinLnBrk="0" hangingPunct="1">
              <a:defRPr sz="1200" b="1" kern="1200">
                <a:solidFill>
                  <a:schemeClr val="tx1">
                    <a:tint val="75000"/>
                  </a:schemeClr>
                </a:solidFill>
                <a:latin typeface="+mn-lt"/>
                <a:ea typeface="+mn-ea"/>
                <a:cs typeface="+mn-cs"/>
              </a:defRPr>
            </a:lvl1pPr>
            <a:lvl2pPr marL="456453" algn="l" defTabSz="912903" rtl="0" eaLnBrk="1" latinLnBrk="0" hangingPunct="1">
              <a:defRPr sz="1800" kern="1200">
                <a:solidFill>
                  <a:schemeClr val="tx1"/>
                </a:solidFill>
                <a:latin typeface="+mn-lt"/>
                <a:ea typeface="+mn-ea"/>
                <a:cs typeface="+mn-cs"/>
              </a:defRPr>
            </a:lvl2pPr>
            <a:lvl3pPr marL="912903" algn="l" defTabSz="912903" rtl="0" eaLnBrk="1" latinLnBrk="0" hangingPunct="1">
              <a:defRPr sz="1800" kern="1200">
                <a:solidFill>
                  <a:schemeClr val="tx1"/>
                </a:solidFill>
                <a:latin typeface="+mn-lt"/>
                <a:ea typeface="+mn-ea"/>
                <a:cs typeface="+mn-cs"/>
              </a:defRPr>
            </a:lvl3pPr>
            <a:lvl4pPr marL="1369357" algn="l" defTabSz="912903" rtl="0" eaLnBrk="1" latinLnBrk="0" hangingPunct="1">
              <a:defRPr sz="1800" kern="1200">
                <a:solidFill>
                  <a:schemeClr val="tx1"/>
                </a:solidFill>
                <a:latin typeface="+mn-lt"/>
                <a:ea typeface="+mn-ea"/>
                <a:cs typeface="+mn-cs"/>
              </a:defRPr>
            </a:lvl4pPr>
            <a:lvl5pPr marL="1825808" algn="l" defTabSz="912903" rtl="0" eaLnBrk="1" latinLnBrk="0" hangingPunct="1">
              <a:defRPr sz="1800" kern="1200">
                <a:solidFill>
                  <a:schemeClr val="tx1"/>
                </a:solidFill>
                <a:latin typeface="+mn-lt"/>
                <a:ea typeface="+mn-ea"/>
                <a:cs typeface="+mn-cs"/>
              </a:defRPr>
            </a:lvl5pPr>
            <a:lvl6pPr marL="2282262" algn="l" defTabSz="912903" rtl="0" eaLnBrk="1" latinLnBrk="0" hangingPunct="1">
              <a:defRPr sz="1800" kern="1200">
                <a:solidFill>
                  <a:schemeClr val="tx1"/>
                </a:solidFill>
                <a:latin typeface="+mn-lt"/>
                <a:ea typeface="+mn-ea"/>
                <a:cs typeface="+mn-cs"/>
              </a:defRPr>
            </a:lvl6pPr>
            <a:lvl7pPr marL="2738711" algn="l" defTabSz="912903" rtl="0" eaLnBrk="1" latinLnBrk="0" hangingPunct="1">
              <a:defRPr sz="1800" kern="1200">
                <a:solidFill>
                  <a:schemeClr val="tx1"/>
                </a:solidFill>
                <a:latin typeface="+mn-lt"/>
                <a:ea typeface="+mn-ea"/>
                <a:cs typeface="+mn-cs"/>
              </a:defRPr>
            </a:lvl7pPr>
            <a:lvl8pPr marL="3195166" algn="l" defTabSz="912903" rtl="0" eaLnBrk="1" latinLnBrk="0" hangingPunct="1">
              <a:defRPr sz="1800" kern="1200">
                <a:solidFill>
                  <a:schemeClr val="tx1"/>
                </a:solidFill>
                <a:latin typeface="+mn-lt"/>
                <a:ea typeface="+mn-ea"/>
                <a:cs typeface="+mn-cs"/>
              </a:defRPr>
            </a:lvl8pPr>
            <a:lvl9pPr marL="3651616" algn="l" defTabSz="912903" rtl="0" eaLnBrk="1" latinLnBrk="0" hangingPunct="1">
              <a:defRPr sz="1800" kern="1200">
                <a:solidFill>
                  <a:schemeClr val="tx1"/>
                </a:solidFill>
                <a:latin typeface="+mn-lt"/>
                <a:ea typeface="+mn-ea"/>
                <a:cs typeface="+mn-cs"/>
              </a:defRPr>
            </a:lvl9pPr>
          </a:lstStyle>
          <a:p>
            <a:r>
              <a:rPr lang="en-US" dirty="0" smtClean="0">
                <a:solidFill>
                  <a:srgbClr val="FF0000"/>
                </a:solidFill>
              </a:rPr>
              <a:t>NO TITLE 13 DATA DISPLAYED </a:t>
            </a:r>
            <a:endParaRPr lang="en-US" dirty="0">
              <a:solidFill>
                <a:srgbClr val="FF0000"/>
              </a:solidFill>
            </a:endParaRPr>
          </a:p>
        </p:txBody>
      </p:sp>
    </p:spTree>
    <p:extLst>
      <p:ext uri="{BB962C8B-B14F-4D97-AF65-F5344CB8AC3E}">
        <p14:creationId xmlns:p14="http://schemas.microsoft.com/office/powerpoint/2010/main" val="3511834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38"/>
            <a:ext cx="8229600" cy="971961"/>
          </a:xfrm>
        </p:spPr>
        <p:txBody>
          <a:bodyPr>
            <a:normAutofit/>
          </a:bodyPr>
          <a:lstStyle/>
          <a:p>
            <a:r>
              <a:rPr lang="en-US" sz="4000" dirty="0" smtClean="0">
                <a:solidFill>
                  <a:srgbClr val="C00000"/>
                </a:solidFill>
                <a:latin typeface="+mj-lt"/>
              </a:rPr>
              <a:t>Preparation – Next Steps (Participant)</a:t>
            </a:r>
            <a:endParaRPr lang="en-US" sz="4000" dirty="0">
              <a:solidFill>
                <a:srgbClr val="C00000"/>
              </a:solidFill>
              <a:latin typeface="+mj-lt"/>
            </a:endParaRPr>
          </a:p>
        </p:txBody>
      </p:sp>
      <p:sp>
        <p:nvSpPr>
          <p:cNvPr id="3" name="Content Placeholder 2"/>
          <p:cNvSpPr>
            <a:spLocks noGrp="1"/>
          </p:cNvSpPr>
          <p:nvPr>
            <p:ph idx="1"/>
          </p:nvPr>
        </p:nvSpPr>
        <p:spPr>
          <a:xfrm>
            <a:off x="472751" y="990599"/>
            <a:ext cx="8229600" cy="4720463"/>
          </a:xfrm>
        </p:spPr>
        <p:txBody>
          <a:bodyPr>
            <a:normAutofit/>
          </a:bodyPr>
          <a:lstStyle/>
          <a:p>
            <a:r>
              <a:rPr lang="en-US" b="1" dirty="0" smtClean="0"/>
              <a:t>Prepare </a:t>
            </a:r>
            <a:r>
              <a:rPr lang="en-US" dirty="0" smtClean="0"/>
              <a:t>(now!)</a:t>
            </a:r>
            <a:endParaRPr lang="en-US" dirty="0"/>
          </a:p>
          <a:p>
            <a:r>
              <a:rPr lang="en-US" b="1" dirty="0" smtClean="0"/>
              <a:t>Register</a:t>
            </a:r>
            <a:r>
              <a:rPr lang="en-US" dirty="0" smtClean="0"/>
              <a:t> to participate (July 2017)</a:t>
            </a:r>
          </a:p>
          <a:p>
            <a:r>
              <a:rPr lang="en-US" b="1" dirty="0" smtClean="0"/>
              <a:t>Attend</a:t>
            </a:r>
            <a:r>
              <a:rPr lang="en-US" dirty="0" smtClean="0"/>
              <a:t> a training workshop (Fall/Winter 2017)</a:t>
            </a:r>
            <a:endParaRPr lang="en-US" dirty="0"/>
          </a:p>
          <a:p>
            <a:pPr lvl="1"/>
            <a:r>
              <a:rPr lang="en-US" dirty="0"/>
              <a:t>In-person workshops </a:t>
            </a:r>
            <a:endParaRPr lang="en-US" dirty="0" smtClean="0"/>
          </a:p>
          <a:p>
            <a:pPr lvl="1"/>
            <a:r>
              <a:rPr lang="en-US" dirty="0" smtClean="0"/>
              <a:t>Self-training </a:t>
            </a:r>
            <a:r>
              <a:rPr lang="en-US" dirty="0"/>
              <a:t>aids and Webinars </a:t>
            </a:r>
            <a:r>
              <a:rPr lang="en-US" dirty="0" smtClean="0"/>
              <a:t>available online</a:t>
            </a:r>
            <a:endParaRPr lang="en-US" dirty="0"/>
          </a:p>
          <a:p>
            <a:r>
              <a:rPr lang="en-US" b="1" dirty="0" smtClean="0"/>
              <a:t>Conduct </a:t>
            </a:r>
            <a:r>
              <a:rPr lang="en-US" dirty="0" smtClean="0"/>
              <a:t>your LUCA review (Feb-April 2018)</a:t>
            </a:r>
          </a:p>
          <a:p>
            <a:pPr lvl="1"/>
            <a:r>
              <a:rPr lang="en-US" b="1" dirty="0" smtClean="0"/>
              <a:t>120 </a:t>
            </a:r>
            <a:r>
              <a:rPr lang="en-US" dirty="0" smtClean="0"/>
              <a:t>calendar days </a:t>
            </a:r>
            <a:r>
              <a:rPr lang="en-US" dirty="0"/>
              <a:t>upon </a:t>
            </a:r>
            <a:r>
              <a:rPr lang="en-US" dirty="0" smtClean="0"/>
              <a:t>receipt of materials to complete review</a:t>
            </a:r>
            <a:endParaRPr lang="en-US" dirty="0"/>
          </a:p>
          <a:p>
            <a:pPr marL="0" indent="0">
              <a:buNone/>
            </a:pPr>
            <a:endParaRPr lang="en-US" sz="2800" dirty="0" smtClean="0"/>
          </a:p>
          <a:p>
            <a:pPr marL="0" indent="0">
              <a:buNone/>
            </a:pPr>
            <a:endParaRPr lang="en-US" dirty="0"/>
          </a:p>
        </p:txBody>
      </p:sp>
      <p:sp>
        <p:nvSpPr>
          <p:cNvPr id="5" name="Slide Number Placeholder 4"/>
          <p:cNvSpPr>
            <a:spLocks noGrp="1"/>
          </p:cNvSpPr>
          <p:nvPr>
            <p:ph type="sldNum" sz="quarter" idx="12"/>
          </p:nvPr>
        </p:nvSpPr>
        <p:spPr>
          <a:xfrm>
            <a:off x="0" y="6492875"/>
            <a:ext cx="9144000" cy="365125"/>
          </a:xfrm>
        </p:spPr>
        <p:txBody>
          <a:bodyPr/>
          <a:lstStyle/>
          <a:p>
            <a:fld id="{5212C905-FF40-4437-BDDD-7BDE312C732D}" type="slidenum">
              <a:rPr lang="en-US" smtClean="0"/>
              <a:t>24</a:t>
            </a:fld>
            <a:endParaRPr lang="en-US"/>
          </a:p>
        </p:txBody>
      </p:sp>
    </p:spTree>
    <p:extLst>
      <p:ext uri="{BB962C8B-B14F-4D97-AF65-F5344CB8AC3E}">
        <p14:creationId xmlns:p14="http://schemas.microsoft.com/office/powerpoint/2010/main" val="2005182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p:cNvPicPr>
            <a:picLocks noChangeAspect="1"/>
          </p:cNvPicPr>
          <p:nvPr/>
        </p:nvPicPr>
        <p:blipFill>
          <a:blip r:embed="rId3"/>
          <a:stretch>
            <a:fillRect/>
          </a:stretch>
        </p:blipFill>
        <p:spPr>
          <a:xfrm>
            <a:off x="25400" y="685800"/>
            <a:ext cx="9144000" cy="5542411"/>
          </a:xfrm>
          <a:prstGeom prst="rect">
            <a:avLst/>
          </a:prstGeom>
        </p:spPr>
      </p:pic>
      <p:sp>
        <p:nvSpPr>
          <p:cNvPr id="2" name="Title 1"/>
          <p:cNvSpPr>
            <a:spLocks noGrp="1"/>
          </p:cNvSpPr>
          <p:nvPr>
            <p:ph type="title"/>
          </p:nvPr>
        </p:nvSpPr>
        <p:spPr>
          <a:xfrm>
            <a:off x="457200" y="24582"/>
            <a:ext cx="8229600" cy="889819"/>
          </a:xfrm>
        </p:spPr>
        <p:txBody>
          <a:bodyPr>
            <a:normAutofit/>
          </a:bodyPr>
          <a:lstStyle/>
          <a:p>
            <a:r>
              <a:rPr lang="en-US" sz="4000" dirty="0" smtClean="0">
                <a:solidFill>
                  <a:srgbClr val="C00000"/>
                </a:solidFill>
                <a:latin typeface="+mj-lt"/>
              </a:rPr>
              <a:t>Preparation - 2020 LUCA Schedule</a:t>
            </a:r>
            <a:endParaRPr lang="en-US" sz="4000" dirty="0">
              <a:solidFill>
                <a:srgbClr val="C00000"/>
              </a:solidFill>
              <a:latin typeface="+mj-lt"/>
            </a:endParaRPr>
          </a:p>
        </p:txBody>
      </p:sp>
      <p:sp>
        <p:nvSpPr>
          <p:cNvPr id="4" name="Slide Number Placeholder 3"/>
          <p:cNvSpPr>
            <a:spLocks noGrp="1"/>
          </p:cNvSpPr>
          <p:nvPr>
            <p:ph type="sldNum" sz="quarter" idx="12"/>
          </p:nvPr>
        </p:nvSpPr>
        <p:spPr>
          <a:xfrm>
            <a:off x="25400" y="6492875"/>
            <a:ext cx="9144000" cy="365125"/>
          </a:xfrm>
        </p:spPr>
        <p:txBody>
          <a:bodyPr/>
          <a:lstStyle/>
          <a:p>
            <a:r>
              <a:rPr lang="en-US" dirty="0" smtClean="0"/>
              <a:t>25</a:t>
            </a:r>
            <a:endParaRPr lang="en-US" dirty="0"/>
          </a:p>
        </p:txBody>
      </p:sp>
      <p:sp>
        <p:nvSpPr>
          <p:cNvPr id="8" name="Rectangle 7"/>
          <p:cNvSpPr/>
          <p:nvPr/>
        </p:nvSpPr>
        <p:spPr>
          <a:xfrm>
            <a:off x="1745003" y="1205694"/>
            <a:ext cx="883897" cy="584775"/>
          </a:xfrm>
          <a:prstGeom prst="rect">
            <a:avLst/>
          </a:prstGeom>
        </p:spPr>
        <p:txBody>
          <a:bodyPr wrap="square">
            <a:spAutoFit/>
          </a:bodyPr>
          <a:lstStyle/>
          <a:p>
            <a:pPr lvl="0" defTabSz="914400">
              <a:defRPr/>
            </a:pPr>
            <a:r>
              <a:rPr lang="en-US" sz="3200" dirty="0">
                <a:solidFill>
                  <a:srgbClr val="C00000"/>
                </a:solidFill>
                <a:sym typeface="Wingdings"/>
              </a:rPr>
              <a:t></a:t>
            </a:r>
            <a:endParaRPr lang="en-US" sz="3200" dirty="0">
              <a:solidFill>
                <a:srgbClr val="C00000"/>
              </a:solidFill>
              <a:cs typeface="Arial" panose="020B0604020202020204" pitchFamily="34" charset="0"/>
            </a:endParaRPr>
          </a:p>
        </p:txBody>
      </p:sp>
      <p:sp>
        <p:nvSpPr>
          <p:cNvPr id="9" name="Rectangle 8"/>
          <p:cNvSpPr/>
          <p:nvPr/>
        </p:nvSpPr>
        <p:spPr>
          <a:xfrm>
            <a:off x="1745003" y="2159299"/>
            <a:ext cx="735470" cy="584775"/>
          </a:xfrm>
          <a:prstGeom prst="rect">
            <a:avLst/>
          </a:prstGeom>
        </p:spPr>
        <p:txBody>
          <a:bodyPr wrap="square">
            <a:spAutoFit/>
          </a:bodyPr>
          <a:lstStyle/>
          <a:p>
            <a:pPr lvl="0" defTabSz="914400">
              <a:defRPr/>
            </a:pPr>
            <a:r>
              <a:rPr lang="en-US" sz="3200" dirty="0">
                <a:solidFill>
                  <a:srgbClr val="C00000"/>
                </a:solidFill>
                <a:sym typeface="Wingdings"/>
              </a:rPr>
              <a:t></a:t>
            </a:r>
            <a:endParaRPr lang="en-US" sz="3200" dirty="0">
              <a:solidFill>
                <a:srgbClr val="C00000"/>
              </a:solidFill>
              <a:cs typeface="Arial" panose="020B0604020202020204" pitchFamily="34" charset="0"/>
            </a:endParaRPr>
          </a:p>
        </p:txBody>
      </p:sp>
    </p:spTree>
    <p:extLst>
      <p:ext uri="{BB962C8B-B14F-4D97-AF65-F5344CB8AC3E}">
        <p14:creationId xmlns:p14="http://schemas.microsoft.com/office/powerpoint/2010/main" val="2485373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37"/>
            <a:ext cx="8229600" cy="1143000"/>
          </a:xfrm>
        </p:spPr>
        <p:txBody>
          <a:bodyPr>
            <a:normAutofit/>
          </a:bodyPr>
          <a:lstStyle/>
          <a:p>
            <a:r>
              <a:rPr lang="en-US" sz="4000" dirty="0" smtClean="0">
                <a:solidFill>
                  <a:srgbClr val="C00000"/>
                </a:solidFill>
                <a:latin typeface="+mj-lt"/>
              </a:rPr>
              <a:t>Questions about 2020 LUCA?</a:t>
            </a:r>
            <a:endParaRPr lang="en-US" sz="4000" dirty="0">
              <a:solidFill>
                <a:srgbClr val="C00000"/>
              </a:solidFill>
              <a:latin typeface="+mj-lt"/>
            </a:endParaRPr>
          </a:p>
        </p:txBody>
      </p:sp>
      <p:sp>
        <p:nvSpPr>
          <p:cNvPr id="3" name="Content Placeholder 2"/>
          <p:cNvSpPr>
            <a:spLocks noGrp="1"/>
          </p:cNvSpPr>
          <p:nvPr>
            <p:ph idx="1"/>
          </p:nvPr>
        </p:nvSpPr>
        <p:spPr>
          <a:xfrm>
            <a:off x="533400" y="1148937"/>
            <a:ext cx="8153400" cy="5023263"/>
          </a:xfrm>
        </p:spPr>
        <p:txBody>
          <a:bodyPr>
            <a:noAutofit/>
          </a:bodyPr>
          <a:lstStyle/>
          <a:p>
            <a:pPr marL="0" indent="0">
              <a:buNone/>
            </a:pPr>
            <a:r>
              <a:rPr lang="en-US" sz="3600" dirty="0" smtClean="0"/>
              <a:t>Visit our 2020 LUCA website: </a:t>
            </a:r>
            <a:r>
              <a:rPr lang="en-US" sz="2800" dirty="0" smtClean="0">
                <a:hlinkClick r:id="rId3"/>
              </a:rPr>
              <a:t>https</a:t>
            </a:r>
            <a:r>
              <a:rPr lang="en-US" sz="2800" dirty="0">
                <a:hlinkClick r:id="rId3"/>
              </a:rPr>
              <a:t>://</a:t>
            </a:r>
            <a:r>
              <a:rPr lang="en-US" sz="2800" dirty="0" smtClean="0">
                <a:hlinkClick r:id="rId3"/>
              </a:rPr>
              <a:t>www.census.gov/geo/partnerships/luca.html</a:t>
            </a:r>
            <a:endParaRPr lang="en-US" sz="2800" dirty="0" smtClean="0"/>
          </a:p>
          <a:p>
            <a:pPr marL="0" indent="0">
              <a:buNone/>
            </a:pPr>
            <a:endParaRPr lang="en-US" sz="2800" dirty="0"/>
          </a:p>
          <a:p>
            <a:pPr marL="0" indent="0">
              <a:buNone/>
            </a:pPr>
            <a:r>
              <a:rPr lang="en-US" sz="3600" dirty="0" smtClean="0"/>
              <a:t>Contact us:</a:t>
            </a:r>
          </a:p>
          <a:p>
            <a:pPr marL="0" indent="0">
              <a:buNone/>
            </a:pPr>
            <a:r>
              <a:rPr lang="en-US" dirty="0" smtClean="0"/>
              <a:t>Via telephone:  1-844-344-0169</a:t>
            </a:r>
            <a:endParaRPr lang="en-US" dirty="0"/>
          </a:p>
          <a:p>
            <a:pPr marL="0" indent="0">
              <a:buNone/>
            </a:pPr>
            <a:r>
              <a:rPr lang="en-US" dirty="0" smtClean="0"/>
              <a:t>Via Email</a:t>
            </a:r>
            <a:r>
              <a:rPr lang="en-US" dirty="0"/>
              <a:t>: </a:t>
            </a:r>
            <a:r>
              <a:rPr lang="en-US" dirty="0" smtClean="0"/>
              <a:t> </a:t>
            </a:r>
            <a:r>
              <a:rPr lang="en-US" dirty="0" smtClean="0">
                <a:hlinkClick r:id="rId4"/>
              </a:rPr>
              <a:t>GEO.2020.LUCA@census.gov</a:t>
            </a:r>
            <a:endParaRPr lang="en-US" dirty="0"/>
          </a:p>
          <a:p>
            <a:pPr marL="0" indent="0">
              <a:buNone/>
            </a:pPr>
            <a:endParaRPr lang="en-US" sz="2800" dirty="0" smtClean="0"/>
          </a:p>
        </p:txBody>
      </p:sp>
      <p:sp>
        <p:nvSpPr>
          <p:cNvPr id="5" name="Slide Number Placeholder 4"/>
          <p:cNvSpPr>
            <a:spLocks noGrp="1"/>
          </p:cNvSpPr>
          <p:nvPr>
            <p:ph type="sldNum" sz="quarter" idx="12"/>
          </p:nvPr>
        </p:nvSpPr>
        <p:spPr>
          <a:xfrm>
            <a:off x="-20320" y="6492875"/>
            <a:ext cx="9144000" cy="365125"/>
          </a:xfrm>
        </p:spPr>
        <p:txBody>
          <a:bodyPr/>
          <a:lstStyle/>
          <a:p>
            <a:fld id="{5212C905-FF40-4437-BDDD-7BDE312C732D}" type="slidenum">
              <a:rPr lang="en-US" smtClean="0"/>
              <a:t>26</a:t>
            </a:fld>
            <a:endParaRPr lang="en-US"/>
          </a:p>
        </p:txBody>
      </p:sp>
    </p:spTree>
    <p:extLst>
      <p:ext uri="{BB962C8B-B14F-4D97-AF65-F5344CB8AC3E}">
        <p14:creationId xmlns:p14="http://schemas.microsoft.com/office/powerpoint/2010/main" val="1880519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7157"/>
            <a:ext cx="8534400" cy="1675643"/>
          </a:xfrm>
        </p:spPr>
        <p:txBody>
          <a:bodyPr>
            <a:noAutofit/>
          </a:bodyPr>
          <a:lstStyle/>
          <a:p>
            <a:pPr marL="0" lvl="1" indent="0">
              <a:buNone/>
            </a:pPr>
            <a:endParaRPr lang="en-US" sz="2400" smtClean="0">
              <a:solidFill>
                <a:schemeClr val="tx1"/>
              </a:solidFill>
              <a:latin typeface="Arial" panose="020B0604020202020204" pitchFamily="34" charset="0"/>
              <a:cs typeface="Arial" panose="020B0604020202020204" pitchFamily="34" charset="0"/>
            </a:endParaRPr>
          </a:p>
          <a:p>
            <a:pPr marL="0" lvl="1" indent="0">
              <a:buNone/>
            </a:pPr>
            <a:endParaRPr lang="en-US" sz="2400" smtClean="0">
              <a:solidFill>
                <a:schemeClr val="tx1"/>
              </a:solidFill>
              <a:latin typeface="Arial" panose="020B0604020202020204" pitchFamily="34" charset="0"/>
              <a:cs typeface="Arial" panose="020B0604020202020204" pitchFamily="34" charset="0"/>
            </a:endParaRPr>
          </a:p>
          <a:p>
            <a:pPr marL="0" lvl="1" indent="0">
              <a:buNone/>
            </a:pPr>
            <a:endParaRPr lang="en-US" sz="2400" smtClean="0">
              <a:solidFill>
                <a:schemeClr val="tx1"/>
              </a:solidFill>
              <a:latin typeface="Arial" panose="020B0604020202020204" pitchFamily="34" charset="0"/>
              <a:cs typeface="Arial" panose="020B0604020202020204" pitchFamily="34" charset="0"/>
            </a:endParaRPr>
          </a:p>
        </p:txBody>
      </p:sp>
      <p:pic>
        <p:nvPicPr>
          <p:cNvPr id="10" name="Picture 8" descr="C:\Users\goodi303\AppData\Local\Microsoft\Windows\Temporary Internet Files\Content.IE5\D00SWK2N\MC90043158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729" y="14478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19197" y="1295400"/>
            <a:ext cx="3402243" cy="4370427"/>
          </a:xfrm>
          <a:prstGeom prst="rect">
            <a:avLst/>
          </a:prstGeom>
        </p:spPr>
        <p:txBody>
          <a:bodyPr wrap="square">
            <a:spAutoFit/>
          </a:bodyPr>
          <a:lstStyle/>
          <a:p>
            <a:pPr>
              <a:buNone/>
              <a:defRPr/>
            </a:pPr>
            <a:r>
              <a:rPr lang="en-US" sz="1600" dirty="0" smtClean="0">
                <a:solidFill>
                  <a:schemeClr val="tx1">
                    <a:lumMod val="75000"/>
                    <a:lumOff val="25000"/>
                  </a:schemeClr>
                </a:solidFill>
                <a:cs typeface="Arial" panose="020B0604020202020204" pitchFamily="34" charset="0"/>
              </a:rPr>
              <a:t>Sign up for and manage alerts at </a:t>
            </a:r>
            <a:r>
              <a:rPr lang="en-US" sz="1400" dirty="0" smtClean="0">
                <a:solidFill>
                  <a:schemeClr val="tx1">
                    <a:lumMod val="75000"/>
                    <a:lumOff val="25000"/>
                  </a:schemeClr>
                </a:solidFill>
                <a:cs typeface="Arial" panose="020B0604020202020204" pitchFamily="34" charset="0"/>
              </a:rPr>
              <a:t>https</a:t>
            </a:r>
            <a:r>
              <a:rPr lang="en-US" sz="1400" dirty="0">
                <a:solidFill>
                  <a:schemeClr val="tx1">
                    <a:lumMod val="75000"/>
                    <a:lumOff val="25000"/>
                  </a:schemeClr>
                </a:solidFill>
                <a:cs typeface="Arial" panose="020B0604020202020204" pitchFamily="34" charset="0"/>
              </a:rPr>
              <a:t>://</a:t>
            </a:r>
            <a:r>
              <a:rPr lang="en-US" sz="1400" dirty="0" smtClean="0">
                <a:solidFill>
                  <a:schemeClr val="tx1">
                    <a:lumMod val="75000"/>
                    <a:lumOff val="25000"/>
                  </a:schemeClr>
                </a:solidFill>
                <a:cs typeface="Arial" panose="020B0604020202020204" pitchFamily="34" charset="0"/>
              </a:rPr>
              <a:t>public.govdelivery.com/accounts/USCENSUS/subscriber/new</a:t>
            </a:r>
          </a:p>
          <a:p>
            <a:pPr>
              <a:buNone/>
              <a:defRPr/>
            </a:pPr>
            <a:endParaRPr lang="en-US" sz="1600" b="1" dirty="0">
              <a:solidFill>
                <a:schemeClr val="tx1">
                  <a:lumMod val="75000"/>
                  <a:lumOff val="25000"/>
                </a:schemeClr>
              </a:solidFill>
              <a:cs typeface="Arial" panose="020B0604020202020204" pitchFamily="34" charset="0"/>
            </a:endParaRPr>
          </a:p>
          <a:p>
            <a:pPr>
              <a:buNone/>
              <a:defRPr/>
            </a:pPr>
            <a:r>
              <a:rPr lang="en-US" sz="1600" dirty="0" smtClean="0">
                <a:solidFill>
                  <a:schemeClr val="tx1">
                    <a:lumMod val="75000"/>
                    <a:lumOff val="25000"/>
                  </a:schemeClr>
                </a:solidFill>
                <a:cs typeface="Arial" panose="020B0604020202020204" pitchFamily="34" charset="0"/>
              </a:rPr>
              <a:t>More information on the 2020 Census Memorandum Series:</a:t>
            </a:r>
          </a:p>
          <a:p>
            <a:pPr>
              <a:buNone/>
              <a:defRPr/>
            </a:pPr>
            <a:r>
              <a:rPr lang="en-US" sz="1400" dirty="0">
                <a:solidFill>
                  <a:schemeClr val="tx1">
                    <a:lumMod val="75000"/>
                    <a:lumOff val="25000"/>
                  </a:schemeClr>
                </a:solidFill>
                <a:cs typeface="Arial" panose="020B0604020202020204" pitchFamily="34" charset="0"/>
              </a:rPr>
              <a:t>http://www.census.gov/programs-surveys/decennial-census/2020-census/planning-management/memo-series.html</a:t>
            </a:r>
            <a:endParaRPr lang="en-US" sz="1400" dirty="0" smtClean="0">
              <a:solidFill>
                <a:schemeClr val="tx1">
                  <a:lumMod val="75000"/>
                  <a:lumOff val="25000"/>
                </a:schemeClr>
              </a:solidFill>
              <a:cs typeface="Arial" panose="020B0604020202020204" pitchFamily="34" charset="0"/>
            </a:endParaRPr>
          </a:p>
          <a:p>
            <a:pPr>
              <a:buNone/>
              <a:defRPr/>
            </a:pPr>
            <a:endParaRPr lang="en-US" sz="1600" b="1" dirty="0">
              <a:solidFill>
                <a:schemeClr val="tx1">
                  <a:lumMod val="75000"/>
                  <a:lumOff val="25000"/>
                </a:schemeClr>
              </a:solidFill>
              <a:cs typeface="Arial" panose="020B0604020202020204" pitchFamily="34" charset="0"/>
            </a:endParaRPr>
          </a:p>
          <a:p>
            <a:pPr marL="0" lvl="1" indent="0">
              <a:buNone/>
            </a:pPr>
            <a:r>
              <a:rPr lang="en-US" sz="1600" dirty="0" smtClean="0">
                <a:solidFill>
                  <a:schemeClr val="tx1">
                    <a:lumMod val="75000"/>
                    <a:lumOff val="25000"/>
                  </a:schemeClr>
                </a:solidFill>
                <a:cs typeface="Arial" panose="020B0604020202020204" pitchFamily="34" charset="0"/>
              </a:rPr>
              <a:t>More </a:t>
            </a:r>
            <a:r>
              <a:rPr lang="en-US" sz="1600" dirty="0">
                <a:solidFill>
                  <a:schemeClr val="tx1">
                    <a:lumMod val="75000"/>
                    <a:lumOff val="25000"/>
                  </a:schemeClr>
                </a:solidFill>
                <a:cs typeface="Arial" panose="020B0604020202020204" pitchFamily="34" charset="0"/>
              </a:rPr>
              <a:t>information on the 2020 Census:</a:t>
            </a:r>
          </a:p>
          <a:p>
            <a:pPr marL="0" lvl="1" indent="0">
              <a:buNone/>
            </a:pPr>
            <a:r>
              <a:rPr lang="en-US" sz="1400" dirty="0">
                <a:solidFill>
                  <a:schemeClr val="tx1">
                    <a:lumMod val="75000"/>
                    <a:lumOff val="25000"/>
                  </a:schemeClr>
                </a:solidFill>
                <a:cs typeface="Arial" panose="020B0604020202020204" pitchFamily="34" charset="0"/>
              </a:rPr>
              <a:t>http://www.census.gov/2020Census</a:t>
            </a:r>
          </a:p>
          <a:p>
            <a:pPr>
              <a:buNone/>
              <a:defRPr/>
            </a:pPr>
            <a:endParaRPr lang="en-US" dirty="0">
              <a:latin typeface="Arial" panose="020B0604020202020204" pitchFamily="34" charset="0"/>
              <a:cs typeface="Arial" panose="020B0604020202020204" pitchFamily="34" charset="0"/>
            </a:endParaRPr>
          </a:p>
          <a:p>
            <a:pPr>
              <a:buNone/>
              <a:defRPr/>
            </a:pPr>
            <a:r>
              <a:rPr lang="en-US" sz="1600" dirty="0" smtClean="0">
                <a:solidFill>
                  <a:schemeClr val="tx1">
                    <a:lumMod val="75000"/>
                    <a:lumOff val="25000"/>
                  </a:schemeClr>
                </a:solidFill>
                <a:cs typeface="Arial" panose="020B0604020202020204" pitchFamily="34" charset="0"/>
              </a:rPr>
              <a:t>More information on the American Community Survey:</a:t>
            </a:r>
          </a:p>
          <a:p>
            <a:pPr>
              <a:buNone/>
              <a:defRPr/>
            </a:pPr>
            <a:r>
              <a:rPr lang="en-US" sz="1400" dirty="0">
                <a:solidFill>
                  <a:schemeClr val="tx1">
                    <a:lumMod val="75000"/>
                    <a:lumOff val="25000"/>
                  </a:schemeClr>
                </a:solidFill>
                <a:cs typeface="Arial" panose="020B0604020202020204" pitchFamily="34" charset="0"/>
              </a:rPr>
              <a:t>http://www.census.gov/programs-surveys/acs/</a:t>
            </a:r>
            <a:endParaRPr lang="en-US" sz="1400" dirty="0" smtClean="0">
              <a:solidFill>
                <a:schemeClr val="tx1">
                  <a:lumMod val="75000"/>
                  <a:lumOff val="25000"/>
                </a:schemeClr>
              </a:solidFill>
              <a:cs typeface="Arial" panose="020B0604020202020204" pitchFamily="34" charset="0"/>
            </a:endParaRPr>
          </a:p>
        </p:txBody>
      </p:sp>
      <p:pic>
        <p:nvPicPr>
          <p:cNvPr id="1026" name="Picture 2"/>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762" y="3818016"/>
            <a:ext cx="849603" cy="67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5327074" y="1371600"/>
            <a:ext cx="4502726"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600" dirty="0" smtClean="0">
                <a:solidFill>
                  <a:schemeClr val="tx1">
                    <a:lumMod val="75000"/>
                    <a:lumOff val="25000"/>
                  </a:schemeClr>
                </a:solidFill>
              </a:rPr>
              <a:t>facebook.com/</a:t>
            </a:r>
            <a:r>
              <a:rPr lang="en-US" sz="1600" dirty="0" err="1" smtClean="0">
                <a:solidFill>
                  <a:schemeClr val="tx1">
                    <a:lumMod val="75000"/>
                    <a:lumOff val="25000"/>
                  </a:schemeClr>
                </a:solidFill>
              </a:rPr>
              <a:t>uscensusbureau</a:t>
            </a: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r>
              <a:rPr lang="en-US" sz="1600" dirty="0" smtClean="0">
                <a:solidFill>
                  <a:schemeClr val="tx1">
                    <a:lumMod val="75000"/>
                    <a:lumOff val="25000"/>
                  </a:schemeClr>
                </a:solidFill>
              </a:rPr>
              <a:t>twitter.com/</a:t>
            </a:r>
            <a:r>
              <a:rPr lang="en-US" sz="1600" dirty="0" err="1" smtClean="0">
                <a:solidFill>
                  <a:schemeClr val="tx1">
                    <a:lumMod val="75000"/>
                    <a:lumOff val="25000"/>
                  </a:schemeClr>
                </a:solidFill>
              </a:rPr>
              <a:t>uscensusbureau</a:t>
            </a: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300" dirty="0" smtClean="0">
              <a:solidFill>
                <a:schemeClr val="tx1">
                  <a:lumMod val="75000"/>
                  <a:lumOff val="25000"/>
                </a:schemeClr>
              </a:solidFill>
            </a:endParaRPr>
          </a:p>
          <a:p>
            <a:pPr marL="0" indent="0">
              <a:buFont typeface="Wingdings" panose="05000000000000000000" pitchFamily="2" charset="2"/>
              <a:buNone/>
            </a:pPr>
            <a:r>
              <a:rPr lang="en-US" sz="1600" dirty="0" smtClean="0">
                <a:solidFill>
                  <a:schemeClr val="tx1">
                    <a:lumMod val="75000"/>
                    <a:lumOff val="25000"/>
                  </a:schemeClr>
                </a:solidFill>
              </a:rPr>
              <a:t>youtube.com/user/</a:t>
            </a:r>
            <a:r>
              <a:rPr lang="en-US" sz="1600" dirty="0" err="1" smtClean="0">
                <a:solidFill>
                  <a:schemeClr val="tx1">
                    <a:lumMod val="75000"/>
                    <a:lumOff val="25000"/>
                  </a:schemeClr>
                </a:solidFill>
              </a:rPr>
              <a:t>uscensusbureau</a:t>
            </a: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000" dirty="0" smtClean="0">
              <a:solidFill>
                <a:schemeClr val="tx1">
                  <a:lumMod val="75000"/>
                  <a:lumOff val="25000"/>
                </a:schemeClr>
              </a:solidFill>
            </a:endParaRPr>
          </a:p>
          <a:p>
            <a:pPr marL="0" indent="0">
              <a:buFont typeface="Wingdings" panose="05000000000000000000" pitchFamily="2" charset="2"/>
              <a:buNone/>
            </a:pPr>
            <a:r>
              <a:rPr lang="en-US" sz="1600" dirty="0" smtClean="0">
                <a:solidFill>
                  <a:schemeClr val="tx1">
                    <a:lumMod val="75000"/>
                    <a:lumOff val="25000"/>
                  </a:schemeClr>
                </a:solidFill>
              </a:rPr>
              <a:t>instagram.com/</a:t>
            </a:r>
            <a:r>
              <a:rPr lang="en-US" sz="1600" dirty="0" err="1" smtClean="0">
                <a:solidFill>
                  <a:schemeClr val="tx1">
                    <a:lumMod val="75000"/>
                    <a:lumOff val="25000"/>
                  </a:schemeClr>
                </a:solidFill>
              </a:rPr>
              <a:t>uscensusbureau</a:t>
            </a: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900" dirty="0" smtClean="0">
              <a:solidFill>
                <a:schemeClr val="tx1">
                  <a:lumMod val="75000"/>
                  <a:lumOff val="25000"/>
                </a:schemeClr>
              </a:solidFill>
            </a:endParaRPr>
          </a:p>
          <a:p>
            <a:pPr marL="0" indent="0">
              <a:buFont typeface="Wingdings" panose="05000000000000000000" pitchFamily="2" charset="2"/>
              <a:buNone/>
            </a:pPr>
            <a:r>
              <a:rPr lang="en-US" sz="1600" dirty="0" smtClean="0">
                <a:solidFill>
                  <a:schemeClr val="tx1">
                    <a:lumMod val="75000"/>
                    <a:lumOff val="25000"/>
                  </a:schemeClr>
                </a:solidFill>
              </a:rPr>
              <a:t>pinterest.com/</a:t>
            </a:r>
            <a:r>
              <a:rPr lang="en-US" sz="1600" dirty="0" err="1" smtClean="0">
                <a:solidFill>
                  <a:schemeClr val="tx1">
                    <a:lumMod val="75000"/>
                    <a:lumOff val="25000"/>
                  </a:schemeClr>
                </a:solidFill>
              </a:rPr>
              <a:t>uscensusbureau</a:t>
            </a: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r>
              <a:rPr lang="en-US" sz="1600" dirty="0" smtClean="0">
                <a:solidFill>
                  <a:schemeClr val="tx1">
                    <a:lumMod val="75000"/>
                    <a:lumOff val="25000"/>
                  </a:schemeClr>
                </a:solidFill>
              </a:rPr>
              <a:t>	</a:t>
            </a: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endParaRPr lang="en-US" sz="1600" dirty="0" smtClean="0">
              <a:solidFill>
                <a:schemeClr val="tx1">
                  <a:lumMod val="75000"/>
                  <a:lumOff val="25000"/>
                </a:schemeClr>
              </a:solidFill>
            </a:endParaRPr>
          </a:p>
          <a:p>
            <a:pPr marL="0" indent="0">
              <a:buFont typeface="Wingdings" panose="05000000000000000000" pitchFamily="2" charset="2"/>
              <a:buNone/>
            </a:pPr>
            <a:r>
              <a:rPr lang="en-US" sz="1600" dirty="0" smtClean="0">
                <a:solidFill>
                  <a:schemeClr val="tx1">
                    <a:lumMod val="75000"/>
                    <a:lumOff val="25000"/>
                  </a:schemeClr>
                </a:solidFill>
              </a:rPr>
              <a:t>        </a:t>
            </a:r>
          </a:p>
          <a:p>
            <a:pPr marL="0" indent="0">
              <a:buFont typeface="Wingdings" panose="05000000000000000000" pitchFamily="2" charset="2"/>
              <a:buNone/>
            </a:pPr>
            <a:endParaRPr lang="en-US" sz="1600" dirty="0" smtClean="0">
              <a:solidFill>
                <a:schemeClr val="tx1">
                  <a:lumMod val="75000"/>
                  <a:lumOff val="25000"/>
                </a:schemeClr>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5007" y="2274952"/>
            <a:ext cx="628993" cy="51136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5593" y="1322821"/>
            <a:ext cx="548407" cy="548407"/>
          </a:xfrm>
          <a:prstGeom prst="rect">
            <a:avLst/>
          </a:prstGeom>
        </p:spPr>
      </p:pic>
      <p:pic>
        <p:nvPicPr>
          <p:cNvPr id="15" name="Picture 1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664825" y="4156908"/>
            <a:ext cx="622067" cy="62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s://cdn2.iconfinder.com/data/icons/ios-7-style-metro-ui-icons/512/Flurry_YouTube_Al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1443" y="3100897"/>
            <a:ext cx="718560" cy="7185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Pinterest-logo-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87685" y="5214216"/>
            <a:ext cx="652318" cy="65231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22872" y="138435"/>
            <a:ext cx="9100808" cy="98140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4100" dirty="0" smtClean="0">
                <a:solidFill>
                  <a:srgbClr val="C00000"/>
                </a:solidFill>
                <a:latin typeface="+mj-lt"/>
              </a:rPr>
              <a:t>Connect</a:t>
            </a:r>
            <a:r>
              <a:rPr lang="en-US" sz="4000" dirty="0" smtClean="0">
                <a:solidFill>
                  <a:srgbClr val="C00000"/>
                </a:solidFill>
                <a:latin typeface="+mj-lt"/>
              </a:rPr>
              <a:t> </a:t>
            </a:r>
            <a:r>
              <a:rPr lang="en-US" sz="4100" dirty="0" smtClean="0">
                <a:solidFill>
                  <a:srgbClr val="C00000"/>
                </a:solidFill>
                <a:latin typeface="+mj-lt"/>
              </a:rPr>
              <a:t>with</a:t>
            </a:r>
            <a:r>
              <a:rPr lang="en-US" sz="4000" dirty="0" smtClean="0">
                <a:solidFill>
                  <a:srgbClr val="C00000"/>
                </a:solidFill>
                <a:latin typeface="+mj-lt"/>
              </a:rPr>
              <a:t> </a:t>
            </a:r>
            <a:r>
              <a:rPr lang="en-US" sz="4100" dirty="0" smtClean="0">
                <a:solidFill>
                  <a:srgbClr val="C00000"/>
                </a:solidFill>
                <a:latin typeface="+mj-lt"/>
              </a:rPr>
              <a:t>Us</a:t>
            </a:r>
            <a:endParaRPr lang="en-US" sz="4100" dirty="0">
              <a:solidFill>
                <a:srgbClr val="C00000"/>
              </a:solidFill>
              <a:latin typeface="+mj-lt"/>
            </a:endParaRPr>
          </a:p>
        </p:txBody>
      </p:sp>
      <p:pic>
        <p:nvPicPr>
          <p:cNvPr id="18" name="Picture 17"/>
          <p:cNvPicPr/>
          <p:nvPr/>
        </p:nvPicPr>
        <p:blipFill>
          <a:blip r:embed="rId10"/>
          <a:stretch>
            <a:fillRect/>
          </a:stretch>
        </p:blipFill>
        <p:spPr>
          <a:xfrm>
            <a:off x="439365" y="2514600"/>
            <a:ext cx="677000" cy="757835"/>
          </a:xfrm>
          <a:prstGeom prst="rect">
            <a:avLst/>
          </a:prstGeom>
        </p:spPr>
      </p:pic>
      <p:pic>
        <p:nvPicPr>
          <p:cNvPr id="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6762" y="4805350"/>
            <a:ext cx="897397" cy="48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9BC2A0-9875-4B3F-8A86-0C7920C785BD}" type="slidenum">
              <a:rPr lang="en-US" sz="1100" b="0" smtClean="0">
                <a:solidFill>
                  <a:schemeClr val="tx1">
                    <a:lumMod val="75000"/>
                    <a:lumOff val="25000"/>
                  </a:schemeClr>
                </a:solidFill>
              </a:rPr>
              <a:pPr/>
              <a:t>27</a:t>
            </a:fld>
            <a:endParaRPr lang="en-US" sz="1100" b="0" dirty="0">
              <a:solidFill>
                <a:schemeClr val="tx1">
                  <a:lumMod val="75000"/>
                  <a:lumOff val="25000"/>
                </a:schemeClr>
              </a:solidFill>
            </a:endParaRPr>
          </a:p>
        </p:txBody>
      </p:sp>
      <p:sp>
        <p:nvSpPr>
          <p:cNvPr id="19" name="Slide Number Placeholder 4"/>
          <p:cNvSpPr>
            <a:spLocks noGrp="1"/>
          </p:cNvSpPr>
          <p:nvPr>
            <p:ph type="sldNum" sz="quarter" idx="12"/>
          </p:nvPr>
        </p:nvSpPr>
        <p:spPr>
          <a:xfrm>
            <a:off x="-20320" y="6492875"/>
            <a:ext cx="9144000" cy="365125"/>
          </a:xfrm>
        </p:spPr>
        <p:txBody>
          <a:bodyPr/>
          <a:lstStyle/>
          <a:p>
            <a:r>
              <a:rPr lang="en-US" dirty="0" smtClean="0"/>
              <a:t>27</a:t>
            </a:r>
            <a:endParaRPr lang="en-US" dirty="0"/>
          </a:p>
        </p:txBody>
      </p:sp>
    </p:spTree>
    <p:extLst>
      <p:ext uri="{BB962C8B-B14F-4D97-AF65-F5344CB8AC3E}">
        <p14:creationId xmlns:p14="http://schemas.microsoft.com/office/powerpoint/2010/main" val="2636398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3666"/>
            <a:ext cx="8229600" cy="840734"/>
          </a:xfrm>
        </p:spPr>
        <p:txBody>
          <a:bodyPr>
            <a:noAutofit/>
          </a:bodyPr>
          <a:lstStyle/>
          <a:p>
            <a:r>
              <a:rPr lang="en-US" sz="4000" dirty="0" smtClean="0">
                <a:solidFill>
                  <a:srgbClr val="C00000"/>
                </a:solidFill>
                <a:latin typeface="+mj-lt"/>
              </a:rPr>
              <a:t>The Decennial Census</a:t>
            </a:r>
            <a:endParaRPr lang="en-US" sz="4000" dirty="0">
              <a:solidFill>
                <a:srgbClr val="C00000"/>
              </a:solidFill>
              <a:latin typeface="+mj-lt"/>
            </a:endParaRPr>
          </a:p>
        </p:txBody>
      </p:sp>
      <p:sp>
        <p:nvSpPr>
          <p:cNvPr id="3" name="Content Placeholder 2"/>
          <p:cNvSpPr>
            <a:spLocks noGrp="1"/>
          </p:cNvSpPr>
          <p:nvPr>
            <p:ph sz="half" idx="1"/>
          </p:nvPr>
        </p:nvSpPr>
        <p:spPr>
          <a:xfrm>
            <a:off x="470648" y="685800"/>
            <a:ext cx="8229600" cy="5807075"/>
          </a:xfrm>
        </p:spPr>
        <p:txBody>
          <a:bodyPr>
            <a:normAutofit/>
          </a:bodyPr>
          <a:lstStyle/>
          <a:p>
            <a:pPr marL="0" indent="0">
              <a:spcBef>
                <a:spcPts val="0"/>
              </a:spcBef>
              <a:buNone/>
            </a:pPr>
            <a:r>
              <a:rPr lang="en-US" dirty="0" smtClean="0"/>
              <a:t>The purpose is to </a:t>
            </a:r>
            <a:r>
              <a:rPr lang="en-US" b="1" dirty="0"/>
              <a:t>c</a:t>
            </a:r>
            <a:r>
              <a:rPr lang="en-US" b="1" dirty="0" smtClean="0"/>
              <a:t>onduct</a:t>
            </a:r>
            <a:r>
              <a:rPr lang="en-US" dirty="0" smtClean="0"/>
              <a:t> a census of population and housing and </a:t>
            </a:r>
            <a:r>
              <a:rPr lang="en-US" b="1" dirty="0" smtClean="0"/>
              <a:t>disseminate </a:t>
            </a:r>
            <a:r>
              <a:rPr lang="en-US" dirty="0" smtClean="0"/>
              <a:t>results to the President, the States and the American People</a:t>
            </a:r>
          </a:p>
          <a:p>
            <a:pPr>
              <a:spcBef>
                <a:spcPts val="0"/>
              </a:spcBef>
            </a:pPr>
            <a:r>
              <a:rPr lang="en-US" dirty="0" smtClean="0"/>
              <a:t>Uses of Census data:</a:t>
            </a:r>
          </a:p>
          <a:p>
            <a:pPr lvl="1">
              <a:spcBef>
                <a:spcPts val="0"/>
              </a:spcBef>
            </a:pPr>
            <a:r>
              <a:rPr lang="en-US" b="1" dirty="0" smtClean="0"/>
              <a:t>Apportioning</a:t>
            </a:r>
            <a:r>
              <a:rPr lang="en-US" dirty="0" smtClean="0"/>
              <a:t> representation among states as mandated by Article 1, Section 2 of the US Constitution</a:t>
            </a:r>
          </a:p>
          <a:p>
            <a:pPr lvl="1">
              <a:spcBef>
                <a:spcPts val="0"/>
              </a:spcBef>
            </a:pPr>
            <a:r>
              <a:rPr lang="en-US" b="1" dirty="0" smtClean="0"/>
              <a:t>Drawing</a:t>
            </a:r>
            <a:r>
              <a:rPr lang="en-US" dirty="0" smtClean="0"/>
              <a:t> congressional and state legislative districts, school districts and voting precincts</a:t>
            </a:r>
          </a:p>
          <a:p>
            <a:pPr lvl="1">
              <a:spcBef>
                <a:spcPts val="0"/>
              </a:spcBef>
            </a:pPr>
            <a:r>
              <a:rPr lang="en-US" b="1" dirty="0" smtClean="0"/>
              <a:t>Enforcing</a:t>
            </a:r>
            <a:r>
              <a:rPr lang="en-US" dirty="0" smtClean="0"/>
              <a:t> voting rights and civil rights legislation</a:t>
            </a:r>
          </a:p>
          <a:p>
            <a:pPr lvl="1">
              <a:spcBef>
                <a:spcPts val="0"/>
              </a:spcBef>
            </a:pPr>
            <a:r>
              <a:rPr lang="en-US" b="1" dirty="0" smtClean="0"/>
              <a:t>Distributing</a:t>
            </a:r>
            <a:r>
              <a:rPr lang="en-US" dirty="0" smtClean="0"/>
              <a:t> federal dollars to states</a:t>
            </a:r>
          </a:p>
          <a:p>
            <a:pPr lvl="1">
              <a:spcBef>
                <a:spcPts val="0"/>
              </a:spcBef>
            </a:pPr>
            <a:r>
              <a:rPr lang="en-US" b="1" dirty="0" smtClean="0"/>
              <a:t>Informing</a:t>
            </a:r>
            <a:r>
              <a:rPr lang="en-US" dirty="0" smtClean="0"/>
              <a:t> planning decisions of federal, tribal, state and local government</a:t>
            </a:r>
          </a:p>
          <a:p>
            <a:pPr lvl="1">
              <a:spcBef>
                <a:spcPts val="0"/>
              </a:spcBef>
            </a:pPr>
            <a:r>
              <a:rPr lang="en-US" b="1" dirty="0" smtClean="0"/>
              <a:t>Informing</a:t>
            </a:r>
            <a:r>
              <a:rPr lang="en-US" dirty="0" smtClean="0"/>
              <a:t> organizational decisions (e.g., where to locate, size of market, etc.) of businesses and non-profits</a:t>
            </a:r>
            <a:endParaRPr lang="en-US" dirty="0"/>
          </a:p>
          <a:p>
            <a:pPr>
              <a:spcBef>
                <a:spcPts val="0"/>
              </a:spcBef>
            </a:pPr>
            <a:endParaRPr lang="en-US" sz="2800" dirty="0" smtClean="0"/>
          </a:p>
          <a:p>
            <a:pPr marL="0" indent="0">
              <a:buNone/>
            </a:pPr>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a:xfrm>
            <a:off x="0" y="6492875"/>
            <a:ext cx="9144000" cy="365125"/>
          </a:xfrm>
        </p:spPr>
        <p:txBody>
          <a:bodyPr/>
          <a:lstStyle/>
          <a:p>
            <a:r>
              <a:rPr lang="en-US" dirty="0" smtClean="0"/>
              <a:t>3</a:t>
            </a:r>
            <a:endParaRPr lang="en-US" dirty="0"/>
          </a:p>
        </p:txBody>
      </p:sp>
    </p:spTree>
    <p:extLst>
      <p:ext uri="{BB962C8B-B14F-4D97-AF65-F5344CB8AC3E}">
        <p14:creationId xmlns:p14="http://schemas.microsoft.com/office/powerpoint/2010/main" val="1628370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a:spLocks/>
          </p:cNvSpPr>
          <p:nvPr/>
        </p:nvSpPr>
        <p:spPr>
          <a:xfrm>
            <a:off x="304800" y="60068"/>
            <a:ext cx="8534400" cy="615553"/>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12700">
              <a:spcBef>
                <a:spcPts val="25"/>
              </a:spcBef>
            </a:pPr>
            <a:r>
              <a:rPr lang="en-US" sz="4000" dirty="0" smtClean="0">
                <a:solidFill>
                  <a:srgbClr val="C00000"/>
                </a:solidFill>
                <a:latin typeface="+mj-lt"/>
                <a:cs typeface="Arial" panose="020B0604020202020204" pitchFamily="34" charset="0"/>
              </a:rPr>
              <a:t>2020 Census Design</a:t>
            </a:r>
            <a:endParaRPr lang="en-US" sz="4000" dirty="0">
              <a:solidFill>
                <a:srgbClr val="C00000"/>
              </a:solidFill>
              <a:latin typeface="+mj-lt"/>
              <a:cs typeface="Arial" panose="020B0604020202020204" pitchFamily="34" charset="0"/>
            </a:endParaRPr>
          </a:p>
        </p:txBody>
      </p:sp>
      <p:sp>
        <p:nvSpPr>
          <p:cNvPr id="3" name="Rectangle 2"/>
          <p:cNvSpPr/>
          <p:nvPr/>
        </p:nvSpPr>
        <p:spPr>
          <a:xfrm>
            <a:off x="8473649" y="6400800"/>
            <a:ext cx="26193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lang="en-US" sz="1200" b="1" spc="-10">
                <a:solidFill>
                  <a:srgbClr val="9D9E9D"/>
                </a:solidFill>
              </a:rPr>
              <a:pPr marL="0" marR="0" lvl="0" indent="0" algn="l" defTabSz="914400" rtl="0" eaLnBrk="1" fontAlgn="auto" latinLnBrk="0" hangingPunct="1">
                <a:lnSpc>
                  <a:spcPct val="100000"/>
                </a:lnSpc>
                <a:spcBef>
                  <a:spcPts val="0"/>
                </a:spcBef>
                <a:spcAft>
                  <a:spcPts val="0"/>
                </a:spcAft>
                <a:buClrTx/>
                <a:buSzTx/>
                <a:buFontTx/>
                <a:buNone/>
                <a:tabLst/>
                <a:defRPr/>
              </a:pPr>
              <a:t>4</a:t>
            </a:fld>
            <a:endParaRPr lang="en-US" sz="1200" dirty="0"/>
          </a:p>
        </p:txBody>
      </p:sp>
      <p:pic>
        <p:nvPicPr>
          <p:cNvPr id="5" name="Picture 2" descr="H:\Operational Plan\Slide Deck Library\Slide decks\7-1 to 7-15\Modernizing Census graphic_v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3999" cy="5334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a:spLocks noGrp="1"/>
          </p:cNvSpPr>
          <p:nvPr>
            <p:ph type="sldNum" sz="quarter" idx="12"/>
          </p:nvPr>
        </p:nvSpPr>
        <p:spPr>
          <a:xfrm>
            <a:off x="-5081" y="6400800"/>
            <a:ext cx="9149080" cy="431146"/>
          </a:xfrm>
        </p:spPr>
        <p:txBody>
          <a:bodyPr/>
          <a:lstStyle/>
          <a:p>
            <a:r>
              <a:rPr lang="en-US" dirty="0" smtClean="0"/>
              <a:t>4</a:t>
            </a:r>
            <a:endParaRPr lang="en-US" dirty="0"/>
          </a:p>
        </p:txBody>
      </p:sp>
    </p:spTree>
    <p:extLst>
      <p:ext uri="{BB962C8B-B14F-4D97-AF65-F5344CB8AC3E}">
        <p14:creationId xmlns:p14="http://schemas.microsoft.com/office/powerpoint/2010/main" val="237526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17585"/>
            <a:ext cx="8229600" cy="1143000"/>
          </a:xfrm>
        </p:spPr>
        <p:txBody>
          <a:bodyPr>
            <a:noAutofit/>
          </a:bodyPr>
          <a:lstStyle/>
          <a:p>
            <a:r>
              <a:rPr lang="en-US" sz="4000" dirty="0" smtClean="0">
                <a:solidFill>
                  <a:srgbClr val="C00000"/>
                </a:solidFill>
                <a:latin typeface="+mj-lt"/>
              </a:rPr>
              <a:t>Address List Maintenance 2010 - 2020</a:t>
            </a:r>
            <a:endParaRPr lang="en-US" sz="40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1397052"/>
              </p:ext>
            </p:extLst>
          </p:nvPr>
        </p:nvGraphicFramePr>
        <p:xfrm>
          <a:off x="451338" y="1160585"/>
          <a:ext cx="8229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rot="16200000">
            <a:off x="-611760" y="4339697"/>
            <a:ext cx="2649416" cy="523220"/>
          </a:xfrm>
          <a:prstGeom prst="rect">
            <a:avLst/>
          </a:prstGeom>
          <a:noFill/>
        </p:spPr>
        <p:txBody>
          <a:bodyPr wrap="square" lIns="91440" tIns="45720" rIns="91440" bIns="45720">
            <a:spAutoFit/>
          </a:bodyPr>
          <a:lstStyle/>
          <a:p>
            <a:pPr algn="ctr"/>
            <a:r>
              <a:rPr lang="en-US" sz="2800" b="1" cap="all" dirty="0" smtClean="0">
                <a:ln w="9000" cmpd="sng">
                  <a:solidFill>
                    <a:schemeClr val="accent4">
                      <a:shade val="50000"/>
                      <a:satMod val="120000"/>
                    </a:schemeClr>
                  </a:solidFill>
                  <a:prstDash val="solid"/>
                </a:ln>
                <a:solidFill>
                  <a:srgbClr val="C00000"/>
                </a:solidFill>
                <a:effectLst/>
              </a:rPr>
              <a:t>2010 Census</a:t>
            </a:r>
            <a:endParaRPr lang="en-US" sz="2800" b="1" cap="all" dirty="0">
              <a:ln w="9000" cmpd="sng">
                <a:solidFill>
                  <a:schemeClr val="accent4">
                    <a:shade val="50000"/>
                    <a:satMod val="120000"/>
                  </a:schemeClr>
                </a:solidFill>
                <a:prstDash val="solid"/>
              </a:ln>
              <a:solidFill>
                <a:srgbClr val="C00000"/>
              </a:solidFill>
              <a:effectLst/>
            </a:endParaRPr>
          </a:p>
        </p:txBody>
      </p:sp>
      <p:sp>
        <p:nvSpPr>
          <p:cNvPr id="8" name="Rectangle 7"/>
          <p:cNvSpPr/>
          <p:nvPr/>
        </p:nvSpPr>
        <p:spPr>
          <a:xfrm rot="16200000">
            <a:off x="7099414" y="4339696"/>
            <a:ext cx="2173993" cy="523220"/>
          </a:xfrm>
          <a:prstGeom prst="rect">
            <a:avLst/>
          </a:prstGeom>
          <a:noFill/>
        </p:spPr>
        <p:txBody>
          <a:bodyPr wrap="none" lIns="91440" tIns="45720" rIns="91440" bIns="45720">
            <a:spAutoFit/>
          </a:bodyPr>
          <a:lstStyle/>
          <a:p>
            <a:pPr algn="ctr"/>
            <a:r>
              <a:rPr lang="en-US" sz="2800" b="1" cap="all" dirty="0" smtClean="0">
                <a:ln w="9000" cmpd="sng">
                  <a:solidFill>
                    <a:schemeClr val="accent4">
                      <a:shade val="50000"/>
                      <a:satMod val="120000"/>
                    </a:schemeClr>
                  </a:solidFill>
                  <a:prstDash val="solid"/>
                </a:ln>
                <a:solidFill>
                  <a:srgbClr val="C00000"/>
                </a:solidFill>
                <a:effectLst/>
              </a:rPr>
              <a:t>2020 Census</a:t>
            </a:r>
            <a:endParaRPr lang="en-US" sz="2800" b="1" cap="all" dirty="0">
              <a:ln w="9000" cmpd="sng">
                <a:solidFill>
                  <a:schemeClr val="accent4">
                    <a:shade val="50000"/>
                    <a:satMod val="120000"/>
                  </a:schemeClr>
                </a:solidFill>
                <a:prstDash val="solid"/>
              </a:ln>
              <a:solidFill>
                <a:srgbClr val="C00000"/>
              </a:solidFill>
              <a:effectLst/>
            </a:endParaRPr>
          </a:p>
        </p:txBody>
      </p:sp>
      <p:sp>
        <p:nvSpPr>
          <p:cNvPr id="7" name="Slide Number Placeholder 4"/>
          <p:cNvSpPr>
            <a:spLocks noGrp="1"/>
          </p:cNvSpPr>
          <p:nvPr>
            <p:ph type="sldNum" sz="quarter" idx="12"/>
          </p:nvPr>
        </p:nvSpPr>
        <p:spPr>
          <a:xfrm>
            <a:off x="35560" y="6412451"/>
            <a:ext cx="9144000" cy="435389"/>
          </a:xfrm>
        </p:spPr>
        <p:txBody>
          <a:bodyPr/>
          <a:lstStyle/>
          <a:p>
            <a:r>
              <a:rPr lang="en-US" dirty="0" smtClean="0"/>
              <a:t>5</a:t>
            </a:r>
            <a:endParaRPr lang="en-US" dirty="0"/>
          </a:p>
        </p:txBody>
      </p:sp>
    </p:spTree>
    <p:extLst>
      <p:ext uri="{BB962C8B-B14F-4D97-AF65-F5344CB8AC3E}">
        <p14:creationId xmlns:p14="http://schemas.microsoft.com/office/powerpoint/2010/main" val="3192616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18560"/>
            <a:ext cx="9448799" cy="1143000"/>
          </a:xfrm>
        </p:spPr>
        <p:txBody>
          <a:bodyPr>
            <a:normAutofit fontScale="90000"/>
          </a:bodyPr>
          <a:lstStyle/>
          <a:p>
            <a:r>
              <a:rPr lang="en-US" spc="-5" dirty="0" smtClean="0">
                <a:solidFill>
                  <a:srgbClr val="C00000"/>
                </a:solidFill>
                <a:latin typeface="+mj-lt"/>
                <a:cs typeface="Arial" panose="020B0604020202020204" pitchFamily="34" charset="0"/>
              </a:rPr>
              <a:t>Geographic Support System </a:t>
            </a:r>
            <a:br>
              <a:rPr lang="en-US" spc="-5" dirty="0" smtClean="0">
                <a:solidFill>
                  <a:srgbClr val="C00000"/>
                </a:solidFill>
                <a:latin typeface="+mj-lt"/>
                <a:cs typeface="Arial" panose="020B0604020202020204" pitchFamily="34" charset="0"/>
              </a:rPr>
            </a:br>
            <a:r>
              <a:rPr lang="en-US" spc="-5" dirty="0" smtClean="0">
                <a:solidFill>
                  <a:srgbClr val="C00000"/>
                </a:solidFill>
                <a:latin typeface="+mj-lt"/>
                <a:cs typeface="Arial" panose="020B0604020202020204" pitchFamily="34" charset="0"/>
              </a:rPr>
              <a:t>(GSS) Program</a:t>
            </a:r>
            <a:r>
              <a:rPr lang="en-US" sz="2400" b="0" spc="-5" dirty="0" smtClean="0">
                <a:latin typeface="+mn-lt"/>
              </a:rPr>
              <a:t/>
            </a:r>
            <a:br>
              <a:rPr lang="en-US" sz="2400" b="0" spc="-5" dirty="0" smtClean="0">
                <a:latin typeface="+mn-lt"/>
              </a:rPr>
            </a:br>
            <a:endParaRPr lang="en-US" sz="2000" dirty="0">
              <a:latin typeface="+mn-lt"/>
            </a:endParaRPr>
          </a:p>
        </p:txBody>
      </p:sp>
      <p:sp>
        <p:nvSpPr>
          <p:cNvPr id="3" name="Content Placeholder 2"/>
          <p:cNvSpPr>
            <a:spLocks noGrp="1"/>
          </p:cNvSpPr>
          <p:nvPr>
            <p:ph idx="1"/>
          </p:nvPr>
        </p:nvSpPr>
        <p:spPr>
          <a:xfrm>
            <a:off x="457199" y="1388992"/>
            <a:ext cx="8229600" cy="5602672"/>
          </a:xfrm>
        </p:spPr>
        <p:txBody>
          <a:bodyPr>
            <a:noAutofit/>
          </a:bodyPr>
          <a:lstStyle/>
          <a:p>
            <a:pPr>
              <a:lnSpc>
                <a:spcPct val="115000"/>
              </a:lnSpc>
              <a:spcAft>
                <a:spcPts val="1000"/>
              </a:spcAft>
            </a:pPr>
            <a:r>
              <a:rPr lang="en-US" sz="2600" dirty="0"/>
              <a:t>I</a:t>
            </a:r>
            <a:r>
              <a:rPr lang="en-US" sz="2600" dirty="0" smtClean="0"/>
              <a:t>ntegrated program of improved address coverage, continual spatial and feature updates, and enhanced quality assessment and measurement</a:t>
            </a:r>
          </a:p>
          <a:p>
            <a:pPr>
              <a:lnSpc>
                <a:spcPct val="115000"/>
              </a:lnSpc>
              <a:spcAft>
                <a:spcPts val="1000"/>
              </a:spcAft>
            </a:pPr>
            <a:r>
              <a:rPr lang="en-US" sz="2600" dirty="0" smtClean="0"/>
              <a:t>Supports </a:t>
            </a:r>
            <a:r>
              <a:rPr lang="en-US" sz="2600" dirty="0"/>
              <a:t>and maintains the geographic and cartographic infrastructure necessary for the Census Bureau’s data collection, processing, tabulation, and dissemination programs for the United States and </a:t>
            </a:r>
            <a:r>
              <a:rPr lang="en-US" sz="2600" dirty="0" smtClean="0"/>
              <a:t>Puerto Rico</a:t>
            </a:r>
          </a:p>
          <a:p>
            <a:pPr>
              <a:lnSpc>
                <a:spcPct val="115000"/>
              </a:lnSpc>
              <a:spcAft>
                <a:spcPts val="1000"/>
              </a:spcAft>
            </a:pPr>
            <a:r>
              <a:rPr lang="en-US" sz="2600" dirty="0" smtClean="0"/>
              <a:t>Provides for continual updates throughout the decade to support current surveys and the 2020 Census</a:t>
            </a:r>
          </a:p>
        </p:txBody>
      </p:sp>
      <p:sp>
        <p:nvSpPr>
          <p:cNvPr id="4" name="Slide Number Placeholder 3"/>
          <p:cNvSpPr>
            <a:spLocks noGrp="1"/>
          </p:cNvSpPr>
          <p:nvPr>
            <p:ph type="sldNum" sz="quarter" idx="12"/>
          </p:nvPr>
        </p:nvSpPr>
        <p:spPr>
          <a:xfrm>
            <a:off x="0" y="6397212"/>
            <a:ext cx="9144000" cy="435388"/>
          </a:xfrm>
        </p:spPr>
        <p:txBody>
          <a:bodyPr/>
          <a:lstStyle/>
          <a:p>
            <a:fld id="{7268A5C4-149D-4D66-BABE-E6DD2BE69C90}" type="slidenum">
              <a:rPr lang="en-US" smtClean="0">
                <a:solidFill>
                  <a:schemeClr val="bg1">
                    <a:lumMod val="50000"/>
                  </a:schemeClr>
                </a:solidFill>
              </a:rPr>
              <a:pPr/>
              <a:t>6</a:t>
            </a:fld>
            <a:endParaRPr lang="en-US" dirty="0">
              <a:solidFill>
                <a:schemeClr val="bg1">
                  <a:lumMod val="50000"/>
                </a:schemeClr>
              </a:solidFill>
            </a:endParaRPr>
          </a:p>
        </p:txBody>
      </p:sp>
    </p:spTree>
    <p:extLst>
      <p:ext uri="{BB962C8B-B14F-4D97-AF65-F5344CB8AC3E}">
        <p14:creationId xmlns:p14="http://schemas.microsoft.com/office/powerpoint/2010/main" val="64279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74638"/>
            <a:ext cx="8229600" cy="563562"/>
          </a:xfrm>
        </p:spPr>
        <p:txBody>
          <a:bodyPr>
            <a:noAutofit/>
          </a:bodyPr>
          <a:lstStyle/>
          <a:p>
            <a:pPr eaLnBrk="1" hangingPunct="1">
              <a:defRPr/>
            </a:pPr>
            <a:r>
              <a:rPr lang="en-US" sz="4000" dirty="0" smtClean="0">
                <a:solidFill>
                  <a:srgbClr val="C00000"/>
                </a:solidFill>
                <a:latin typeface="+mj-lt"/>
                <a:cs typeface="Arial" panose="020B0604020202020204" pitchFamily="34" charset="0"/>
              </a:rPr>
              <a:t>LUCA Background</a:t>
            </a:r>
          </a:p>
        </p:txBody>
      </p:sp>
      <p:sp>
        <p:nvSpPr>
          <p:cNvPr id="4099" name="Content Placeholder 2"/>
          <p:cNvSpPr>
            <a:spLocks noGrp="1"/>
          </p:cNvSpPr>
          <p:nvPr>
            <p:ph idx="1"/>
          </p:nvPr>
        </p:nvSpPr>
        <p:spPr>
          <a:xfrm>
            <a:off x="457200" y="1066800"/>
            <a:ext cx="8229600" cy="5059377"/>
          </a:xfrm>
        </p:spPr>
        <p:txBody>
          <a:bodyPr/>
          <a:lstStyle/>
          <a:p>
            <a:pPr eaLnBrk="1" hangingPunct="1"/>
            <a:r>
              <a:rPr lang="en-US" altLang="en-US" sz="2800" dirty="0" smtClean="0">
                <a:latin typeface="Calibri" panose="020F0502020204030204" pitchFamily="34" charset="0"/>
              </a:rPr>
              <a:t>Authorized by the Census Address List Improvement Act of 1994 (Public Law 103-430) </a:t>
            </a:r>
            <a:endParaRPr lang="en-US" altLang="en-US" sz="2800" dirty="0">
              <a:latin typeface="Calibri" panose="020F0502020204030204" pitchFamily="34" charset="0"/>
            </a:endParaRPr>
          </a:p>
          <a:p>
            <a:endParaRPr lang="en-US" altLang="en-US" sz="2800" dirty="0" smtClean="0">
              <a:latin typeface="Calibri" panose="020F0502020204030204" pitchFamily="34" charset="0"/>
            </a:endParaRPr>
          </a:p>
          <a:p>
            <a:r>
              <a:rPr lang="en-US" altLang="en-US" sz="2800" dirty="0" smtClean="0">
                <a:latin typeface="Calibri" panose="020F0502020204030204" pitchFamily="34" charset="0"/>
              </a:rPr>
              <a:t>Implemented </a:t>
            </a:r>
            <a:r>
              <a:rPr lang="en-US" altLang="en-US" sz="2800" dirty="0">
                <a:latin typeface="Calibri" panose="020F0502020204030204" pitchFamily="34" charset="0"/>
              </a:rPr>
              <a:t>in the support of the 2000 </a:t>
            </a:r>
            <a:r>
              <a:rPr lang="en-US" altLang="en-US" sz="2800" dirty="0" smtClean="0">
                <a:latin typeface="Calibri" panose="020F0502020204030204" pitchFamily="34" charset="0"/>
              </a:rPr>
              <a:t>Census and refined to support the 2010 Census</a:t>
            </a:r>
            <a:endParaRPr lang="en-US" altLang="en-US" sz="2800" dirty="0">
              <a:latin typeface="Calibri" panose="020F0502020204030204" pitchFamily="34" charset="0"/>
            </a:endParaRPr>
          </a:p>
          <a:p>
            <a:pPr eaLnBrk="1" hangingPunct="1"/>
            <a:endParaRPr lang="en-US" altLang="en-US" sz="2800" dirty="0" smtClean="0">
              <a:latin typeface="Calibri" panose="020F0502020204030204" pitchFamily="34" charset="0"/>
            </a:endParaRPr>
          </a:p>
          <a:p>
            <a:pPr eaLnBrk="1" hangingPunct="1"/>
            <a:r>
              <a:rPr lang="en-US" altLang="en-US" sz="2800" dirty="0" smtClean="0">
                <a:latin typeface="Calibri" panose="020F0502020204030204" pitchFamily="34" charset="0"/>
              </a:rPr>
              <a:t>Provides a voluntary opportunity for designated representatives of tribal, state and local governments to review and comment on the addresses used to conduct the decennial census  </a:t>
            </a:r>
          </a:p>
          <a:p>
            <a:pPr eaLnBrk="1" hangingPunct="1">
              <a:buFont typeface="Arial" charset="0"/>
              <a:buNone/>
            </a:pPr>
            <a:endParaRPr lang="en-US" altLang="en-US" dirty="0" smtClean="0">
              <a:latin typeface="Arial" charset="0"/>
            </a:endParaRPr>
          </a:p>
        </p:txBody>
      </p:sp>
      <p:sp>
        <p:nvSpPr>
          <p:cNvPr id="4100" name="Slide Number Placeholder 3"/>
          <p:cNvSpPr>
            <a:spLocks noGrp="1"/>
          </p:cNvSpPr>
          <p:nvPr>
            <p:ph type="sldNum" sz="quarter" idx="12"/>
          </p:nvPr>
        </p:nvSpPr>
        <p:spPr bwMode="auto">
          <a:xfrm>
            <a:off x="0" y="6492875"/>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1C5696"/>
              </a:buClr>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eaLnBrk="1" fontAlgn="base" hangingPunct="1">
              <a:spcBef>
                <a:spcPct val="0"/>
              </a:spcBef>
              <a:spcAft>
                <a:spcPct val="0"/>
              </a:spcAft>
              <a:buClrTx/>
              <a:buFontTx/>
              <a:buNone/>
            </a:pPr>
            <a:fld id="{7575472D-451E-4C48-8E7B-5D93C637007D}" type="slidenum">
              <a:rPr lang="en-US" altLang="en-US" sz="1200" smtClean="0">
                <a:solidFill>
                  <a:schemeClr val="bg1">
                    <a:lumMod val="50000"/>
                  </a:schemeClr>
                </a:solidFill>
                <a:latin typeface="+mn-lt"/>
                <a:cs typeface="Arial" charset="0"/>
              </a:rPr>
              <a:pPr eaLnBrk="1" fontAlgn="base" hangingPunct="1">
                <a:spcBef>
                  <a:spcPct val="0"/>
                </a:spcBef>
                <a:spcAft>
                  <a:spcPct val="0"/>
                </a:spcAft>
                <a:buClrTx/>
                <a:buFontTx/>
                <a:buNone/>
              </a:pPr>
              <a:t>7</a:t>
            </a:fld>
            <a:endParaRPr lang="en-US" altLang="en-US" sz="1200" dirty="0" smtClean="0">
              <a:solidFill>
                <a:schemeClr val="bg1">
                  <a:lumMod val="50000"/>
                </a:schemeClr>
              </a:solidFill>
              <a:latin typeface="+mn-lt"/>
              <a:cs typeface="Arial" charset="0"/>
            </a:endParaRPr>
          </a:p>
        </p:txBody>
      </p:sp>
    </p:spTree>
    <p:extLst>
      <p:ext uri="{BB962C8B-B14F-4D97-AF65-F5344CB8AC3E}">
        <p14:creationId xmlns:p14="http://schemas.microsoft.com/office/powerpoint/2010/main" val="1572774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50"/>
            <a:ext cx="8229600" cy="1143000"/>
          </a:xfrm>
        </p:spPr>
        <p:txBody>
          <a:bodyPr>
            <a:normAutofit/>
          </a:bodyPr>
          <a:lstStyle/>
          <a:p>
            <a:r>
              <a:rPr lang="en-US" sz="4000" dirty="0" smtClean="0">
                <a:solidFill>
                  <a:srgbClr val="C00000"/>
                </a:solidFill>
                <a:latin typeface="+mj-lt"/>
              </a:rPr>
              <a:t>Confidentiality and Security</a:t>
            </a:r>
            <a:endParaRPr lang="en-US" sz="4000" dirty="0">
              <a:solidFill>
                <a:srgbClr val="C00000"/>
              </a:solidFill>
              <a:latin typeface="+mj-lt"/>
            </a:endParaRPr>
          </a:p>
        </p:txBody>
      </p:sp>
      <p:sp>
        <p:nvSpPr>
          <p:cNvPr id="3" name="Content Placeholder 2"/>
          <p:cNvSpPr>
            <a:spLocks noGrp="1"/>
          </p:cNvSpPr>
          <p:nvPr>
            <p:ph idx="1"/>
          </p:nvPr>
        </p:nvSpPr>
        <p:spPr>
          <a:xfrm>
            <a:off x="609600" y="990600"/>
            <a:ext cx="8229600" cy="4525963"/>
          </a:xfrm>
        </p:spPr>
        <p:txBody>
          <a:bodyPr>
            <a:normAutofit lnSpcReduction="10000"/>
          </a:bodyPr>
          <a:lstStyle/>
          <a:p>
            <a:pPr marL="0" indent="0">
              <a:buNone/>
            </a:pPr>
            <a:r>
              <a:rPr lang="en-US" dirty="0">
                <a:latin typeface="Calibri" panose="020F0502020204030204" pitchFamily="34" charset="0"/>
              </a:rPr>
              <a:t>I</a:t>
            </a:r>
            <a:r>
              <a:rPr lang="en-US" dirty="0" smtClean="0">
                <a:latin typeface="Calibri" panose="020F0502020204030204" pitchFamily="34" charset="0"/>
              </a:rPr>
              <a:t>nformation provided to/from LUCA is covered under Title 13 of the United States Code which:</a:t>
            </a:r>
          </a:p>
          <a:p>
            <a:pPr lvl="1"/>
            <a:r>
              <a:rPr lang="en-US" dirty="0" smtClean="0">
                <a:latin typeface="Calibri" panose="020F0502020204030204" pitchFamily="34" charset="0"/>
              </a:rPr>
              <a:t>Requires the Census Bureau to ensure confidential treatment of census-related information, including individual addresses and map structure points</a:t>
            </a:r>
          </a:p>
          <a:p>
            <a:pPr lvl="1"/>
            <a:r>
              <a:rPr lang="en-US" dirty="0" smtClean="0">
                <a:latin typeface="Calibri" panose="020F0502020204030204" pitchFamily="34" charset="0"/>
              </a:rPr>
              <a:t>Requires all liaisons, reviewers, and anyone with access to Title 13 materials abide by Confidentiality and Security Guidelines</a:t>
            </a:r>
          </a:p>
          <a:p>
            <a:pPr lvl="1"/>
            <a:r>
              <a:rPr lang="en-US" dirty="0" smtClean="0">
                <a:latin typeface="Calibri" panose="020F0502020204030204" pitchFamily="34" charset="0"/>
              </a:rPr>
              <a:t>Requires the Census Bureau maintain the confidentiality of all information it collects</a:t>
            </a:r>
          </a:p>
          <a:p>
            <a:pPr marL="0" indent="0">
              <a:buNone/>
            </a:pPr>
            <a:endParaRPr lang="en-US" sz="2800" dirty="0"/>
          </a:p>
        </p:txBody>
      </p:sp>
      <p:sp>
        <p:nvSpPr>
          <p:cNvPr id="5" name="Slide Number Placeholder 4"/>
          <p:cNvSpPr>
            <a:spLocks noGrp="1"/>
          </p:cNvSpPr>
          <p:nvPr>
            <p:ph type="sldNum" sz="quarter" idx="12"/>
          </p:nvPr>
        </p:nvSpPr>
        <p:spPr>
          <a:xfrm>
            <a:off x="0" y="6400800"/>
            <a:ext cx="9144000" cy="457200"/>
          </a:xfrm>
        </p:spPr>
        <p:txBody>
          <a:bodyPr/>
          <a:lstStyle/>
          <a:p>
            <a:fld id="{5212C905-FF40-4437-BDDD-7BDE312C732D}" type="slidenum">
              <a:rPr lang="en-US" smtClean="0"/>
              <a:t>8</a:t>
            </a:fld>
            <a:endParaRPr lang="en-US" dirty="0"/>
          </a:p>
        </p:txBody>
      </p:sp>
    </p:spTree>
    <p:extLst>
      <p:ext uri="{BB962C8B-B14F-4D97-AF65-F5344CB8AC3E}">
        <p14:creationId xmlns:p14="http://schemas.microsoft.com/office/powerpoint/2010/main" val="3469271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
            <a:ext cx="8610600" cy="806036"/>
          </a:xfrm>
        </p:spPr>
        <p:txBody>
          <a:bodyPr>
            <a:normAutofit/>
          </a:bodyPr>
          <a:lstStyle/>
          <a:p>
            <a:r>
              <a:rPr lang="en-US" sz="4000" dirty="0" smtClean="0">
                <a:solidFill>
                  <a:srgbClr val="C00000"/>
                </a:solidFill>
                <a:latin typeface="+mj-lt"/>
              </a:rPr>
              <a:t>What’s New for 2020 LUCA</a:t>
            </a:r>
            <a:endParaRPr lang="en-US" sz="4000" dirty="0">
              <a:solidFill>
                <a:srgbClr val="C00000"/>
              </a:solidFill>
              <a:latin typeface="+mj-lt"/>
            </a:endParaRPr>
          </a:p>
        </p:txBody>
      </p:sp>
      <p:sp>
        <p:nvSpPr>
          <p:cNvPr id="3" name="Content Placeholder 2"/>
          <p:cNvSpPr>
            <a:spLocks noGrp="1"/>
          </p:cNvSpPr>
          <p:nvPr>
            <p:ph idx="1"/>
          </p:nvPr>
        </p:nvSpPr>
        <p:spPr>
          <a:xfrm>
            <a:off x="381000" y="825086"/>
            <a:ext cx="8458200" cy="5562600"/>
          </a:xfrm>
        </p:spPr>
        <p:txBody>
          <a:bodyPr>
            <a:noAutofit/>
          </a:bodyPr>
          <a:lstStyle/>
          <a:p>
            <a:r>
              <a:rPr lang="en-US" sz="2600" b="1" dirty="0" smtClean="0"/>
              <a:t>Offers</a:t>
            </a:r>
            <a:r>
              <a:rPr lang="en-US" sz="2600" dirty="0" smtClean="0"/>
              <a:t> streamlined participation – Full Address List Review</a:t>
            </a:r>
          </a:p>
          <a:p>
            <a:r>
              <a:rPr lang="en-US" sz="2600" b="1" dirty="0" smtClean="0"/>
              <a:t>Provides</a:t>
            </a:r>
            <a:r>
              <a:rPr lang="en-US" sz="2600" dirty="0" smtClean="0"/>
              <a:t> the digital address list in convenient standard software formats</a:t>
            </a:r>
          </a:p>
          <a:p>
            <a:r>
              <a:rPr lang="en-US" sz="2600" b="1" dirty="0" smtClean="0"/>
              <a:t>Includes</a:t>
            </a:r>
            <a:r>
              <a:rPr lang="en-US" sz="2600" dirty="0" smtClean="0"/>
              <a:t> </a:t>
            </a:r>
            <a:r>
              <a:rPr lang="en-US" sz="2600" dirty="0" err="1" smtClean="0"/>
              <a:t>ungeocoded</a:t>
            </a:r>
            <a:r>
              <a:rPr lang="en-US" sz="2600" dirty="0" smtClean="0"/>
              <a:t> address records for state and county participants</a:t>
            </a:r>
          </a:p>
          <a:p>
            <a:r>
              <a:rPr lang="en-US" sz="2600" b="1" dirty="0" smtClean="0"/>
              <a:t>Requires </a:t>
            </a:r>
            <a:r>
              <a:rPr lang="en-US" sz="2600" dirty="0" smtClean="0"/>
              <a:t>residential multi-unit structure identifiers (e.g., Apt 1, Unit A2, #3001, etc.)</a:t>
            </a:r>
            <a:endParaRPr lang="en-US" sz="2600" b="1" dirty="0" smtClean="0"/>
          </a:p>
          <a:p>
            <a:r>
              <a:rPr lang="en-US" sz="2600" b="1" dirty="0" smtClean="0"/>
              <a:t>Includes</a:t>
            </a:r>
            <a:r>
              <a:rPr lang="en-US" sz="2600" dirty="0" smtClean="0"/>
              <a:t> residential structure coordinates, if available</a:t>
            </a:r>
          </a:p>
          <a:p>
            <a:r>
              <a:rPr lang="en-US" sz="2600" b="1" dirty="0" smtClean="0"/>
              <a:t>Allows</a:t>
            </a:r>
            <a:r>
              <a:rPr lang="en-US" sz="2600" dirty="0" smtClean="0"/>
              <a:t> participants to submit residential structure coordinates, if available</a:t>
            </a:r>
          </a:p>
          <a:p>
            <a:r>
              <a:rPr lang="en-US" sz="2600" b="1" dirty="0" smtClean="0"/>
              <a:t>Allows</a:t>
            </a:r>
            <a:r>
              <a:rPr lang="en-US" sz="2600" dirty="0" smtClean="0"/>
              <a:t> participants to submit non-city style addresses with corresponding map spot</a:t>
            </a:r>
          </a:p>
          <a:p>
            <a:endParaRPr lang="en-US" sz="2600" dirty="0"/>
          </a:p>
        </p:txBody>
      </p:sp>
      <p:sp>
        <p:nvSpPr>
          <p:cNvPr id="5" name="Slide Number Placeholder 4"/>
          <p:cNvSpPr>
            <a:spLocks noGrp="1"/>
          </p:cNvSpPr>
          <p:nvPr>
            <p:ph type="sldNum" sz="quarter" idx="12"/>
          </p:nvPr>
        </p:nvSpPr>
        <p:spPr>
          <a:xfrm>
            <a:off x="-38100" y="6492875"/>
            <a:ext cx="9144000" cy="365125"/>
          </a:xfrm>
        </p:spPr>
        <p:txBody>
          <a:bodyPr/>
          <a:lstStyle/>
          <a:p>
            <a:fld id="{5212C905-FF40-4437-BDDD-7BDE312C732D}" type="slidenum">
              <a:rPr lang="en-US" smtClean="0"/>
              <a:t>9</a:t>
            </a:fld>
            <a:endParaRPr lang="en-US" dirty="0"/>
          </a:p>
        </p:txBody>
      </p:sp>
    </p:spTree>
    <p:extLst>
      <p:ext uri="{BB962C8B-B14F-4D97-AF65-F5344CB8AC3E}">
        <p14:creationId xmlns:p14="http://schemas.microsoft.com/office/powerpoint/2010/main" val="47717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External_General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ternal_General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c5c6e75-80ce-4f46-bbf4-c548a32e732a">VJUTEMVK5CWW-416054758-133</_dlc_DocId>
    <_dlc_DocIdUrl xmlns="fc5c6e75-80ce-4f46-bbf4-c548a32e732a">
      <Url>https://collab.ecm.census.gov/div/fld/gsb/rogir/_layouts/DocIdRedir.aspx?ID=VJUTEMVK5CWW-416054758-133</Url>
      <Description>VJUTEMVK5CWW-416054758-133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2C2FCC8B87E64DBBC01894B0566C5C" ma:contentTypeVersion="0" ma:contentTypeDescription="Create a new document." ma:contentTypeScope="" ma:versionID="da588d4215984b97a087e87662d7521a">
  <xsd:schema xmlns:xsd="http://www.w3.org/2001/XMLSchema" xmlns:xs="http://www.w3.org/2001/XMLSchema" xmlns:p="http://schemas.microsoft.com/office/2006/metadata/properties" xmlns:ns2="fc5c6e75-80ce-4f46-bbf4-c548a32e732a" targetNamespace="http://schemas.microsoft.com/office/2006/metadata/properties" ma:root="true" ma:fieldsID="a5eea1d9913a3ed25f336c07b16d3b76" ns2:_="">
    <xsd:import namespace="fc5c6e75-80ce-4f46-bbf4-c548a32e73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c6e75-80ce-4f46-bbf4-c548a32e73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3CC78BC-2B66-4359-9158-7C43C4126276}">
  <ds:schemaRefs>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fc5c6e75-80ce-4f46-bbf4-c548a32e732a"/>
    <ds:schemaRef ds:uri="http://schemas.microsoft.com/office/2006/metadata/properties"/>
  </ds:schemaRefs>
</ds:datastoreItem>
</file>

<file path=customXml/itemProps2.xml><?xml version="1.0" encoding="utf-8"?>
<ds:datastoreItem xmlns:ds="http://schemas.openxmlformats.org/officeDocument/2006/customXml" ds:itemID="{9C7F5AD6-92DD-4D26-970C-994C2E4A321C}">
  <ds:schemaRefs>
    <ds:schemaRef ds:uri="http://schemas.microsoft.com/sharepoint/v3/contenttype/forms"/>
  </ds:schemaRefs>
</ds:datastoreItem>
</file>

<file path=customXml/itemProps3.xml><?xml version="1.0" encoding="utf-8"?>
<ds:datastoreItem xmlns:ds="http://schemas.openxmlformats.org/officeDocument/2006/customXml" ds:itemID="{07CA0423-8DC9-4DD4-BBA9-55947CA49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c6e75-80ce-4f46-bbf4-c548a32e73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4FECF6A-1610-46B6-B71E-890EFF88308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9587</TotalTime>
  <Words>6088</Words>
  <Application>Microsoft Office PowerPoint</Application>
  <PresentationFormat>On-screen Show (4:3)</PresentationFormat>
  <Paragraphs>459</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Times New Roman</vt:lpstr>
      <vt:lpstr>Wingdings</vt:lpstr>
      <vt:lpstr>External_General_Basic</vt:lpstr>
      <vt:lpstr>1_External_General_Basic</vt:lpstr>
      <vt:lpstr>PowerPoint Presentation</vt:lpstr>
      <vt:lpstr>Agenda</vt:lpstr>
      <vt:lpstr>The Decennial Census</vt:lpstr>
      <vt:lpstr>PowerPoint Presentation</vt:lpstr>
      <vt:lpstr>Address List Maintenance 2010 - 2020</vt:lpstr>
      <vt:lpstr>Geographic Support System  (GSS) Program </vt:lpstr>
      <vt:lpstr>LUCA Background</vt:lpstr>
      <vt:lpstr>Confidentiality and Security</vt:lpstr>
      <vt:lpstr>What’s New for 2020 LUCA</vt:lpstr>
      <vt:lpstr>Who can participate in LUCA</vt:lpstr>
      <vt:lpstr>PowerPoint Presentation</vt:lpstr>
      <vt:lpstr>PowerPoint Presentation</vt:lpstr>
      <vt:lpstr>Preparation - Participation Methods</vt:lpstr>
      <vt:lpstr>GUPS – Participation Method</vt:lpstr>
      <vt:lpstr>GUPS screen example</vt:lpstr>
      <vt:lpstr>PowerPoint Presentation</vt:lpstr>
      <vt:lpstr>GUPS screen example</vt:lpstr>
      <vt:lpstr>Preparation – Address List Formats</vt:lpstr>
      <vt:lpstr>Address List Structure</vt:lpstr>
      <vt:lpstr>Paper - Address List</vt:lpstr>
      <vt:lpstr>Paper – Address List Add Page</vt:lpstr>
      <vt:lpstr>Preparation – Map Formats</vt:lpstr>
      <vt:lpstr>Paper – Large &amp; Small Format Maps</vt:lpstr>
      <vt:lpstr>Preparation – Next Steps (Participant)</vt:lpstr>
      <vt:lpstr>Preparation - 2020 LUCA Schedule</vt:lpstr>
      <vt:lpstr>Questions about 2020 LUCA?</vt:lpstr>
      <vt:lpstr>PowerPoint Presentation</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29 PMR Deck FINAL No Notes</dc:title>
  <dc:creator>Schere Johnson Jordan (CENSUS/CNMP FED)</dc:creator>
  <cp:lastModifiedBy>Lynne V Newman (CENSUS/PH FED)</cp:lastModifiedBy>
  <cp:revision>497</cp:revision>
  <cp:lastPrinted>2017-04-17T19:47:09Z</cp:lastPrinted>
  <dcterms:created xsi:type="dcterms:W3CDTF">2016-01-13T18:40:34Z</dcterms:created>
  <dcterms:modified xsi:type="dcterms:W3CDTF">2017-04-26T19:09:17Z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0x010100652C2FCC8B87E64DBBC01894B0566C5C</vt:lpwstr>
  </property>
  <property fmtid="{D5CDD505-2E9C-101B-9397-08002B2CF9AE}" pid="3" name="_dlc_DocIdItemGuid">
    <vt:lpwstr>da71d408-cbaa-4dfd-a347-758d4b4b052e</vt:lpwstr>
  </property>
</Properties>
</file>