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0" r:id="rId5"/>
    <p:sldId id="261" r:id="rId6"/>
    <p:sldId id="257" r:id="rId7"/>
    <p:sldId id="262" r:id="rId8"/>
    <p:sldId id="272" r:id="rId9"/>
    <p:sldId id="263" r:id="rId10"/>
    <p:sldId id="267" r:id="rId11"/>
    <p:sldId id="273" r:id="rId12"/>
    <p:sldId id="274" r:id="rId13"/>
    <p:sldId id="275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3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7F6D-0890-470D-B74B-83554ED40E0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0AB0-737B-41D5-99FD-A7A7404B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3715"/>
            <a:ext cx="9144000" cy="1682383"/>
          </a:xfrm>
        </p:spPr>
        <p:txBody>
          <a:bodyPr>
            <a:normAutofit fontScale="90000"/>
          </a:bodyPr>
          <a:lstStyle/>
          <a:p>
            <a:r>
              <a:rPr lang="en-US" dirty="0"/>
              <a:t>Data-Driven Approaches in Criminal Justice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3592"/>
            <a:ext cx="9144000" cy="1134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Jonathan Lee, Ph.D.</a:t>
            </a:r>
          </a:p>
          <a:p>
            <a:r>
              <a:rPr lang="en-US" dirty="0"/>
              <a:t>School of Public Affairs</a:t>
            </a:r>
          </a:p>
          <a:p>
            <a:r>
              <a:rPr lang="en-US" dirty="0"/>
              <a:t>Penn State Harrisburg</a:t>
            </a:r>
          </a:p>
        </p:txBody>
      </p:sp>
    </p:spTree>
    <p:extLst>
      <p:ext uri="{BB962C8B-B14F-4D97-AF65-F5344CB8AC3E}">
        <p14:creationId xmlns:p14="http://schemas.microsoft.com/office/powerpoint/2010/main" val="236992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41006"/>
              </p:ext>
            </p:extLst>
          </p:nvPr>
        </p:nvGraphicFramePr>
        <p:xfrm>
          <a:off x="747346" y="386860"/>
          <a:ext cx="10911254" cy="6242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941">
                  <a:extLst>
                    <a:ext uri="{9D8B030D-6E8A-4147-A177-3AD203B41FA5}">
                      <a16:colId xmlns:a16="http://schemas.microsoft.com/office/drawing/2014/main" val="1551640939"/>
                    </a:ext>
                  </a:extLst>
                </a:gridCol>
                <a:gridCol w="1281792">
                  <a:extLst>
                    <a:ext uri="{9D8B030D-6E8A-4147-A177-3AD203B41FA5}">
                      <a16:colId xmlns:a16="http://schemas.microsoft.com/office/drawing/2014/main" val="2223804198"/>
                    </a:ext>
                  </a:extLst>
                </a:gridCol>
                <a:gridCol w="1183533">
                  <a:extLst>
                    <a:ext uri="{9D8B030D-6E8A-4147-A177-3AD203B41FA5}">
                      <a16:colId xmlns:a16="http://schemas.microsoft.com/office/drawing/2014/main" val="1504850326"/>
                    </a:ext>
                  </a:extLst>
                </a:gridCol>
                <a:gridCol w="1873561">
                  <a:extLst>
                    <a:ext uri="{9D8B030D-6E8A-4147-A177-3AD203B41FA5}">
                      <a16:colId xmlns:a16="http://schemas.microsoft.com/office/drawing/2014/main" val="2030392629"/>
                    </a:ext>
                  </a:extLst>
                </a:gridCol>
                <a:gridCol w="1218864">
                  <a:extLst>
                    <a:ext uri="{9D8B030D-6E8A-4147-A177-3AD203B41FA5}">
                      <a16:colId xmlns:a16="http://schemas.microsoft.com/office/drawing/2014/main" val="612616318"/>
                    </a:ext>
                  </a:extLst>
                </a:gridCol>
                <a:gridCol w="1480521">
                  <a:extLst>
                    <a:ext uri="{9D8B030D-6E8A-4147-A177-3AD203B41FA5}">
                      <a16:colId xmlns:a16="http://schemas.microsoft.com/office/drawing/2014/main" val="2642096553"/>
                    </a:ext>
                  </a:extLst>
                </a:gridCol>
                <a:gridCol w="1486042">
                  <a:extLst>
                    <a:ext uri="{9D8B030D-6E8A-4147-A177-3AD203B41FA5}">
                      <a16:colId xmlns:a16="http://schemas.microsoft.com/office/drawing/2014/main" val="2986874027"/>
                    </a:ext>
                  </a:extLst>
                </a:gridCol>
              </a:tblGrid>
              <a:tr h="652588">
                <a:tc gridSpan="7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 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241234"/>
                  </a:ext>
                </a:extLst>
              </a:tr>
              <a:tr h="57365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Distance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Contact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Vicarious Contact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 Exposure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Victimization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Confidence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the Police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1897063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Minority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0.628*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0.345*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1.974**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0.758**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-0.546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873890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-0.109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0.409**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0.526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0.206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-0.206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267525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 Group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-0.222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512863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Contacts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-0.467**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970411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Neg' Vicarious Contact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-0.107**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912010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 Exposure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-0.368**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202578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Victimization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-0.256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3148703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Distance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-0.168**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70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03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0" y="369276"/>
            <a:ext cx="11283018" cy="6341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894" y="511266"/>
            <a:ext cx="3898035" cy="37674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Community Policing: Pre-test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9522" y="2854016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Pax0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0421" y="4479706"/>
            <a:ext cx="80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9443" y="2300045"/>
            <a:ext cx="83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452" y="2932981"/>
            <a:ext cx="103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Law3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2987" y="2854016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367" y="3939367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Cha4</a:t>
            </a:r>
          </a:p>
        </p:txBody>
      </p:sp>
    </p:spTree>
    <p:extLst>
      <p:ext uri="{BB962C8B-B14F-4D97-AF65-F5344CB8AC3E}">
        <p14:creationId xmlns:p14="http://schemas.microsoft.com/office/powerpoint/2010/main" val="342769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7" y="395155"/>
            <a:ext cx="11290724" cy="63744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09858" y="463139"/>
            <a:ext cx="4050323" cy="37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</a:rPr>
              <a:t>Community Policing: In Progress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3562" y="2850448"/>
            <a:ext cx="79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Pax0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0465" y="4706234"/>
            <a:ext cx="80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337" y="2379066"/>
            <a:ext cx="86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Rut2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8431" y="2931709"/>
            <a:ext cx="91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Law3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9747" y="2748398"/>
            <a:ext cx="90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3368" y="3939367"/>
            <a:ext cx="82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Cha4</a:t>
            </a:r>
          </a:p>
        </p:txBody>
      </p:sp>
    </p:spTree>
    <p:extLst>
      <p:ext uri="{BB962C8B-B14F-4D97-AF65-F5344CB8AC3E}">
        <p14:creationId xmlns:p14="http://schemas.microsoft.com/office/powerpoint/2010/main" val="266320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2" y="348839"/>
            <a:ext cx="11136869" cy="6394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5486" y="2685162"/>
            <a:ext cx="817686" cy="38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Pax0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9111" y="4453330"/>
            <a:ext cx="80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0085" y="2315830"/>
            <a:ext cx="97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Rut2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223" y="2920704"/>
            <a:ext cx="94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Law3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5345" y="2882050"/>
            <a:ext cx="83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3367" y="3939367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Cha4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9858" y="463139"/>
            <a:ext cx="4050323" cy="37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</a:rPr>
              <a:t>Community Policing: Post</a:t>
            </a:r>
          </a:p>
        </p:txBody>
      </p:sp>
    </p:spTree>
    <p:extLst>
      <p:ext uri="{BB962C8B-B14F-4D97-AF65-F5344CB8AC3E}">
        <p14:creationId xmlns:p14="http://schemas.microsoft.com/office/powerpoint/2010/main" val="173843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084"/>
            <a:ext cx="12192000" cy="592498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842" y="214480"/>
            <a:ext cx="8001000" cy="334962"/>
          </a:xfrm>
        </p:spPr>
        <p:txBody>
          <a:bodyPr>
            <a:noAutofit/>
          </a:bodyPr>
          <a:lstStyle/>
          <a:p>
            <a:r>
              <a:rPr lang="en-US" sz="3200" b="1" dirty="0"/>
              <a:t>Pre-saturation</a:t>
            </a:r>
          </a:p>
        </p:txBody>
      </p:sp>
    </p:spTree>
    <p:extLst>
      <p:ext uri="{BB962C8B-B14F-4D97-AF65-F5344CB8AC3E}">
        <p14:creationId xmlns:p14="http://schemas.microsoft.com/office/powerpoint/2010/main" val="294606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116"/>
            <a:ext cx="12192000" cy="5912951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20842" y="214480"/>
            <a:ext cx="8001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Post-saturation</a:t>
            </a:r>
          </a:p>
        </p:txBody>
      </p:sp>
    </p:spTree>
    <p:extLst>
      <p:ext uri="{BB962C8B-B14F-4D97-AF65-F5344CB8AC3E}">
        <p14:creationId xmlns:p14="http://schemas.microsoft.com/office/powerpoint/2010/main" val="256667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21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Projects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 Board of Probation and Parole</a:t>
            </a:r>
          </a:p>
          <a:p>
            <a:pPr lvl="1"/>
            <a:r>
              <a:rPr lang="en-US" dirty="0"/>
              <a:t>Gender-Specific Parole Program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Dauphin County DA’s Office</a:t>
            </a:r>
          </a:p>
          <a:p>
            <a:pPr lvl="1"/>
            <a:r>
              <a:rPr lang="en-US" dirty="0"/>
              <a:t>Crime Mapping and Analytics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Harrisburg Police Bureau</a:t>
            </a:r>
          </a:p>
          <a:p>
            <a:pPr lvl="1"/>
            <a:r>
              <a:rPr lang="en-US" dirty="0"/>
              <a:t>Controlled Test for Surveillance Camera Operation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Dauphin County Criminal Justice Advisory Board</a:t>
            </a:r>
          </a:p>
          <a:p>
            <a:pPr lvl="1"/>
            <a:r>
              <a:rPr lang="en-US" dirty="0"/>
              <a:t>Pre-trial Assessment</a:t>
            </a:r>
          </a:p>
          <a:p>
            <a:pPr lvl="1"/>
            <a:endParaRPr lang="en-US" dirty="0"/>
          </a:p>
          <a:p>
            <a:r>
              <a:rPr lang="en-US" dirty="0"/>
              <a:t>PA Commission on Crime and Delinquency</a:t>
            </a:r>
          </a:p>
          <a:p>
            <a:pPr lvl="1"/>
            <a:r>
              <a:rPr lang="en-US" dirty="0"/>
              <a:t>PA Youth Survey (PAYS)</a:t>
            </a:r>
          </a:p>
        </p:txBody>
      </p:sp>
    </p:spTree>
    <p:extLst>
      <p:ext uri="{BB962C8B-B14F-4D97-AF65-F5344CB8AC3E}">
        <p14:creationId xmlns:p14="http://schemas.microsoft.com/office/powerpoint/2010/main" val="394750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4761297" y="1421577"/>
            <a:ext cx="2475999" cy="440823"/>
            <a:chOff x="4352654" y="1112197"/>
            <a:chExt cx="2475999" cy="440823"/>
          </a:xfrm>
        </p:grpSpPr>
        <p:sp>
          <p:nvSpPr>
            <p:cNvPr id="5" name="TextBox 4"/>
            <p:cNvSpPr txBox="1"/>
            <p:nvPr/>
          </p:nvSpPr>
          <p:spPr>
            <a:xfrm>
              <a:off x="4607183" y="1127056"/>
              <a:ext cx="2181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Juvenile Delinquency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4352654" y="1112197"/>
              <a:ext cx="2475999" cy="4408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17078" y="2130695"/>
            <a:ext cx="2475999" cy="446584"/>
            <a:chOff x="4396566" y="1647174"/>
            <a:chExt cx="2475999" cy="446584"/>
          </a:xfrm>
        </p:grpSpPr>
        <p:sp>
          <p:nvSpPr>
            <p:cNvPr id="6" name="TextBox 5"/>
            <p:cNvSpPr txBox="1"/>
            <p:nvPr/>
          </p:nvSpPr>
          <p:spPr>
            <a:xfrm>
              <a:off x="4865805" y="1666704"/>
              <a:ext cx="1728652" cy="37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Violent Crime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396566" y="1647174"/>
              <a:ext cx="2475999" cy="4465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10739" y="2723053"/>
            <a:ext cx="2475999" cy="430026"/>
            <a:chOff x="4418338" y="2151320"/>
            <a:chExt cx="2475999" cy="430026"/>
          </a:xfrm>
        </p:grpSpPr>
        <p:sp>
          <p:nvSpPr>
            <p:cNvPr id="13" name="TextBox 12"/>
            <p:cNvSpPr txBox="1"/>
            <p:nvPr/>
          </p:nvSpPr>
          <p:spPr>
            <a:xfrm>
              <a:off x="4794065" y="2212013"/>
              <a:ext cx="199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Arrest / Force Use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418338" y="2151320"/>
              <a:ext cx="2475999" cy="4300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63824" y="3272378"/>
            <a:ext cx="2509303" cy="744752"/>
            <a:chOff x="4418337" y="2657174"/>
            <a:chExt cx="2509303" cy="744752"/>
          </a:xfrm>
        </p:grpSpPr>
        <p:sp>
          <p:nvSpPr>
            <p:cNvPr id="8" name="TextBox 7"/>
            <p:cNvSpPr txBox="1"/>
            <p:nvPr/>
          </p:nvSpPr>
          <p:spPr>
            <a:xfrm>
              <a:off x="4791275" y="2739921"/>
              <a:ext cx="2136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Community Policing / Public Relations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418337" y="2657174"/>
              <a:ext cx="2475999" cy="744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44654" y="4106625"/>
            <a:ext cx="2475999" cy="456765"/>
            <a:chOff x="4478108" y="3466808"/>
            <a:chExt cx="2475999" cy="456765"/>
          </a:xfrm>
        </p:grpSpPr>
        <p:sp>
          <p:nvSpPr>
            <p:cNvPr id="9" name="TextBox 8"/>
            <p:cNvSpPr txBox="1"/>
            <p:nvPr/>
          </p:nvSpPr>
          <p:spPr>
            <a:xfrm>
              <a:off x="4921778" y="3501066"/>
              <a:ext cx="186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Hot Spot Policing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478108" y="3466808"/>
              <a:ext cx="2475999" cy="4567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663824" y="4757577"/>
            <a:ext cx="2476000" cy="466909"/>
            <a:chOff x="4542086" y="4366564"/>
            <a:chExt cx="2476000" cy="426352"/>
          </a:xfrm>
        </p:grpSpPr>
        <p:sp>
          <p:nvSpPr>
            <p:cNvPr id="10" name="TextBox 9"/>
            <p:cNvSpPr txBox="1"/>
            <p:nvPr/>
          </p:nvSpPr>
          <p:spPr>
            <a:xfrm>
              <a:off x="5205570" y="4380848"/>
              <a:ext cx="1136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Pre-trial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542086" y="4366564"/>
              <a:ext cx="2476000" cy="4263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47384" y="5783055"/>
            <a:ext cx="2589912" cy="460253"/>
            <a:chOff x="4621456" y="5412522"/>
            <a:chExt cx="2589912" cy="460253"/>
          </a:xfrm>
        </p:grpSpPr>
        <p:sp>
          <p:nvSpPr>
            <p:cNvPr id="11" name="TextBox 10"/>
            <p:cNvSpPr txBox="1"/>
            <p:nvPr/>
          </p:nvSpPr>
          <p:spPr>
            <a:xfrm>
              <a:off x="4803449" y="5457982"/>
              <a:ext cx="240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Probation and Parole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621456" y="5412522"/>
              <a:ext cx="2475999" cy="4602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856169" y="1561198"/>
            <a:ext cx="2513466" cy="842633"/>
            <a:chOff x="1862612" y="1269811"/>
            <a:chExt cx="2513466" cy="842633"/>
          </a:xfrm>
        </p:grpSpPr>
        <p:sp>
          <p:nvSpPr>
            <p:cNvPr id="12" name="TextBox 11"/>
            <p:cNvSpPr txBox="1"/>
            <p:nvPr/>
          </p:nvSpPr>
          <p:spPr>
            <a:xfrm>
              <a:off x="2226149" y="1506462"/>
              <a:ext cx="2149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Criminology</a:t>
              </a:r>
            </a:p>
          </p:txBody>
        </p:sp>
        <p:sp>
          <p:nvSpPr>
            <p:cNvPr id="32" name="Flowchart: Punched Tape 31"/>
            <p:cNvSpPr/>
            <p:nvPr/>
          </p:nvSpPr>
          <p:spPr>
            <a:xfrm>
              <a:off x="1862612" y="1269811"/>
              <a:ext cx="2032341" cy="842633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803563" y="3190835"/>
            <a:ext cx="2025230" cy="872460"/>
            <a:chOff x="1860629" y="2750433"/>
            <a:chExt cx="2025230" cy="872460"/>
          </a:xfrm>
        </p:grpSpPr>
        <p:sp>
          <p:nvSpPr>
            <p:cNvPr id="7" name="TextBox 6"/>
            <p:cNvSpPr txBox="1"/>
            <p:nvPr/>
          </p:nvSpPr>
          <p:spPr>
            <a:xfrm>
              <a:off x="2348594" y="3004534"/>
              <a:ext cx="1025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Policing</a:t>
              </a:r>
            </a:p>
          </p:txBody>
        </p:sp>
        <p:sp>
          <p:nvSpPr>
            <p:cNvPr id="33" name="Flowchart: Punched Tape 32"/>
            <p:cNvSpPr/>
            <p:nvPr/>
          </p:nvSpPr>
          <p:spPr>
            <a:xfrm>
              <a:off x="1860629" y="2750433"/>
              <a:ext cx="2025230" cy="872460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836517" y="4556904"/>
            <a:ext cx="2067281" cy="853019"/>
            <a:chOff x="1827672" y="4103586"/>
            <a:chExt cx="2067281" cy="853019"/>
          </a:xfrm>
        </p:grpSpPr>
        <p:sp>
          <p:nvSpPr>
            <p:cNvPr id="14" name="TextBox 13"/>
            <p:cNvSpPr txBox="1"/>
            <p:nvPr/>
          </p:nvSpPr>
          <p:spPr>
            <a:xfrm>
              <a:off x="2419918" y="4367283"/>
              <a:ext cx="882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Court</a:t>
              </a:r>
            </a:p>
          </p:txBody>
        </p:sp>
        <p:sp>
          <p:nvSpPr>
            <p:cNvPr id="34" name="Flowchart: Punched Tape 33"/>
            <p:cNvSpPr/>
            <p:nvPr/>
          </p:nvSpPr>
          <p:spPr>
            <a:xfrm>
              <a:off x="1827672" y="4103586"/>
              <a:ext cx="2067281" cy="853019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5265" y="5543196"/>
            <a:ext cx="2032091" cy="939972"/>
            <a:chOff x="1857199" y="5241270"/>
            <a:chExt cx="2032091" cy="939972"/>
          </a:xfrm>
        </p:grpSpPr>
        <p:sp>
          <p:nvSpPr>
            <p:cNvPr id="15" name="TextBox 14"/>
            <p:cNvSpPr txBox="1"/>
            <p:nvPr/>
          </p:nvSpPr>
          <p:spPr>
            <a:xfrm>
              <a:off x="2212871" y="5503443"/>
              <a:ext cx="136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Corrections</a:t>
              </a:r>
            </a:p>
          </p:txBody>
        </p:sp>
        <p:sp>
          <p:nvSpPr>
            <p:cNvPr id="35" name="Flowchart: Punched Tape 34"/>
            <p:cNvSpPr/>
            <p:nvPr/>
          </p:nvSpPr>
          <p:spPr>
            <a:xfrm>
              <a:off x="1857199" y="5241270"/>
              <a:ext cx="2032091" cy="939972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087226" y="4784735"/>
            <a:ext cx="1614731" cy="383345"/>
            <a:chOff x="7823959" y="4612319"/>
            <a:chExt cx="1614731" cy="383345"/>
          </a:xfrm>
        </p:grpSpPr>
        <p:sp>
          <p:nvSpPr>
            <p:cNvPr id="21" name="TextBox 20"/>
            <p:cNvSpPr txBox="1"/>
            <p:nvPr/>
          </p:nvSpPr>
          <p:spPr>
            <a:xfrm>
              <a:off x="7855548" y="4612319"/>
              <a:ext cx="1551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Court Records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3959" y="4626332"/>
              <a:ext cx="1614731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18815" y="2133785"/>
            <a:ext cx="1698984" cy="381667"/>
            <a:chOff x="7500911" y="1755125"/>
            <a:chExt cx="1698984" cy="381667"/>
          </a:xfrm>
        </p:grpSpPr>
        <p:sp>
          <p:nvSpPr>
            <p:cNvPr id="17" name="TextBox 16"/>
            <p:cNvSpPr txBox="1"/>
            <p:nvPr/>
          </p:nvSpPr>
          <p:spPr>
            <a:xfrm>
              <a:off x="7585164" y="1766399"/>
              <a:ext cx="161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Crime Records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00911" y="1755125"/>
              <a:ext cx="1614730" cy="3816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137086" y="2780239"/>
            <a:ext cx="1630806" cy="374292"/>
            <a:chOff x="7585164" y="2730971"/>
            <a:chExt cx="1630806" cy="374292"/>
          </a:xfrm>
        </p:grpSpPr>
        <p:sp>
          <p:nvSpPr>
            <p:cNvPr id="18" name="TextBox 17"/>
            <p:cNvSpPr txBox="1"/>
            <p:nvPr/>
          </p:nvSpPr>
          <p:spPr>
            <a:xfrm>
              <a:off x="7618467" y="2735931"/>
              <a:ext cx="153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Police Reports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85164" y="2730971"/>
              <a:ext cx="1630806" cy="334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145124" y="3447646"/>
            <a:ext cx="2516614" cy="394216"/>
            <a:chOff x="7576955" y="3261120"/>
            <a:chExt cx="2516614" cy="394216"/>
          </a:xfrm>
        </p:grpSpPr>
        <p:sp>
          <p:nvSpPr>
            <p:cNvPr id="19" name="TextBox 18"/>
            <p:cNvSpPr txBox="1"/>
            <p:nvPr/>
          </p:nvSpPr>
          <p:spPr>
            <a:xfrm>
              <a:off x="7618467" y="3286004"/>
              <a:ext cx="2475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Survey  /  Crime Records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76955" y="3261120"/>
              <a:ext cx="2516614" cy="394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98462" y="4141002"/>
            <a:ext cx="1614731" cy="392526"/>
            <a:chOff x="7601240" y="3865304"/>
            <a:chExt cx="1614731" cy="392526"/>
          </a:xfrm>
        </p:grpSpPr>
        <p:sp>
          <p:nvSpPr>
            <p:cNvPr id="20" name="TextBox 19"/>
            <p:cNvSpPr txBox="1"/>
            <p:nvPr/>
          </p:nvSpPr>
          <p:spPr>
            <a:xfrm>
              <a:off x="7645034" y="3873668"/>
              <a:ext cx="157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Crime Records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01240" y="3865304"/>
              <a:ext cx="1614731" cy="3925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87226" y="5805785"/>
            <a:ext cx="1537583" cy="414792"/>
            <a:chOff x="7549784" y="5469334"/>
            <a:chExt cx="1537583" cy="414792"/>
          </a:xfrm>
        </p:grpSpPr>
        <p:sp>
          <p:nvSpPr>
            <p:cNvPr id="22" name="TextBox 21"/>
            <p:cNvSpPr txBox="1"/>
            <p:nvPr/>
          </p:nvSpPr>
          <p:spPr>
            <a:xfrm>
              <a:off x="7645034" y="5514794"/>
              <a:ext cx="124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Parole data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49784" y="5469334"/>
              <a:ext cx="1537583" cy="403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145124" y="1450399"/>
            <a:ext cx="1239340" cy="379261"/>
            <a:chOff x="7549784" y="1151579"/>
            <a:chExt cx="1239340" cy="379261"/>
          </a:xfrm>
        </p:grpSpPr>
        <p:sp>
          <p:nvSpPr>
            <p:cNvPr id="16" name="TextBox 15"/>
            <p:cNvSpPr txBox="1"/>
            <p:nvPr/>
          </p:nvSpPr>
          <p:spPr>
            <a:xfrm>
              <a:off x="7775741" y="1151579"/>
              <a:ext cx="990347" cy="37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Survey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49784" y="1161295"/>
              <a:ext cx="1239340" cy="3695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>
            <a:stCxn id="32" idx="3"/>
            <a:endCxn id="3" idx="2"/>
          </p:cNvCxnSpPr>
          <p:nvPr/>
        </p:nvCxnSpPr>
        <p:spPr>
          <a:xfrm flipV="1">
            <a:off x="3888510" y="1641989"/>
            <a:ext cx="872787" cy="340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stCxn id="32" idx="3"/>
            <a:endCxn id="26" idx="2"/>
          </p:cNvCxnSpPr>
          <p:nvPr/>
        </p:nvCxnSpPr>
        <p:spPr>
          <a:xfrm>
            <a:off x="3888510" y="1982515"/>
            <a:ext cx="828568" cy="371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33" idx="3"/>
            <a:endCxn id="27" idx="2"/>
          </p:cNvCxnSpPr>
          <p:nvPr/>
        </p:nvCxnSpPr>
        <p:spPr>
          <a:xfrm flipV="1">
            <a:off x="3828793" y="2938066"/>
            <a:ext cx="881946" cy="68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33" idx="3"/>
            <a:endCxn id="28" idx="2"/>
          </p:cNvCxnSpPr>
          <p:nvPr/>
        </p:nvCxnSpPr>
        <p:spPr>
          <a:xfrm>
            <a:off x="3828793" y="3627065"/>
            <a:ext cx="835031" cy="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  <a:stCxn id="33" idx="3"/>
            <a:endCxn id="29" idx="2"/>
          </p:cNvCxnSpPr>
          <p:nvPr/>
        </p:nvCxnSpPr>
        <p:spPr>
          <a:xfrm>
            <a:off x="3828793" y="3627065"/>
            <a:ext cx="915861" cy="707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  <a:stCxn id="34" idx="3"/>
            <a:endCxn id="30" idx="2"/>
          </p:cNvCxnSpPr>
          <p:nvPr/>
        </p:nvCxnSpPr>
        <p:spPr>
          <a:xfrm>
            <a:off x="3903798" y="4983414"/>
            <a:ext cx="760026" cy="7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  <a:stCxn id="35" idx="3"/>
            <a:endCxn id="31" idx="2"/>
          </p:cNvCxnSpPr>
          <p:nvPr/>
        </p:nvCxnSpPr>
        <p:spPr>
          <a:xfrm>
            <a:off x="3877356" y="6013182"/>
            <a:ext cx="770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  <a:stCxn id="3" idx="6"/>
            <a:endCxn id="43" idx="1"/>
          </p:cNvCxnSpPr>
          <p:nvPr/>
        </p:nvCxnSpPr>
        <p:spPr>
          <a:xfrm>
            <a:off x="7237296" y="1641989"/>
            <a:ext cx="907828" cy="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  <a:stCxn id="26" idx="6"/>
            <a:endCxn id="37" idx="1"/>
          </p:cNvCxnSpPr>
          <p:nvPr/>
        </p:nvCxnSpPr>
        <p:spPr>
          <a:xfrm flipV="1">
            <a:off x="7193077" y="2324619"/>
            <a:ext cx="925738" cy="2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  <a:stCxn id="27" idx="6"/>
            <a:endCxn id="38" idx="1"/>
          </p:cNvCxnSpPr>
          <p:nvPr/>
        </p:nvCxnSpPr>
        <p:spPr>
          <a:xfrm>
            <a:off x="7186738" y="2938066"/>
            <a:ext cx="950348" cy="9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8" idx="3"/>
            <a:endCxn id="39" idx="1"/>
          </p:cNvCxnSpPr>
          <p:nvPr/>
        </p:nvCxnSpPr>
        <p:spPr>
          <a:xfrm flipV="1">
            <a:off x="7173127" y="3644660"/>
            <a:ext cx="971997" cy="2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29" idx="6"/>
            <a:endCxn id="40" idx="1"/>
          </p:cNvCxnSpPr>
          <p:nvPr/>
        </p:nvCxnSpPr>
        <p:spPr>
          <a:xfrm>
            <a:off x="7220653" y="4335008"/>
            <a:ext cx="877809" cy="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  <a:stCxn id="30" idx="6"/>
            <a:endCxn id="36" idx="1"/>
          </p:cNvCxnSpPr>
          <p:nvPr/>
        </p:nvCxnSpPr>
        <p:spPr>
          <a:xfrm flipV="1">
            <a:off x="7139824" y="4983414"/>
            <a:ext cx="947402" cy="7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  <a:stCxn id="31" idx="6"/>
            <a:endCxn id="42" idx="1"/>
          </p:cNvCxnSpPr>
          <p:nvPr/>
        </p:nvCxnSpPr>
        <p:spPr>
          <a:xfrm flipV="1">
            <a:off x="7123383" y="6007506"/>
            <a:ext cx="963843" cy="5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40421" y="896814"/>
            <a:ext cx="10134602" cy="5292970"/>
            <a:chOff x="1295400" y="1371600"/>
            <a:chExt cx="5584634" cy="2813787"/>
          </a:xfrm>
        </p:grpSpPr>
        <p:sp>
          <p:nvSpPr>
            <p:cNvPr id="5" name="직사각형 1"/>
            <p:cNvSpPr/>
            <p:nvPr/>
          </p:nvSpPr>
          <p:spPr bwMode="auto">
            <a:xfrm>
              <a:off x="6005724" y="1371600"/>
              <a:ext cx="874310" cy="5222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Family Attachment</a:t>
              </a:r>
            </a:p>
          </p:txBody>
        </p:sp>
        <p:sp>
          <p:nvSpPr>
            <p:cNvPr id="6" name="직사각형 2"/>
            <p:cNvSpPr/>
            <p:nvPr/>
          </p:nvSpPr>
          <p:spPr bwMode="auto">
            <a:xfrm>
              <a:off x="1295400" y="1371600"/>
              <a:ext cx="942750" cy="57377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Negative Labeling</a:t>
              </a:r>
            </a:p>
          </p:txBody>
        </p:sp>
        <p:sp>
          <p:nvSpPr>
            <p:cNvPr id="7" name="직사각형 3"/>
            <p:cNvSpPr/>
            <p:nvPr/>
          </p:nvSpPr>
          <p:spPr bwMode="auto">
            <a:xfrm>
              <a:off x="1362129" y="3405556"/>
              <a:ext cx="942749" cy="62528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Delinquent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Peer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Association</a:t>
              </a:r>
            </a:p>
          </p:txBody>
        </p:sp>
        <p:sp>
          <p:nvSpPr>
            <p:cNvPr id="8" name="직사각형 4"/>
            <p:cNvSpPr/>
            <p:nvPr/>
          </p:nvSpPr>
          <p:spPr bwMode="auto">
            <a:xfrm>
              <a:off x="3784874" y="2988106"/>
              <a:ext cx="807582" cy="5222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Delinquent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Values</a:t>
              </a:r>
            </a:p>
          </p:txBody>
        </p:sp>
        <p:sp>
          <p:nvSpPr>
            <p:cNvPr id="9" name="직사각형 5"/>
            <p:cNvSpPr/>
            <p:nvPr/>
          </p:nvSpPr>
          <p:spPr bwMode="auto">
            <a:xfrm>
              <a:off x="5870557" y="3354041"/>
              <a:ext cx="932484" cy="83134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General Delinquency</a:t>
              </a:r>
            </a:p>
          </p:txBody>
        </p:sp>
        <p:cxnSp>
          <p:nvCxnSpPr>
            <p:cNvPr id="10" name="직선 화살표 연결선 76"/>
            <p:cNvCxnSpPr/>
            <p:nvPr/>
          </p:nvCxnSpPr>
          <p:spPr bwMode="auto">
            <a:xfrm>
              <a:off x="1497295" y="1945372"/>
              <a:ext cx="0" cy="146018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78"/>
            <p:cNvCxnSpPr/>
            <p:nvPr/>
          </p:nvCxnSpPr>
          <p:spPr bwMode="auto">
            <a:xfrm flipV="1">
              <a:off x="1564024" y="1945372"/>
              <a:ext cx="0" cy="146018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89"/>
            <p:cNvCxnSpPr/>
            <p:nvPr/>
          </p:nvCxnSpPr>
          <p:spPr bwMode="auto">
            <a:xfrm flipH="1">
              <a:off x="2304877" y="3354041"/>
              <a:ext cx="1479997" cy="3641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90"/>
            <p:cNvCxnSpPr/>
            <p:nvPr/>
          </p:nvCxnSpPr>
          <p:spPr bwMode="auto">
            <a:xfrm>
              <a:off x="4592456" y="3300749"/>
              <a:ext cx="1278100" cy="41745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99"/>
            <p:cNvCxnSpPr/>
            <p:nvPr/>
          </p:nvCxnSpPr>
          <p:spPr bwMode="auto">
            <a:xfrm flipV="1">
              <a:off x="2304877" y="3405556"/>
              <a:ext cx="1479997" cy="3641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08"/>
            <p:cNvCxnSpPr/>
            <p:nvPr/>
          </p:nvCxnSpPr>
          <p:spPr bwMode="auto">
            <a:xfrm flipH="1" flipV="1">
              <a:off x="4592456" y="3354041"/>
              <a:ext cx="1278100" cy="4156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12"/>
            <p:cNvCxnSpPr/>
            <p:nvPr/>
          </p:nvCxnSpPr>
          <p:spPr bwMode="auto">
            <a:xfrm>
              <a:off x="2304877" y="3874521"/>
              <a:ext cx="35656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13"/>
            <p:cNvCxnSpPr/>
            <p:nvPr/>
          </p:nvCxnSpPr>
          <p:spPr bwMode="auto">
            <a:xfrm flipH="1">
              <a:off x="2304877" y="3926035"/>
              <a:ext cx="35656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17"/>
            <p:cNvCxnSpPr/>
            <p:nvPr/>
          </p:nvCxnSpPr>
          <p:spPr bwMode="auto">
            <a:xfrm>
              <a:off x="2238150" y="1476407"/>
              <a:ext cx="3767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25"/>
            <p:cNvCxnSpPr/>
            <p:nvPr/>
          </p:nvCxnSpPr>
          <p:spPr bwMode="auto">
            <a:xfrm>
              <a:off x="2238150" y="1840565"/>
              <a:ext cx="1546725" cy="125234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38"/>
            <p:cNvCxnSpPr/>
            <p:nvPr/>
          </p:nvCxnSpPr>
          <p:spPr bwMode="auto">
            <a:xfrm flipH="1">
              <a:off x="1967815" y="1735759"/>
              <a:ext cx="4037909" cy="16697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143"/>
            <p:cNvCxnSpPr/>
            <p:nvPr/>
          </p:nvCxnSpPr>
          <p:spPr bwMode="auto">
            <a:xfrm>
              <a:off x="2238150" y="1735759"/>
              <a:ext cx="3969470" cy="161828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145"/>
            <p:cNvCxnSpPr>
              <a:stCxn id="9" idx="0"/>
              <a:endCxn id="6" idx="3"/>
            </p:cNvCxnSpPr>
            <p:nvPr/>
          </p:nvCxnSpPr>
          <p:spPr bwMode="auto">
            <a:xfrm flipH="1" flipV="1">
              <a:off x="2238150" y="1657598"/>
              <a:ext cx="4099505" cy="169644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5"/>
            <p:cNvCxnSpPr/>
            <p:nvPr/>
          </p:nvCxnSpPr>
          <p:spPr bwMode="auto">
            <a:xfrm flipV="1">
              <a:off x="2102982" y="1789050"/>
              <a:ext cx="3902743" cy="1616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7"/>
            <p:cNvCxnSpPr/>
            <p:nvPr/>
          </p:nvCxnSpPr>
          <p:spPr bwMode="auto">
            <a:xfrm flipV="1">
              <a:off x="6611411" y="1893856"/>
              <a:ext cx="0" cy="14601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6"/>
            <p:cNvCxnSpPr/>
            <p:nvPr/>
          </p:nvCxnSpPr>
          <p:spPr bwMode="auto">
            <a:xfrm>
              <a:off x="6542972" y="1893856"/>
              <a:ext cx="0" cy="14601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6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14019"/>
              </p:ext>
            </p:extLst>
          </p:nvPr>
        </p:nvGraphicFramePr>
        <p:xfrm>
          <a:off x="574765" y="444138"/>
          <a:ext cx="10737669" cy="612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1715">
                  <a:extLst>
                    <a:ext uri="{9D8B030D-6E8A-4147-A177-3AD203B41FA5}">
                      <a16:colId xmlns:a16="http://schemas.microsoft.com/office/drawing/2014/main" val="2913316068"/>
                    </a:ext>
                  </a:extLst>
                </a:gridCol>
                <a:gridCol w="1761580">
                  <a:extLst>
                    <a:ext uri="{9D8B030D-6E8A-4147-A177-3AD203B41FA5}">
                      <a16:colId xmlns:a16="http://schemas.microsoft.com/office/drawing/2014/main" val="50865852"/>
                    </a:ext>
                  </a:extLst>
                </a:gridCol>
                <a:gridCol w="1412694">
                  <a:extLst>
                    <a:ext uri="{9D8B030D-6E8A-4147-A177-3AD203B41FA5}">
                      <a16:colId xmlns:a16="http://schemas.microsoft.com/office/drawing/2014/main" val="378530448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47699382"/>
                    </a:ext>
                  </a:extLst>
                </a:gridCol>
              </a:tblGrid>
              <a:tr h="50379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Metric Slope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Error Variance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Reliability Coefficient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731789619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Labeling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151825996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Friends agree that you break rules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3825200297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Friends agree that you  get into trouble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0.888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178153653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Parents agree that you break rules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883945323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Parents agree that you get into trouble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4064121783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Family Attachment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2550690873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feel close to my family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299398182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 family is willing to listen if I have a problem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448709241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feel like an outsider in my family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876868439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 family doesn't take much interest in my problem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594912950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Delinquent Values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691354535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wrong is it to cheat on school tests?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3835664443"/>
                  </a:ext>
                </a:extLst>
              </a:tr>
              <a:tr h="503797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wrong is it to purposely damage others’ property?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1688100051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wrong is it to steal something worth &lt;$50?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218897950"/>
                  </a:ext>
                </a:extLst>
              </a:tr>
              <a:tr h="503797">
                <a:tc>
                  <a:txBody>
                    <a:bodyPr/>
                    <a:lstStyle/>
                    <a:p>
                      <a:pPr marL="18288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wrong is it to hit/threaten someone without any reason?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393" marR="58393" marT="0" marB="0" anchor="ctr"/>
                </a:tc>
                <a:extLst>
                  <a:ext uri="{0D108BD9-81ED-4DB2-BD59-A6C34878D82A}">
                    <a16:rowId xmlns:a16="http://schemas.microsoft.com/office/drawing/2014/main" val="403574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00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6922"/>
              </p:ext>
            </p:extLst>
          </p:nvPr>
        </p:nvGraphicFramePr>
        <p:xfrm>
          <a:off x="295174" y="230614"/>
          <a:ext cx="11539272" cy="631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763">
                  <a:extLst>
                    <a:ext uri="{9D8B030D-6E8A-4147-A177-3AD203B41FA5}">
                      <a16:colId xmlns:a16="http://schemas.microsoft.com/office/drawing/2014/main" val="1730137261"/>
                    </a:ext>
                  </a:extLst>
                </a:gridCol>
                <a:gridCol w="909763">
                  <a:extLst>
                    <a:ext uri="{9D8B030D-6E8A-4147-A177-3AD203B41FA5}">
                      <a16:colId xmlns:a16="http://schemas.microsoft.com/office/drawing/2014/main" val="502537068"/>
                    </a:ext>
                  </a:extLst>
                </a:gridCol>
                <a:gridCol w="791373">
                  <a:extLst>
                    <a:ext uri="{9D8B030D-6E8A-4147-A177-3AD203B41FA5}">
                      <a16:colId xmlns:a16="http://schemas.microsoft.com/office/drawing/2014/main" val="895008643"/>
                    </a:ext>
                  </a:extLst>
                </a:gridCol>
                <a:gridCol w="792167">
                  <a:extLst>
                    <a:ext uri="{9D8B030D-6E8A-4147-A177-3AD203B41FA5}">
                      <a16:colId xmlns:a16="http://schemas.microsoft.com/office/drawing/2014/main" val="2274788362"/>
                    </a:ext>
                  </a:extLst>
                </a:gridCol>
                <a:gridCol w="792167">
                  <a:extLst>
                    <a:ext uri="{9D8B030D-6E8A-4147-A177-3AD203B41FA5}">
                      <a16:colId xmlns:a16="http://schemas.microsoft.com/office/drawing/2014/main" val="2599948194"/>
                    </a:ext>
                  </a:extLst>
                </a:gridCol>
                <a:gridCol w="821566">
                  <a:extLst>
                    <a:ext uri="{9D8B030D-6E8A-4147-A177-3AD203B41FA5}">
                      <a16:colId xmlns:a16="http://schemas.microsoft.com/office/drawing/2014/main" val="4036305019"/>
                    </a:ext>
                  </a:extLst>
                </a:gridCol>
                <a:gridCol w="821566">
                  <a:extLst>
                    <a:ext uri="{9D8B030D-6E8A-4147-A177-3AD203B41FA5}">
                      <a16:colId xmlns:a16="http://schemas.microsoft.com/office/drawing/2014/main" val="3292996997"/>
                    </a:ext>
                  </a:extLst>
                </a:gridCol>
                <a:gridCol w="791373">
                  <a:extLst>
                    <a:ext uri="{9D8B030D-6E8A-4147-A177-3AD203B41FA5}">
                      <a16:colId xmlns:a16="http://schemas.microsoft.com/office/drawing/2014/main" val="2448757673"/>
                    </a:ext>
                  </a:extLst>
                </a:gridCol>
                <a:gridCol w="791373">
                  <a:extLst>
                    <a:ext uri="{9D8B030D-6E8A-4147-A177-3AD203B41FA5}">
                      <a16:colId xmlns:a16="http://schemas.microsoft.com/office/drawing/2014/main" val="2282477198"/>
                    </a:ext>
                  </a:extLst>
                </a:gridCol>
                <a:gridCol w="769921">
                  <a:extLst>
                    <a:ext uri="{9D8B030D-6E8A-4147-A177-3AD203B41FA5}">
                      <a16:colId xmlns:a16="http://schemas.microsoft.com/office/drawing/2014/main" val="3248280235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541134042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667336584"/>
                    </a:ext>
                  </a:extLst>
                </a:gridCol>
                <a:gridCol w="833485">
                  <a:extLst>
                    <a:ext uri="{9D8B030D-6E8A-4147-A177-3AD203B41FA5}">
                      <a16:colId xmlns:a16="http://schemas.microsoft.com/office/drawing/2014/main" val="248446242"/>
                    </a:ext>
                  </a:extLst>
                </a:gridCol>
                <a:gridCol w="833485">
                  <a:extLst>
                    <a:ext uri="{9D8B030D-6E8A-4147-A177-3AD203B41FA5}">
                      <a16:colId xmlns:a16="http://schemas.microsoft.com/office/drawing/2014/main" val="1971215921"/>
                    </a:ext>
                  </a:extLst>
                </a:gridCol>
              </a:tblGrid>
              <a:tr h="30139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 III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 IV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 V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1058"/>
                  </a:ext>
                </a:extLst>
              </a:tr>
              <a:tr h="58272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Negative Labeling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Family Attachment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Delinquent Values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Delinquent Peers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General Delinquency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Negative Labeling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 Attachment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Delinquent Values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Delinquent Peers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General Delinquency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Delinquent Peers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General Delinquency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315753725"/>
                  </a:ext>
                </a:extLst>
              </a:tr>
              <a:tr h="38527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-0.003**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-0.010**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-0.004*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-0.004**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-0.009**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186270495"/>
                  </a:ext>
                </a:extLst>
              </a:tr>
              <a:tr h="388481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 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Negative Labeling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(0.562**)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-0.045**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0.302**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1.076**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026535726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Attachment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(0.757**)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-0.128**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0.255*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019062359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Delinquent Values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(0.702**)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0.393**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1.282**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577263038"/>
                  </a:ext>
                </a:extLst>
              </a:tr>
              <a:tr h="388481">
                <a:tc row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 III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Delinquent Peers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0.291**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0.093**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(0.621**)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0.143*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627796363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 Delinquency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0.080**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-0.021**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0.020**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0.093**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0.037**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(0.700**)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662853449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Negative Labeling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(0.536**)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-0.031*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0.175**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134397766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Attachment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-0.007**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(0.731**)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-0.102 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224734058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Delinquent Values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-0.007**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(0.680**)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299015928"/>
                  </a:ext>
                </a:extLst>
              </a:tr>
              <a:tr h="388481">
                <a:tc row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 IV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Delinquent Peers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0.126**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0.073**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0.070**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(0.588**)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0.193**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786446174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 Delinquency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-0.012**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0.070**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0.041**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(0.687**)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027217385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Negative Labeling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0.056**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557144314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Attachment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678435944"/>
                  </a:ext>
                </a:extLst>
              </a:tr>
              <a:tr h="3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Delinquent Values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-0.009**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0.148**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0.277**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76969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0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66379"/>
              </p:ext>
            </p:extLst>
          </p:nvPr>
        </p:nvGraphicFramePr>
        <p:xfrm>
          <a:off x="693174" y="958357"/>
          <a:ext cx="10912671" cy="570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359">
                  <a:extLst>
                    <a:ext uri="{9D8B030D-6E8A-4147-A177-3AD203B41FA5}">
                      <a16:colId xmlns:a16="http://schemas.microsoft.com/office/drawing/2014/main" val="65811534"/>
                    </a:ext>
                  </a:extLst>
                </a:gridCol>
                <a:gridCol w="2675405">
                  <a:extLst>
                    <a:ext uri="{9D8B030D-6E8A-4147-A177-3AD203B41FA5}">
                      <a16:colId xmlns:a16="http://schemas.microsoft.com/office/drawing/2014/main" val="1075672921"/>
                    </a:ext>
                  </a:extLst>
                </a:gridCol>
                <a:gridCol w="2183000">
                  <a:extLst>
                    <a:ext uri="{9D8B030D-6E8A-4147-A177-3AD203B41FA5}">
                      <a16:colId xmlns:a16="http://schemas.microsoft.com/office/drawing/2014/main" val="1795955875"/>
                    </a:ext>
                  </a:extLst>
                </a:gridCol>
                <a:gridCol w="1592111">
                  <a:extLst>
                    <a:ext uri="{9D8B030D-6E8A-4147-A177-3AD203B41FA5}">
                      <a16:colId xmlns:a16="http://schemas.microsoft.com/office/drawing/2014/main" val="1270971378"/>
                    </a:ext>
                  </a:extLst>
                </a:gridCol>
                <a:gridCol w="1936796">
                  <a:extLst>
                    <a:ext uri="{9D8B030D-6E8A-4147-A177-3AD203B41FA5}">
                      <a16:colId xmlns:a16="http://schemas.microsoft.com/office/drawing/2014/main" val="2838110800"/>
                    </a:ext>
                  </a:extLst>
                </a:gridCol>
              </a:tblGrid>
              <a:tr h="317012"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Coefficient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Odds ratio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010682189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Incident-level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Community-level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901989227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White (Intercept)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Intercept (γ</a:t>
                      </a:r>
                      <a:r>
                        <a:rPr lang="en-US" sz="1600" baseline="-25000">
                          <a:effectLst/>
                        </a:rPr>
                        <a:t>00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-1.520***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0.137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0.219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1989023194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% White (γ</a:t>
                      </a:r>
                      <a:r>
                        <a:rPr lang="en-US" sz="1600" baseline="-25000">
                          <a:effectLst/>
                        </a:rPr>
                        <a:t>01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-0.009**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0.992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1086096311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Violence rate (γ</a:t>
                      </a:r>
                      <a:r>
                        <a:rPr lang="en-US" sz="1600" baseline="-25000">
                          <a:effectLst/>
                        </a:rPr>
                        <a:t>02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0.013*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1.013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1462406708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Intercept (γ</a:t>
                      </a:r>
                      <a:r>
                        <a:rPr lang="en-US" sz="1600" baseline="-25000">
                          <a:effectLst/>
                        </a:rPr>
                        <a:t>10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0.271*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0.132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1.32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885902146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% Black (γ</a:t>
                      </a:r>
                      <a:r>
                        <a:rPr lang="en-US" sz="1600" baseline="-25000">
                          <a:effectLst/>
                        </a:rPr>
                        <a:t>11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-0.001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0.999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1915101247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Violence rate (γ</a:t>
                      </a:r>
                      <a:r>
                        <a:rPr lang="en-US" sz="1600" baseline="-25000">
                          <a:effectLst/>
                        </a:rPr>
                        <a:t>12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-0.025***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0.975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116122377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Hispanic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Intercept (γ</a:t>
                      </a:r>
                      <a:r>
                        <a:rPr lang="en-US" sz="1600" baseline="-25000">
                          <a:effectLst/>
                        </a:rPr>
                        <a:t>20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0.199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0.117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1.220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812130944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% Hispanic (γ</a:t>
                      </a:r>
                      <a:r>
                        <a:rPr lang="en-US" sz="1600" baseline="-25000">
                          <a:effectLst/>
                        </a:rPr>
                        <a:t>21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1.001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785006505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Violence rate (γ</a:t>
                      </a:r>
                      <a:r>
                        <a:rPr lang="en-US" sz="1600" baseline="-25000">
                          <a:effectLst/>
                        </a:rPr>
                        <a:t>22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-0.021***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0.979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2148628452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 dirty="0">
                          <a:effectLst/>
                        </a:rPr>
                        <a:t>(γ</a:t>
                      </a:r>
                      <a:r>
                        <a:rPr lang="en-US" sz="1600" baseline="-25000" dirty="0">
                          <a:effectLst/>
                        </a:rPr>
                        <a:t>30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-0.019***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0.981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045334480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Residence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(γ</a:t>
                      </a:r>
                      <a:r>
                        <a:rPr lang="en-US" sz="1600" baseline="-25000">
                          <a:effectLst/>
                        </a:rPr>
                        <a:t>40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-1.177***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0.152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0.308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557638079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Nighttime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(γ</a:t>
                      </a:r>
                      <a:r>
                        <a:rPr lang="en-US" sz="1600" baseline="-25000">
                          <a:effectLst/>
                        </a:rPr>
                        <a:t>50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-0.080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1.083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1928757604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Perceived danger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(γ</a:t>
                      </a:r>
                      <a:r>
                        <a:rPr lang="en-US" sz="1600" baseline="-25000">
                          <a:effectLst/>
                        </a:rPr>
                        <a:t>60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-0.107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0.899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124821989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Noncompliance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(γ</a:t>
                      </a:r>
                      <a:r>
                        <a:rPr lang="en-US" sz="1600" baseline="-25000">
                          <a:effectLst/>
                        </a:rPr>
                        <a:t>70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1.24***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3.445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3335330563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Part I offense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Intercept (γ</a:t>
                      </a:r>
                      <a:r>
                        <a:rPr lang="en-US" sz="1600" baseline="-25000">
                          <a:effectLst/>
                        </a:rPr>
                        <a:t>80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-0.330***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0.719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1766558561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effectLst/>
                        </a:rPr>
                        <a:t>Violence rate (γ</a:t>
                      </a:r>
                      <a:r>
                        <a:rPr lang="en-US" sz="1600" baseline="-25000">
                          <a:effectLst/>
                        </a:rPr>
                        <a:t>81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0.006*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effectLst/>
                        </a:rPr>
                        <a:t>0.002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 dirty="0">
                          <a:effectLst/>
                        </a:rPr>
                        <a:t>1.006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2" marR="48002" marT="0" marB="0" anchor="ctr"/>
                </a:tc>
                <a:extLst>
                  <a:ext uri="{0D108BD9-81ED-4DB2-BD59-A6C34878D82A}">
                    <a16:rowId xmlns:a16="http://schemas.microsoft.com/office/drawing/2014/main" val="426403013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98683" y="422333"/>
            <a:ext cx="68169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HGLM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Use of Nonlethal Force 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n-US" altLang="en-US" sz="1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incident</a:t>
            </a:r>
            <a:r>
              <a:rPr kumimoji="0" lang="en-US" altLang="en-US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-level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8,597;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n-US" altLang="en-US" sz="1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community</a:t>
            </a:r>
            <a:r>
              <a:rPr kumimoji="0" lang="en-US" altLang="en-US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-level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56).</a:t>
            </a:r>
          </a:p>
        </p:txBody>
      </p:sp>
    </p:spTree>
    <p:extLst>
      <p:ext uri="{BB962C8B-B14F-4D97-AF65-F5344CB8AC3E}">
        <p14:creationId xmlns:p14="http://schemas.microsoft.com/office/powerpoint/2010/main" val="180794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37491" y="712177"/>
            <a:ext cx="10410093" cy="5492680"/>
            <a:chOff x="1074738" y="1981200"/>
            <a:chExt cx="6773862" cy="3352800"/>
          </a:xfrm>
        </p:grpSpPr>
        <p:sp>
          <p:nvSpPr>
            <p:cNvPr id="5" name="직사각형 2"/>
            <p:cNvSpPr/>
            <p:nvPr/>
          </p:nvSpPr>
          <p:spPr bwMode="auto">
            <a:xfrm>
              <a:off x="1074738" y="3351213"/>
              <a:ext cx="1219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Demographics</a:t>
              </a:r>
            </a:p>
          </p:txBody>
        </p:sp>
        <p:sp>
          <p:nvSpPr>
            <p:cNvPr id="6" name="직사각형 3"/>
            <p:cNvSpPr/>
            <p:nvPr/>
          </p:nvSpPr>
          <p:spPr bwMode="auto">
            <a:xfrm>
              <a:off x="3543300" y="1981200"/>
              <a:ext cx="127635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Negative Contact with Police</a:t>
              </a:r>
            </a:p>
          </p:txBody>
        </p:sp>
        <p:sp>
          <p:nvSpPr>
            <p:cNvPr id="7" name="직사각형 4"/>
            <p:cNvSpPr/>
            <p:nvPr/>
          </p:nvSpPr>
          <p:spPr bwMode="auto">
            <a:xfrm>
              <a:off x="3584575" y="2817813"/>
              <a:ext cx="1219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Social Distance</a:t>
              </a:r>
            </a:p>
          </p:txBody>
        </p:sp>
        <p:sp>
          <p:nvSpPr>
            <p:cNvPr id="8" name="직사각형 5"/>
            <p:cNvSpPr/>
            <p:nvPr/>
          </p:nvSpPr>
          <p:spPr bwMode="auto">
            <a:xfrm>
              <a:off x="6324600" y="330835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Individual Attitude toward the Police</a:t>
              </a:r>
            </a:p>
          </p:txBody>
        </p:sp>
        <p:sp>
          <p:nvSpPr>
            <p:cNvPr id="9" name="직사각형 2"/>
            <p:cNvSpPr/>
            <p:nvPr/>
          </p:nvSpPr>
          <p:spPr bwMode="auto">
            <a:xfrm>
              <a:off x="3600450" y="4884738"/>
              <a:ext cx="1219200" cy="449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Victimization</a:t>
              </a:r>
            </a:p>
          </p:txBody>
        </p:sp>
        <p:cxnSp>
          <p:nvCxnSpPr>
            <p:cNvPr id="10" name="직선 화살표 연결선 112"/>
            <p:cNvCxnSpPr>
              <a:stCxn id="7" idx="3"/>
              <a:endCxn id="8" idx="1"/>
            </p:cNvCxnSpPr>
            <p:nvPr/>
          </p:nvCxnSpPr>
          <p:spPr bwMode="auto">
            <a:xfrm>
              <a:off x="4803775" y="3084513"/>
              <a:ext cx="1520825" cy="528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4"/>
            <p:cNvSpPr/>
            <p:nvPr/>
          </p:nvSpPr>
          <p:spPr bwMode="auto">
            <a:xfrm>
              <a:off x="3600450" y="4068763"/>
              <a:ext cx="12192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Negative Media Reports</a:t>
              </a:r>
            </a:p>
          </p:txBody>
        </p:sp>
        <p:cxnSp>
          <p:nvCxnSpPr>
            <p:cNvPr id="12" name="직선 화살표 연결선 112"/>
            <p:cNvCxnSpPr>
              <a:stCxn id="11" idx="3"/>
              <a:endCxn id="8" idx="1"/>
            </p:cNvCxnSpPr>
            <p:nvPr/>
          </p:nvCxnSpPr>
          <p:spPr bwMode="auto">
            <a:xfrm flipV="1">
              <a:off x="4819650" y="3613150"/>
              <a:ext cx="1504950" cy="6842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12"/>
            <p:cNvCxnSpPr>
              <a:stCxn id="9" idx="3"/>
              <a:endCxn id="8" idx="1"/>
            </p:cNvCxnSpPr>
            <p:nvPr/>
          </p:nvCxnSpPr>
          <p:spPr bwMode="auto">
            <a:xfrm flipV="1">
              <a:off x="4819650" y="3613150"/>
              <a:ext cx="1504950" cy="14970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12"/>
            <p:cNvCxnSpPr>
              <a:stCxn id="6" idx="3"/>
              <a:endCxn id="8" idx="1"/>
            </p:cNvCxnSpPr>
            <p:nvPr/>
          </p:nvCxnSpPr>
          <p:spPr bwMode="auto">
            <a:xfrm>
              <a:off x="4819650" y="2247900"/>
              <a:ext cx="1504950" cy="1365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12"/>
            <p:cNvCxnSpPr>
              <a:stCxn id="5" idx="3"/>
              <a:endCxn id="6" idx="1"/>
            </p:cNvCxnSpPr>
            <p:nvPr/>
          </p:nvCxnSpPr>
          <p:spPr bwMode="auto">
            <a:xfrm flipV="1">
              <a:off x="2293938" y="2247900"/>
              <a:ext cx="1249362" cy="13700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12"/>
            <p:cNvCxnSpPr>
              <a:stCxn id="5" idx="3"/>
              <a:endCxn id="7" idx="1"/>
            </p:cNvCxnSpPr>
            <p:nvPr/>
          </p:nvCxnSpPr>
          <p:spPr bwMode="auto">
            <a:xfrm flipV="1">
              <a:off x="2293938" y="3084513"/>
              <a:ext cx="1290637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12"/>
            <p:cNvCxnSpPr>
              <a:stCxn id="5" idx="3"/>
              <a:endCxn id="11" idx="1"/>
            </p:cNvCxnSpPr>
            <p:nvPr/>
          </p:nvCxnSpPr>
          <p:spPr bwMode="auto">
            <a:xfrm>
              <a:off x="2293938" y="3617913"/>
              <a:ext cx="1306512" cy="679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12"/>
            <p:cNvCxnSpPr>
              <a:stCxn id="5" idx="3"/>
              <a:endCxn id="9" idx="1"/>
            </p:cNvCxnSpPr>
            <p:nvPr/>
          </p:nvCxnSpPr>
          <p:spPr bwMode="auto">
            <a:xfrm>
              <a:off x="2293938" y="3617913"/>
              <a:ext cx="1306512" cy="149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12"/>
            <p:cNvCxnSpPr>
              <a:stCxn id="5" idx="3"/>
              <a:endCxn id="8" idx="1"/>
            </p:cNvCxnSpPr>
            <p:nvPr/>
          </p:nvCxnSpPr>
          <p:spPr bwMode="auto">
            <a:xfrm flipV="1">
              <a:off x="2293938" y="3613150"/>
              <a:ext cx="4030662" cy="4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99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7" y="577608"/>
            <a:ext cx="10605335" cy="60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1649"/>
              </p:ext>
            </p:extLst>
          </p:nvPr>
        </p:nvGraphicFramePr>
        <p:xfrm>
          <a:off x="457199" y="474782"/>
          <a:ext cx="11227777" cy="5855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871">
                  <a:extLst>
                    <a:ext uri="{9D8B030D-6E8A-4147-A177-3AD203B41FA5}">
                      <a16:colId xmlns:a16="http://schemas.microsoft.com/office/drawing/2014/main" val="808476000"/>
                    </a:ext>
                  </a:extLst>
                </a:gridCol>
                <a:gridCol w="1532663">
                  <a:extLst>
                    <a:ext uri="{9D8B030D-6E8A-4147-A177-3AD203B41FA5}">
                      <a16:colId xmlns:a16="http://schemas.microsoft.com/office/drawing/2014/main" val="758470912"/>
                    </a:ext>
                  </a:extLst>
                </a:gridCol>
                <a:gridCol w="1993143">
                  <a:extLst>
                    <a:ext uri="{9D8B030D-6E8A-4147-A177-3AD203B41FA5}">
                      <a16:colId xmlns:a16="http://schemas.microsoft.com/office/drawing/2014/main" val="2774944750"/>
                    </a:ext>
                  </a:extLst>
                </a:gridCol>
                <a:gridCol w="1764608">
                  <a:extLst>
                    <a:ext uri="{9D8B030D-6E8A-4147-A177-3AD203B41FA5}">
                      <a16:colId xmlns:a16="http://schemas.microsoft.com/office/drawing/2014/main" val="1867192582"/>
                    </a:ext>
                  </a:extLst>
                </a:gridCol>
                <a:gridCol w="1763472">
                  <a:extLst>
                    <a:ext uri="{9D8B030D-6E8A-4147-A177-3AD203B41FA5}">
                      <a16:colId xmlns:a16="http://schemas.microsoft.com/office/drawing/2014/main" val="2671943553"/>
                    </a:ext>
                  </a:extLst>
                </a:gridCol>
                <a:gridCol w="1768020">
                  <a:extLst>
                    <a:ext uri="{9D8B030D-6E8A-4147-A177-3AD203B41FA5}">
                      <a16:colId xmlns:a16="http://schemas.microsoft.com/office/drawing/2014/main" val="2000963405"/>
                    </a:ext>
                  </a:extLst>
                </a:gridCol>
              </a:tblGrid>
              <a:tr h="696442">
                <a:tc gridSpan="6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 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19779"/>
                  </a:ext>
                </a:extLst>
              </a:tr>
              <a:tr h="58036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Contact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Vicarious Contact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 Exposure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Victimization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Confidence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the Police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716961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Minority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0.345*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1.974**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0.758**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-0.659*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510829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0.409**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0.526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0.206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-0.179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195107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 Group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-0.222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0.062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687638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 Contacts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-0.503**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9506921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Neg' Vicarious Contact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-0.096**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564643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 Exposure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>
                          <a:effectLst/>
                        </a:rPr>
                        <a:t>-0.370**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110549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Victimization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-0.232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600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5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814</Words>
  <Application>Microsoft Office PowerPoint</Application>
  <PresentationFormat>Widescreen</PresentationFormat>
  <Paragraphs>546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Batang</vt:lpstr>
      <vt:lpstr>Calibri</vt:lpstr>
      <vt:lpstr>Calibri Light</vt:lpstr>
      <vt:lpstr>Times New Roman</vt:lpstr>
      <vt:lpstr>Office Theme</vt:lpstr>
      <vt:lpstr>Data-Driven Approaches in Criminal Justice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Policing: Pre-test</vt:lpstr>
      <vt:lpstr>PowerPoint Presentation</vt:lpstr>
      <vt:lpstr>PowerPoint Presentation</vt:lpstr>
      <vt:lpstr>Pre-saturation</vt:lpstr>
      <vt:lpstr>PowerPoint Presentation</vt:lpstr>
      <vt:lpstr>Current Projects 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Lee</dc:creator>
  <cp:lastModifiedBy>Lee, Jonathan</cp:lastModifiedBy>
  <cp:revision>30</cp:revision>
  <dcterms:created xsi:type="dcterms:W3CDTF">2017-05-01T18:03:37Z</dcterms:created>
  <dcterms:modified xsi:type="dcterms:W3CDTF">2017-05-05T15:58:11Z</dcterms:modified>
</cp:coreProperties>
</file>