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2" r:id="rId2"/>
    <p:sldId id="314" r:id="rId3"/>
    <p:sldId id="315" r:id="rId4"/>
    <p:sldId id="313" r:id="rId5"/>
    <p:sldId id="316" r:id="rId6"/>
    <p:sldId id="317" r:id="rId7"/>
    <p:sldId id="318" r:id="rId8"/>
    <p:sldId id="320" r:id="rId9"/>
    <p:sldId id="321" r:id="rId10"/>
    <p:sldId id="346" r:id="rId11"/>
    <p:sldId id="322" r:id="rId12"/>
    <p:sldId id="323" r:id="rId13"/>
    <p:sldId id="324" r:id="rId14"/>
    <p:sldId id="325" r:id="rId15"/>
    <p:sldId id="326" r:id="rId16"/>
    <p:sldId id="327" r:id="rId17"/>
    <p:sldId id="328" r:id="rId18"/>
    <p:sldId id="329" r:id="rId19"/>
    <p:sldId id="330" r:id="rId20"/>
    <p:sldId id="332" r:id="rId21"/>
    <p:sldId id="333" r:id="rId22"/>
    <p:sldId id="334" r:id="rId23"/>
    <p:sldId id="335" r:id="rId24"/>
    <p:sldId id="336" r:id="rId25"/>
    <p:sldId id="337" r:id="rId26"/>
    <p:sldId id="338" r:id="rId27"/>
    <p:sldId id="339" r:id="rId28"/>
    <p:sldId id="342" r:id="rId29"/>
    <p:sldId id="343" r:id="rId30"/>
    <p:sldId id="344" r:id="rId31"/>
    <p:sldId id="345" r:id="rId32"/>
    <p:sldId id="340" r:id="rId33"/>
    <p:sldId id="341" r:id="rId34"/>
    <p:sldId id="366" r:id="rId35"/>
    <p:sldId id="368" r:id="rId36"/>
    <p:sldId id="369" r:id="rId37"/>
    <p:sldId id="370" r:id="rId38"/>
    <p:sldId id="373" r:id="rId39"/>
    <p:sldId id="371" r:id="rId40"/>
    <p:sldId id="372" r:id="rId41"/>
    <p:sldId id="347" r:id="rId42"/>
    <p:sldId id="365" r:id="rId43"/>
    <p:sldId id="367" r:id="rId44"/>
    <p:sldId id="3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0E1"/>
    <a:srgbClr val="4266CA"/>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13" d="100"/>
          <a:sy n="113"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E4879-9A88-4DDB-BDC0-45CC782C70C4}" type="datetimeFigureOut">
              <a:rPr lang="en-US" smtClean="0"/>
              <a:t>5/10/2017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BEBF9-2E29-4016-9302-CBAC8A09482F}" type="slidenum">
              <a:rPr lang="en-US" smtClean="0"/>
              <a:t>‹#›</a:t>
            </a:fld>
            <a:endParaRPr lang="en-US" dirty="0"/>
          </a:p>
        </p:txBody>
      </p:sp>
    </p:spTree>
    <p:extLst>
      <p:ext uri="{BB962C8B-B14F-4D97-AF65-F5344CB8AC3E}">
        <p14:creationId xmlns:p14="http://schemas.microsoft.com/office/powerpoint/2010/main" val="298133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62994-07EA-42D4-B87E-1CB0105B993D}" type="slidenum">
              <a:rPr lang="en-US" smtClean="0"/>
              <a:t>1</a:t>
            </a:fld>
            <a:endParaRPr lang="en-US" dirty="0"/>
          </a:p>
        </p:txBody>
      </p:sp>
    </p:spTree>
    <p:extLst>
      <p:ext uri="{BB962C8B-B14F-4D97-AF65-F5344CB8AC3E}">
        <p14:creationId xmlns:p14="http://schemas.microsoft.com/office/powerpoint/2010/main" val="755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3453A-5270-491A-BF73-25D7035F15F8}" type="slidenum">
              <a:rPr lang="en-US" smtClean="0"/>
              <a:t>42</a:t>
            </a:fld>
            <a:endParaRPr lang="en-US" dirty="0"/>
          </a:p>
        </p:txBody>
      </p:sp>
    </p:spTree>
    <p:extLst>
      <p:ext uri="{BB962C8B-B14F-4D97-AF65-F5344CB8AC3E}">
        <p14:creationId xmlns:p14="http://schemas.microsoft.com/office/powerpoint/2010/main" val="223249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187066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343319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414037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35226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225735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327971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293399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26156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420921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4533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B5690-D329-457E-9C18-258511A78478}" type="datetimeFigureOut">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113445-BFC4-45EA-B7E0-7891BDEBB391}" type="slidenum">
              <a:rPr lang="en-US" smtClean="0"/>
              <a:t>‹#›</a:t>
            </a:fld>
            <a:endParaRPr lang="en-US" dirty="0"/>
          </a:p>
        </p:txBody>
      </p:sp>
    </p:spTree>
    <p:extLst>
      <p:ext uri="{BB962C8B-B14F-4D97-AF65-F5344CB8AC3E}">
        <p14:creationId xmlns:p14="http://schemas.microsoft.com/office/powerpoint/2010/main" val="363742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D80E1"/>
            </a:gs>
            <a:gs pos="100000">
              <a:schemeClr val="tx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B5690-D329-457E-9C18-258511A78478}" type="datetimeFigureOut">
              <a:rPr lang="en-US" smtClean="0"/>
              <a:t>5/10/2017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13445-BFC4-45EA-B7E0-7891BDEBB391}" type="slidenum">
              <a:rPr lang="en-US" smtClean="0"/>
              <a:t>‹#›</a:t>
            </a:fld>
            <a:endParaRPr lang="en-US" dirty="0"/>
          </a:p>
        </p:txBody>
      </p:sp>
    </p:spTree>
    <p:extLst>
      <p:ext uri="{BB962C8B-B14F-4D97-AF65-F5344CB8AC3E}">
        <p14:creationId xmlns:p14="http://schemas.microsoft.com/office/powerpoint/2010/main" val="207734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ensus.gov/prod/cen2010/briefs/c2010br-0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ensus.gov/prod/cen2010/briefs/c2010br-0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whatkarensees.blogspot.com/2011/11/beautiful-fijian-woman.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realhistoryww.com/world_history/ancient/China_2.htm" TargetMode="External"/><Relationship Id="rId5" Type="http://schemas.openxmlformats.org/officeDocument/2006/relationships/hyperlink" Target="http://www.china-mike.com/chinese-culture/understanding-chinese-mind/in-out-groups/"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history.com/topics/chinese-exclusion-act"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tholyoke.edu/~matsu22k/classweb/index3.html" TargetMode="External"/><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www.timetoast.com/timelines/japanese-internment-camps-history-jacob-and-drew-period-3"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ennlive.com/midstate/index.ssf/2015/04/40_years_later_former_vietname_1.html" TargetMode="External"/><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7625"/>
            <a:ext cx="7848600" cy="1679575"/>
          </a:xfrm>
        </p:spPr>
        <p:txBody>
          <a:bodyPr>
            <a:normAutofit/>
          </a:bodyPr>
          <a:lstStyle/>
          <a:p>
            <a:r>
              <a:rPr lang="en-US" b="1" dirty="0">
                <a:solidFill>
                  <a:schemeClr val="bg1"/>
                </a:solidFill>
                <a:latin typeface="+mn-lt"/>
                <a:cs typeface="Angsana New" panose="02020603050405020304" pitchFamily="18" charset="-34"/>
              </a:rPr>
              <a:t>iCount: A Call for AAPI Data Disaggregation</a:t>
            </a:r>
          </a:p>
        </p:txBody>
      </p:sp>
      <p:sp>
        <p:nvSpPr>
          <p:cNvPr id="3" name="Subtitle 2"/>
          <p:cNvSpPr>
            <a:spLocks noGrp="1"/>
          </p:cNvSpPr>
          <p:nvPr>
            <p:ph type="subTitle" idx="1"/>
          </p:nvPr>
        </p:nvSpPr>
        <p:spPr>
          <a:xfrm>
            <a:off x="723900" y="533400"/>
            <a:ext cx="7620000" cy="609600"/>
          </a:xfrm>
        </p:spPr>
        <p:txBody>
          <a:bodyPr>
            <a:noAutofit/>
          </a:bodyPr>
          <a:lstStyle/>
          <a:p>
            <a:endParaRPr lang="en-US" sz="4000" dirty="0">
              <a:solidFill>
                <a:schemeClr val="bg2">
                  <a:lumMod val="20000"/>
                  <a:lumOff val="80000"/>
                </a:schemeClr>
              </a:solidFill>
              <a:latin typeface="Angsana New" panose="02020603050405020304" pitchFamily="18" charset="-34"/>
              <a:cs typeface="Angsana New" panose="02020603050405020304" pitchFamily="18" charset="-34"/>
            </a:endParaRPr>
          </a:p>
        </p:txBody>
      </p:sp>
      <p:cxnSp>
        <p:nvCxnSpPr>
          <p:cNvPr id="6" name="Straight Connector 5"/>
          <p:cNvCxnSpPr/>
          <p:nvPr/>
        </p:nvCxnSpPr>
        <p:spPr>
          <a:xfrm>
            <a:off x="990600" y="4038600"/>
            <a:ext cx="71628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114800"/>
            <a:ext cx="71628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0453" y="5410200"/>
            <a:ext cx="1005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75000"/>
                  </a:schemeClr>
                </a:solidFill>
                <a:latin typeface="Angsana New" panose="02020603050405020304" pitchFamily="18" charset="-34"/>
                <a:cs typeface="Angsana New" panose="02020603050405020304" pitchFamily="18" charset="-34"/>
              </a:rPr>
              <a:t>GOVERNOR’S ADVISORY COMMISSION ON ASIAN PACIFIC  AMERICAN AFFAIRS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987" y="685799"/>
            <a:ext cx="1901826" cy="1901826"/>
          </a:xfrm>
          <a:prstGeom prst="rect">
            <a:avLst/>
          </a:prstGeom>
        </p:spPr>
      </p:pic>
    </p:spTree>
    <p:extLst>
      <p:ext uri="{BB962C8B-B14F-4D97-AF65-F5344CB8AC3E}">
        <p14:creationId xmlns:p14="http://schemas.microsoft.com/office/powerpoint/2010/main" val="318913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03412" y="4267200"/>
            <a:ext cx="4040188" cy="1219200"/>
          </a:xfrm>
        </p:spPr>
        <p:txBody>
          <a:bodyPr/>
          <a:lstStyle/>
          <a:p>
            <a:pPr marL="457200" indent="-457200">
              <a:buAutoNum type="alphaUcPeriod"/>
            </a:pPr>
            <a:r>
              <a:rPr lang="en-US" b="1" dirty="0">
                <a:solidFill>
                  <a:schemeClr val="bg1"/>
                </a:solidFill>
              </a:rPr>
              <a:t>215,000</a:t>
            </a:r>
          </a:p>
          <a:p>
            <a:pPr marL="457200" indent="-457200">
              <a:buAutoNum type="alphaUcPeriod"/>
            </a:pPr>
            <a:r>
              <a:rPr lang="en-US" b="1" dirty="0">
                <a:solidFill>
                  <a:schemeClr val="bg1"/>
                </a:solidFill>
              </a:rPr>
              <a:t>875,000</a:t>
            </a:r>
          </a:p>
          <a:p>
            <a:endParaRPr lang="en-US" dirty="0"/>
          </a:p>
        </p:txBody>
      </p:sp>
      <p:sp>
        <p:nvSpPr>
          <p:cNvPr id="6" name="Content Placeholder 5"/>
          <p:cNvSpPr>
            <a:spLocks noGrp="1"/>
          </p:cNvSpPr>
          <p:nvPr>
            <p:ph sz="quarter" idx="4"/>
          </p:nvPr>
        </p:nvSpPr>
        <p:spPr>
          <a:xfrm>
            <a:off x="5178425" y="4267200"/>
            <a:ext cx="4117975" cy="1371600"/>
          </a:xfrm>
        </p:spPr>
        <p:txBody>
          <a:bodyPr/>
          <a:lstStyle/>
          <a:p>
            <a:pPr marL="0" indent="0">
              <a:buNone/>
            </a:pPr>
            <a:r>
              <a:rPr lang="en-US" b="1" dirty="0">
                <a:solidFill>
                  <a:schemeClr val="bg1"/>
                </a:solidFill>
              </a:rPr>
              <a:t>C. 38,000</a:t>
            </a:r>
          </a:p>
          <a:p>
            <a:pPr marL="0" indent="0">
              <a:buNone/>
            </a:pPr>
            <a:r>
              <a:rPr lang="en-US" b="1" dirty="0">
                <a:solidFill>
                  <a:schemeClr val="bg1"/>
                </a:solidFill>
              </a:rPr>
              <a:t>D. 435,000</a:t>
            </a:r>
          </a:p>
          <a:p>
            <a:endParaRPr lang="en-US" dirty="0"/>
          </a:p>
        </p:txBody>
      </p:sp>
      <p:sp>
        <p:nvSpPr>
          <p:cNvPr id="7" name="Rectangle 6"/>
          <p:cNvSpPr/>
          <p:nvPr/>
        </p:nvSpPr>
        <p:spPr>
          <a:xfrm>
            <a:off x="152400" y="2743200"/>
            <a:ext cx="8839200" cy="584775"/>
          </a:xfrm>
          <a:prstGeom prst="rect">
            <a:avLst/>
          </a:prstGeom>
        </p:spPr>
        <p:txBody>
          <a:bodyPr wrap="square">
            <a:spAutoFit/>
          </a:bodyPr>
          <a:lstStyle/>
          <a:p>
            <a:pPr algn="ctr"/>
            <a:r>
              <a:rPr lang="en-US" sz="3200" b="1" dirty="0">
                <a:solidFill>
                  <a:schemeClr val="bg1"/>
                </a:solidFill>
              </a:rPr>
              <a:t>How many AAPIs currently live in Pennsylvania?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33400"/>
            <a:ext cx="1524000" cy="1524000"/>
          </a:xfrm>
          <a:prstGeom prst="rect">
            <a:avLst/>
          </a:prstGeom>
        </p:spPr>
      </p:pic>
    </p:spTree>
    <p:extLst>
      <p:ext uri="{BB962C8B-B14F-4D97-AF65-F5344CB8AC3E}">
        <p14:creationId xmlns:p14="http://schemas.microsoft.com/office/powerpoint/2010/main" val="660665574"/>
      </p:ext>
    </p:extLst>
  </p:cSld>
  <p:clrMapOvr>
    <a:masterClrMapping/>
  </p:clrMapOvr>
  <mc:AlternateContent xmlns:mc="http://schemas.openxmlformats.org/markup-compatibility/2006" xmlns:p14="http://schemas.microsoft.com/office/powerpoint/2010/main">
    <mc:Choice Requires="p14">
      <p:transition spd="slow" p14:dur="2500" advClick="0" advTm="10000">
        <p14:warp dir="in"/>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1" end="1"/>
                                            </p:txEl>
                                          </p:spTgt>
                                        </p:tgtEl>
                                        <p:attrNameLst>
                                          <p:attrName>style.color</p:attrName>
                                        </p:attrNameLst>
                                      </p:cBhvr>
                                      <p:to>
                                        <a:srgbClr val="FAC08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6629400" cy="4419600"/>
          </a:xfrm>
          <a:prstGeom prst="rect">
            <a:avLst/>
          </a:prstGeom>
        </p:spPr>
      </p:pic>
      <p:sp>
        <p:nvSpPr>
          <p:cNvPr id="4" name="Oval 3"/>
          <p:cNvSpPr/>
          <p:nvPr/>
        </p:nvSpPr>
        <p:spPr>
          <a:xfrm>
            <a:off x="5181600" y="1790700"/>
            <a:ext cx="3733800" cy="3581400"/>
          </a:xfrm>
          <a:prstGeom prst="ellipse">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city of Philadelphia has nearly 110,000 Asian Americans and over 3,100 Native Hawaiians and Pacific Islanders (NHPI).</a:t>
            </a:r>
          </a:p>
        </p:txBody>
      </p:sp>
    </p:spTree>
    <p:extLst>
      <p:ext uri="{BB962C8B-B14F-4D97-AF65-F5344CB8AC3E}">
        <p14:creationId xmlns:p14="http://schemas.microsoft.com/office/powerpoint/2010/main" val="391744823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Who do you think is considered AAPI?</a:t>
            </a:r>
          </a:p>
        </p:txBody>
      </p:sp>
      <p:sp>
        <p:nvSpPr>
          <p:cNvPr id="3" name="Content Placeholder 2"/>
          <p:cNvSpPr>
            <a:spLocks noGrp="1"/>
          </p:cNvSpPr>
          <p:nvPr>
            <p:ph idx="1"/>
          </p:nvPr>
        </p:nvSpPr>
        <p:spPr>
          <a:xfrm>
            <a:off x="457200" y="1371600"/>
            <a:ext cx="8229600" cy="1600200"/>
          </a:xfrm>
        </p:spPr>
        <p:txBody>
          <a:bodyPr>
            <a:normAutofit/>
          </a:bodyPr>
          <a:lstStyle/>
          <a:p>
            <a:pPr marL="0" indent="0" algn="just">
              <a:buNone/>
            </a:pPr>
            <a:r>
              <a:rPr lang="en-US" sz="2400" dirty="0">
                <a:solidFill>
                  <a:schemeClr val="bg1"/>
                </a:solidFill>
              </a:rPr>
              <a:t>Take a couple minutes to write down a list of ethnicities that you believe fall under the umbrella of Asian American and Pacific Islander….</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1300" y="2514600"/>
            <a:ext cx="3581400" cy="3581400"/>
          </a:xfrm>
          <a:prstGeom prst="rect">
            <a:avLst/>
          </a:prstGeom>
        </p:spPr>
      </p:pic>
      <p:sp>
        <p:nvSpPr>
          <p:cNvPr id="7" name="TextBox 6"/>
          <p:cNvSpPr txBox="1"/>
          <p:nvPr/>
        </p:nvSpPr>
        <p:spPr>
          <a:xfrm>
            <a:off x="1066800" y="6248400"/>
            <a:ext cx="7467600" cy="338554"/>
          </a:xfrm>
          <a:prstGeom prst="rect">
            <a:avLst/>
          </a:prstGeom>
          <a:noFill/>
        </p:spPr>
        <p:txBody>
          <a:bodyPr wrap="square" rtlCol="0">
            <a:spAutoFit/>
          </a:bodyPr>
          <a:lstStyle/>
          <a:p>
            <a:r>
              <a:rPr lang="en-US" sz="1600" dirty="0"/>
              <a:t>http://www.wegrowours.com/tag/questions/</a:t>
            </a:r>
          </a:p>
        </p:txBody>
      </p:sp>
    </p:spTree>
    <p:extLst>
      <p:ext uri="{BB962C8B-B14F-4D97-AF65-F5344CB8AC3E}">
        <p14:creationId xmlns:p14="http://schemas.microsoft.com/office/powerpoint/2010/main" val="27425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U.S. Census Bureau Definitions</a:t>
            </a:r>
          </a:p>
        </p:txBody>
      </p:sp>
      <p:sp>
        <p:nvSpPr>
          <p:cNvPr id="3" name="Content Placeholder 2"/>
          <p:cNvSpPr>
            <a:spLocks noGrp="1"/>
          </p:cNvSpPr>
          <p:nvPr>
            <p:ph idx="1"/>
          </p:nvPr>
        </p:nvSpPr>
        <p:spPr>
          <a:xfrm>
            <a:off x="152400" y="1600200"/>
            <a:ext cx="8534400" cy="4525963"/>
          </a:xfrm>
        </p:spPr>
        <p:txBody>
          <a:bodyPr/>
          <a:lstStyle/>
          <a:p>
            <a:pPr marL="457200" lvl="1" indent="0" algn="just">
              <a:buNone/>
            </a:pPr>
            <a:r>
              <a:rPr lang="en-US" sz="2000" b="1" dirty="0">
                <a:solidFill>
                  <a:schemeClr val="bg1"/>
                </a:solidFill>
              </a:rPr>
              <a:t>“Asian” refers to a person having origins in any of the original peoples of the Far East, Southeast Asia, or the Indian subcontinent, including, for example, Cambodia, China, India, Japan, Korea, Malaysia, Pakistan, the Philippine Islands, Thailand, and Vietnam. It includes people who indicated their race(s) as “Asian” or reported entries such as “Asian Indian,” “Chinese,” “Filipino,” “Korean,” “Japanese,” “Vietnamese,” and “Other Asian” or provided other detailed Asian responses. </a:t>
            </a:r>
          </a:p>
          <a:p>
            <a:pPr marL="0" indent="0" algn="just">
              <a:buNone/>
            </a:pPr>
            <a:endParaRPr lang="en-US" dirty="0"/>
          </a:p>
        </p:txBody>
      </p:sp>
      <p:sp>
        <p:nvSpPr>
          <p:cNvPr id="5" name="TextBox 4"/>
          <p:cNvSpPr txBox="1"/>
          <p:nvPr/>
        </p:nvSpPr>
        <p:spPr>
          <a:xfrm>
            <a:off x="1066800" y="5943600"/>
            <a:ext cx="6172200" cy="523220"/>
          </a:xfrm>
          <a:prstGeom prst="rect">
            <a:avLst/>
          </a:prstGeom>
          <a:noFill/>
        </p:spPr>
        <p:txBody>
          <a:bodyPr wrap="square" rtlCol="0">
            <a:spAutoFit/>
          </a:bodyPr>
          <a:lstStyle/>
          <a:p>
            <a:r>
              <a:rPr lang="en-US" sz="1400" dirty="0">
                <a:solidFill>
                  <a:schemeClr val="bg1"/>
                </a:solidFill>
              </a:rPr>
              <a:t>Overview of Race And Hispanic Origin: 2010</a:t>
            </a:r>
            <a:endParaRPr lang="en-US" sz="1400" dirty="0">
              <a:solidFill>
                <a:schemeClr val="bg1"/>
              </a:solidFill>
              <a:hlinkClick r:id="" action="ppaction://noaction"/>
            </a:endParaRPr>
          </a:p>
          <a:p>
            <a:r>
              <a:rPr lang="en-US" sz="1400" dirty="0">
                <a:hlinkClick r:id="" action="ppaction://noaction"/>
              </a:rPr>
              <a:t>http</a:t>
            </a:r>
            <a:r>
              <a:rPr lang="en-US" sz="1400" dirty="0">
                <a:hlinkClick r:id="rId2"/>
              </a:rPr>
              <a:t>://www.census.gov/prod/cen2010/briefs/c2010br-02.pdf</a:t>
            </a:r>
            <a:endParaRPr lang="en-US" sz="1400" dirty="0"/>
          </a:p>
        </p:txBody>
      </p:sp>
    </p:spTree>
    <p:extLst>
      <p:ext uri="{BB962C8B-B14F-4D97-AF65-F5344CB8AC3E}">
        <p14:creationId xmlns:p14="http://schemas.microsoft.com/office/powerpoint/2010/main" val="299475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U.S. Census Bureau Definitions</a:t>
            </a:r>
            <a:endParaRPr lang="en-US" dirty="0"/>
          </a:p>
        </p:txBody>
      </p:sp>
      <p:sp>
        <p:nvSpPr>
          <p:cNvPr id="3" name="Content Placeholder 2"/>
          <p:cNvSpPr>
            <a:spLocks noGrp="1"/>
          </p:cNvSpPr>
          <p:nvPr>
            <p:ph idx="1"/>
          </p:nvPr>
        </p:nvSpPr>
        <p:spPr/>
        <p:txBody>
          <a:bodyPr>
            <a:normAutofit/>
          </a:bodyPr>
          <a:lstStyle/>
          <a:p>
            <a:pPr marL="0" indent="0" algn="just">
              <a:buNone/>
            </a:pPr>
            <a:r>
              <a:rPr lang="en-US" sz="2000" b="1" dirty="0">
                <a:solidFill>
                  <a:schemeClr val="bg1"/>
                </a:solidFill>
              </a:rPr>
              <a:t>“Native Hawaiian or Other Pacific Islander” refers to a person having origins in any of the original peoples of Hawaii, Guam, Samoa, or other Pacific Islands. It includes people who indicated their race(s) as “Pacific Islander” or reported entries such as “Native Hawaiian,” “Guamanian or Chamorro,” “Samoan,” and “Other Pacific Islander” or provided other detailed Pacific Islander responses.</a:t>
            </a:r>
          </a:p>
          <a:p>
            <a:endParaRPr lang="en-US" sz="2000" b="1" dirty="0">
              <a:solidFill>
                <a:schemeClr val="bg1"/>
              </a:solidFill>
            </a:endParaRPr>
          </a:p>
        </p:txBody>
      </p:sp>
      <p:sp>
        <p:nvSpPr>
          <p:cNvPr id="4" name="TextBox 3"/>
          <p:cNvSpPr txBox="1"/>
          <p:nvPr/>
        </p:nvSpPr>
        <p:spPr>
          <a:xfrm>
            <a:off x="1066800" y="5943600"/>
            <a:ext cx="6172200" cy="523220"/>
          </a:xfrm>
          <a:prstGeom prst="rect">
            <a:avLst/>
          </a:prstGeom>
          <a:noFill/>
        </p:spPr>
        <p:txBody>
          <a:bodyPr wrap="square" rtlCol="0">
            <a:spAutoFit/>
          </a:bodyPr>
          <a:lstStyle/>
          <a:p>
            <a:r>
              <a:rPr lang="en-US" sz="1400" dirty="0">
                <a:solidFill>
                  <a:schemeClr val="bg1"/>
                </a:solidFill>
              </a:rPr>
              <a:t>Overview of Race And Hispanic Origin: 2010</a:t>
            </a:r>
            <a:endParaRPr lang="en-US" sz="1400" dirty="0">
              <a:solidFill>
                <a:schemeClr val="bg1"/>
              </a:solidFill>
              <a:hlinkClick r:id="" action="ppaction://noaction"/>
            </a:endParaRPr>
          </a:p>
          <a:p>
            <a:r>
              <a:rPr lang="en-US" sz="1400" dirty="0">
                <a:hlinkClick r:id="" action="ppaction://noaction"/>
              </a:rPr>
              <a:t>http</a:t>
            </a:r>
            <a:r>
              <a:rPr lang="en-US" sz="1400" dirty="0">
                <a:hlinkClick r:id="rId2"/>
              </a:rPr>
              <a:t>://www.census.gov/prod/cen2010/briefs/c2010br-02.pdf</a:t>
            </a:r>
            <a:endParaRPr lang="en-US" sz="1400" dirty="0"/>
          </a:p>
        </p:txBody>
      </p:sp>
    </p:spTree>
    <p:extLst>
      <p:ext uri="{BB962C8B-B14F-4D97-AF65-F5344CB8AC3E}">
        <p14:creationId xmlns:p14="http://schemas.microsoft.com/office/powerpoint/2010/main" val="193080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Asia &amp; the Pacific Islands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13569"/>
            <a:ext cx="9525000" cy="4177632"/>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651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5398"/>
            <a:ext cx="8534400" cy="6021602"/>
          </a:xfrm>
          <a:prstGeom prst="rect">
            <a:avLst/>
          </a:prstGeom>
        </p:spPr>
      </p:pic>
    </p:spTree>
    <p:extLst>
      <p:ext uri="{BB962C8B-B14F-4D97-AF65-F5344CB8AC3E}">
        <p14:creationId xmlns:p14="http://schemas.microsoft.com/office/powerpoint/2010/main" val="64414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City of Philadelphia Demographics </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r>
              <a:rPr lang="en-US" sz="2000" dirty="0">
                <a:solidFill>
                  <a:schemeClr val="bg1"/>
                </a:solidFill>
              </a:rPr>
              <a:t>In the city of Philadelphia Asian Americans comprise 7% of the population and NHPI make up 0.2%</a:t>
            </a:r>
          </a:p>
          <a:p>
            <a:r>
              <a:rPr lang="en-US" sz="2000" dirty="0">
                <a:solidFill>
                  <a:schemeClr val="bg1"/>
                </a:solidFill>
              </a:rPr>
              <a:t>The largest Asian American ethnic group in Philadelphia are </a:t>
            </a:r>
            <a:r>
              <a:rPr lang="en-US" sz="2000" b="1" dirty="0">
                <a:solidFill>
                  <a:schemeClr val="bg1"/>
                </a:solidFill>
              </a:rPr>
              <a:t>Chinese Americans </a:t>
            </a:r>
            <a:r>
              <a:rPr lang="en-US" sz="2000" dirty="0">
                <a:solidFill>
                  <a:schemeClr val="bg1"/>
                </a:solidFill>
              </a:rPr>
              <a:t>with a population of nearly 33,000</a:t>
            </a:r>
          </a:p>
          <a:p>
            <a:pPr lvl="1"/>
            <a:r>
              <a:rPr lang="en-US" sz="1800" dirty="0">
                <a:solidFill>
                  <a:schemeClr val="bg1"/>
                </a:solidFill>
              </a:rPr>
              <a:t>They are followed in size by </a:t>
            </a:r>
            <a:r>
              <a:rPr lang="en-US" sz="1800" b="1" dirty="0">
                <a:solidFill>
                  <a:schemeClr val="bg1"/>
                </a:solidFill>
              </a:rPr>
              <a:t>Indian Americans - 20,809</a:t>
            </a:r>
          </a:p>
          <a:p>
            <a:pPr lvl="1"/>
            <a:r>
              <a:rPr lang="en-US" sz="1800" b="1" dirty="0">
                <a:solidFill>
                  <a:schemeClr val="bg1"/>
                </a:solidFill>
              </a:rPr>
              <a:t>Vietnamese  Americans– 16,268</a:t>
            </a:r>
          </a:p>
          <a:p>
            <a:pPr lvl="1"/>
            <a:r>
              <a:rPr lang="en-US" sz="1800" b="1" dirty="0">
                <a:solidFill>
                  <a:schemeClr val="bg1"/>
                </a:solidFill>
              </a:rPr>
              <a:t>Cambodians Americans– 9,912</a:t>
            </a:r>
          </a:p>
          <a:p>
            <a:pPr marL="457200" lvl="1" indent="0">
              <a:buNone/>
            </a:pPr>
            <a:endParaRPr lang="en-US" sz="1800" b="1" dirty="0">
              <a:solidFill>
                <a:schemeClr val="bg1"/>
              </a:solidFill>
            </a:endParaRP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fontScale="85000" lnSpcReduction="20000"/>
          </a:bodyPr>
          <a:lstStyle/>
          <a:p>
            <a:r>
              <a:rPr lang="en-US" sz="2000" dirty="0">
                <a:solidFill>
                  <a:schemeClr val="bg1"/>
                </a:solidFill>
              </a:rPr>
              <a:t>37% of Burmese Americans, 33% of Cambodian Americans, and 31% of Bangladeshi Americans are youth.</a:t>
            </a:r>
          </a:p>
          <a:p>
            <a:r>
              <a:rPr lang="en-US" sz="2000" dirty="0">
                <a:solidFill>
                  <a:schemeClr val="bg1"/>
                </a:solidFill>
              </a:rPr>
              <a:t>Youth make up a </a:t>
            </a:r>
            <a:r>
              <a:rPr lang="en-US" sz="2000" b="1" u="sng" dirty="0">
                <a:solidFill>
                  <a:schemeClr val="bg1"/>
                </a:solidFill>
              </a:rPr>
              <a:t>higher proportion </a:t>
            </a:r>
            <a:r>
              <a:rPr lang="en-US" sz="2000" dirty="0">
                <a:solidFill>
                  <a:schemeClr val="bg1"/>
                </a:solidFill>
              </a:rPr>
              <a:t>of the Burmese American population than any other racial or ethnic group in Philadelphia</a:t>
            </a:r>
          </a:p>
          <a:p>
            <a:r>
              <a:rPr lang="en-US" sz="2000" dirty="0">
                <a:solidFill>
                  <a:schemeClr val="bg1"/>
                </a:solidFill>
              </a:rPr>
              <a:t>Among Asian American ethnic groups, the Bangladeshi American population grew the fastest, more than quadrupling between 2000 and 2010</a:t>
            </a:r>
          </a:p>
          <a:p>
            <a:r>
              <a:rPr lang="en-US" sz="2000" dirty="0">
                <a:solidFill>
                  <a:schemeClr val="bg1"/>
                </a:solidFill>
              </a:rPr>
              <a:t>Other communities that saw substantial growth :</a:t>
            </a:r>
          </a:p>
          <a:p>
            <a:pPr lvl="1"/>
            <a:r>
              <a:rPr lang="en-US" sz="1800" b="1" dirty="0">
                <a:solidFill>
                  <a:schemeClr val="bg1"/>
                </a:solidFill>
              </a:rPr>
              <a:t>Indonesians (270%)</a:t>
            </a:r>
          </a:p>
          <a:p>
            <a:pPr lvl="1"/>
            <a:r>
              <a:rPr lang="en-US" sz="1800" b="1" dirty="0">
                <a:solidFill>
                  <a:schemeClr val="bg1"/>
                </a:solidFill>
              </a:rPr>
              <a:t>Sri Lankans (161%)</a:t>
            </a:r>
          </a:p>
          <a:p>
            <a:pPr lvl="1"/>
            <a:r>
              <a:rPr lang="en-US" sz="1800" b="1" dirty="0">
                <a:solidFill>
                  <a:schemeClr val="bg1"/>
                </a:solidFill>
              </a:rPr>
              <a:t>Pakistani Americans (145%)</a:t>
            </a:r>
          </a:p>
        </p:txBody>
      </p:sp>
      <p:sp>
        <p:nvSpPr>
          <p:cNvPr id="7" name="TextBox 6"/>
          <p:cNvSpPr txBox="1"/>
          <p:nvPr/>
        </p:nvSpPr>
        <p:spPr>
          <a:xfrm>
            <a:off x="762000" y="6352401"/>
            <a:ext cx="6934200" cy="276999"/>
          </a:xfrm>
          <a:prstGeom prst="rect">
            <a:avLst/>
          </a:prstGeom>
          <a:noFill/>
        </p:spPr>
        <p:txBody>
          <a:bodyPr wrap="square" rtlCol="0">
            <a:spAutoFit/>
          </a:bodyPr>
          <a:lstStyle/>
          <a:p>
            <a:r>
              <a:rPr lang="en-US" sz="1200" dirty="0">
                <a:solidFill>
                  <a:schemeClr val="bg1"/>
                </a:solidFill>
              </a:rPr>
              <a:t>U.S. Census Bureau, 2010 Census SF1, Tables PCT7 and PCT10: 2010 Census SF2, Table PCT1</a:t>
            </a:r>
          </a:p>
        </p:txBody>
      </p:sp>
    </p:spTree>
    <p:extLst>
      <p:ext uri="{BB962C8B-B14F-4D97-AF65-F5344CB8AC3E}">
        <p14:creationId xmlns:p14="http://schemas.microsoft.com/office/powerpoint/2010/main" val="196611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AAPI Mosaic</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06" y="1884338"/>
            <a:ext cx="2423894" cy="29924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972" y="2057400"/>
            <a:ext cx="3335628" cy="2819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676400"/>
            <a:ext cx="2133600" cy="3200400"/>
          </a:xfrm>
          <a:prstGeom prst="rect">
            <a:avLst/>
          </a:prstGeom>
        </p:spPr>
      </p:pic>
      <p:sp>
        <p:nvSpPr>
          <p:cNvPr id="8" name="TextBox 7"/>
          <p:cNvSpPr txBox="1"/>
          <p:nvPr/>
        </p:nvSpPr>
        <p:spPr>
          <a:xfrm>
            <a:off x="685800" y="4949566"/>
            <a:ext cx="1524000" cy="400110"/>
          </a:xfrm>
          <a:prstGeom prst="rect">
            <a:avLst/>
          </a:prstGeom>
          <a:noFill/>
        </p:spPr>
        <p:txBody>
          <a:bodyPr wrap="square" rtlCol="0">
            <a:spAutoFit/>
          </a:bodyPr>
          <a:lstStyle/>
          <a:p>
            <a:pPr algn="ctr"/>
            <a:r>
              <a:rPr lang="en-US" sz="2000" b="1" dirty="0">
                <a:solidFill>
                  <a:schemeClr val="bg1"/>
                </a:solidFill>
              </a:rPr>
              <a:t>Chinese</a:t>
            </a:r>
          </a:p>
        </p:txBody>
      </p:sp>
      <p:sp>
        <p:nvSpPr>
          <p:cNvPr id="9" name="TextBox 8"/>
          <p:cNvSpPr txBox="1"/>
          <p:nvPr/>
        </p:nvSpPr>
        <p:spPr>
          <a:xfrm>
            <a:off x="3810000" y="4949566"/>
            <a:ext cx="1905000" cy="400110"/>
          </a:xfrm>
          <a:prstGeom prst="rect">
            <a:avLst/>
          </a:prstGeom>
          <a:noFill/>
        </p:spPr>
        <p:txBody>
          <a:bodyPr wrap="square" rtlCol="0">
            <a:spAutoFit/>
          </a:bodyPr>
          <a:lstStyle/>
          <a:p>
            <a:pPr algn="ctr"/>
            <a:r>
              <a:rPr lang="en-US" sz="2000" b="1" dirty="0">
                <a:solidFill>
                  <a:schemeClr val="bg1"/>
                </a:solidFill>
              </a:rPr>
              <a:t>Asian Indian</a:t>
            </a:r>
          </a:p>
        </p:txBody>
      </p:sp>
      <p:sp>
        <p:nvSpPr>
          <p:cNvPr id="10" name="TextBox 9"/>
          <p:cNvSpPr txBox="1"/>
          <p:nvPr/>
        </p:nvSpPr>
        <p:spPr>
          <a:xfrm>
            <a:off x="7239000" y="4949566"/>
            <a:ext cx="1143000" cy="400110"/>
          </a:xfrm>
          <a:prstGeom prst="rect">
            <a:avLst/>
          </a:prstGeom>
          <a:noFill/>
        </p:spPr>
        <p:txBody>
          <a:bodyPr wrap="square" rtlCol="0">
            <a:spAutoFit/>
          </a:bodyPr>
          <a:lstStyle/>
          <a:p>
            <a:pPr algn="ctr"/>
            <a:r>
              <a:rPr lang="en-US" sz="2000" b="1" dirty="0">
                <a:solidFill>
                  <a:schemeClr val="bg1"/>
                </a:solidFill>
              </a:rPr>
              <a:t>Fijian</a:t>
            </a:r>
          </a:p>
        </p:txBody>
      </p:sp>
      <p:sp>
        <p:nvSpPr>
          <p:cNvPr id="11" name="Rectangle 10"/>
          <p:cNvSpPr/>
          <p:nvPr/>
        </p:nvSpPr>
        <p:spPr>
          <a:xfrm>
            <a:off x="990600" y="5791200"/>
            <a:ext cx="4572000" cy="769441"/>
          </a:xfrm>
          <a:prstGeom prst="rect">
            <a:avLst/>
          </a:prstGeom>
        </p:spPr>
        <p:txBody>
          <a:bodyPr>
            <a:spAutoFit/>
          </a:bodyPr>
          <a:lstStyle/>
          <a:p>
            <a:r>
              <a:rPr lang="en-US" sz="1100" dirty="0">
                <a:hlinkClick r:id="rId5"/>
              </a:rPr>
              <a:t>http://www.china-mike.com/chinese-culture/understanding-chinese-mind/in-out-groups/</a:t>
            </a:r>
            <a:endParaRPr lang="en-US" sz="1100" dirty="0"/>
          </a:p>
          <a:p>
            <a:r>
              <a:rPr lang="en-US" sz="1100" dirty="0">
                <a:hlinkClick r:id="rId6"/>
              </a:rPr>
              <a:t>http://realhistoryww.com/world_history/ancient/China_2.htm</a:t>
            </a:r>
            <a:endParaRPr lang="en-US" sz="1100" dirty="0"/>
          </a:p>
          <a:p>
            <a:r>
              <a:rPr lang="en-US" sz="1100" dirty="0">
                <a:hlinkClick r:id="rId7"/>
              </a:rPr>
              <a:t>http://whatkarensees.blogspot.com/2011/11/beautiful-fijian-woman.html</a:t>
            </a:r>
            <a:endParaRPr lang="en-US" sz="1100" dirty="0"/>
          </a:p>
        </p:txBody>
      </p:sp>
    </p:spTree>
    <p:extLst>
      <p:ext uri="{BB962C8B-B14F-4D97-AF65-F5344CB8AC3E}">
        <p14:creationId xmlns:p14="http://schemas.microsoft.com/office/powerpoint/2010/main" val="16665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121" y="3832578"/>
            <a:ext cx="3371758" cy="23002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028" y="313675"/>
            <a:ext cx="5259944" cy="35189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174075"/>
            <a:ext cx="3860800" cy="2895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454" y="642490"/>
            <a:ext cx="3081416" cy="2311063"/>
          </a:xfrm>
          <a:prstGeom prst="rect">
            <a:avLst/>
          </a:prstGeom>
        </p:spPr>
      </p:pic>
      <p:sp>
        <p:nvSpPr>
          <p:cNvPr id="7" name="TextBox 6"/>
          <p:cNvSpPr txBox="1"/>
          <p:nvPr/>
        </p:nvSpPr>
        <p:spPr>
          <a:xfrm>
            <a:off x="2286000" y="2145268"/>
            <a:ext cx="1524000" cy="400110"/>
          </a:xfrm>
          <a:prstGeom prst="rect">
            <a:avLst/>
          </a:prstGeom>
          <a:noFill/>
        </p:spPr>
        <p:txBody>
          <a:bodyPr wrap="square" rtlCol="0">
            <a:spAutoFit/>
          </a:bodyPr>
          <a:lstStyle/>
          <a:p>
            <a:r>
              <a:rPr lang="en-US" sz="2000" b="1" dirty="0">
                <a:solidFill>
                  <a:schemeClr val="bg1"/>
                </a:solidFill>
              </a:rPr>
              <a:t>Vietnamese</a:t>
            </a:r>
          </a:p>
        </p:txBody>
      </p:sp>
      <p:sp>
        <p:nvSpPr>
          <p:cNvPr id="9" name="TextBox 8"/>
          <p:cNvSpPr txBox="1"/>
          <p:nvPr/>
        </p:nvSpPr>
        <p:spPr>
          <a:xfrm>
            <a:off x="5181600" y="1022866"/>
            <a:ext cx="1295400" cy="400110"/>
          </a:xfrm>
          <a:prstGeom prst="rect">
            <a:avLst/>
          </a:prstGeom>
          <a:noFill/>
        </p:spPr>
        <p:txBody>
          <a:bodyPr wrap="square" rtlCol="0">
            <a:spAutoFit/>
          </a:bodyPr>
          <a:lstStyle/>
          <a:p>
            <a:r>
              <a:rPr lang="en-US" sz="2000" b="1" dirty="0">
                <a:solidFill>
                  <a:schemeClr val="bg1"/>
                </a:solidFill>
              </a:rPr>
              <a:t>Nepali</a:t>
            </a:r>
          </a:p>
        </p:txBody>
      </p:sp>
      <p:sp>
        <p:nvSpPr>
          <p:cNvPr id="10" name="TextBox 9"/>
          <p:cNvSpPr txBox="1"/>
          <p:nvPr/>
        </p:nvSpPr>
        <p:spPr>
          <a:xfrm>
            <a:off x="677454" y="4953000"/>
            <a:ext cx="1608546" cy="400110"/>
          </a:xfrm>
          <a:prstGeom prst="rect">
            <a:avLst/>
          </a:prstGeom>
          <a:noFill/>
        </p:spPr>
        <p:txBody>
          <a:bodyPr wrap="square" rtlCol="0">
            <a:spAutoFit/>
          </a:bodyPr>
          <a:lstStyle/>
          <a:p>
            <a:r>
              <a:rPr lang="en-US" sz="2000" b="1" dirty="0">
                <a:solidFill>
                  <a:schemeClr val="bg1"/>
                </a:solidFill>
              </a:rPr>
              <a:t>Indonesian</a:t>
            </a:r>
          </a:p>
        </p:txBody>
      </p:sp>
      <p:sp>
        <p:nvSpPr>
          <p:cNvPr id="11" name="TextBox 10"/>
          <p:cNvSpPr txBox="1"/>
          <p:nvPr/>
        </p:nvSpPr>
        <p:spPr>
          <a:xfrm>
            <a:off x="6705600" y="5098143"/>
            <a:ext cx="1590722" cy="400110"/>
          </a:xfrm>
          <a:prstGeom prst="rect">
            <a:avLst/>
          </a:prstGeom>
          <a:noFill/>
        </p:spPr>
        <p:txBody>
          <a:bodyPr wrap="square" rtlCol="0">
            <a:spAutoFit/>
          </a:bodyPr>
          <a:lstStyle/>
          <a:p>
            <a:r>
              <a:rPr lang="en-US" sz="2000" b="1" dirty="0">
                <a:solidFill>
                  <a:schemeClr val="bg1"/>
                </a:solidFill>
              </a:rPr>
              <a:t>Micronesian</a:t>
            </a:r>
          </a:p>
        </p:txBody>
      </p:sp>
    </p:spTree>
    <p:extLst>
      <p:ext uri="{BB962C8B-B14F-4D97-AF65-F5344CB8AC3E}">
        <p14:creationId xmlns:p14="http://schemas.microsoft.com/office/powerpoint/2010/main" val="248439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600" b="1" dirty="0">
                <a:solidFill>
                  <a:schemeClr val="bg1"/>
                </a:solidFill>
              </a:rPr>
              <a:t>Governor’s Advisory Commission on </a:t>
            </a:r>
            <a:br>
              <a:rPr lang="en-US" sz="3600" b="1" dirty="0">
                <a:solidFill>
                  <a:schemeClr val="bg1"/>
                </a:solidFill>
              </a:rPr>
            </a:br>
            <a:r>
              <a:rPr lang="en-US" sz="3600" b="1" dirty="0">
                <a:solidFill>
                  <a:schemeClr val="bg1"/>
                </a:solidFill>
              </a:rPr>
              <a:t>Asian Pacific American Affairs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93539"/>
            <a:ext cx="6519521" cy="4345261"/>
          </a:xfrm>
        </p:spPr>
      </p:pic>
      <p:sp>
        <p:nvSpPr>
          <p:cNvPr id="5" name="TextBox 4"/>
          <p:cNvSpPr txBox="1"/>
          <p:nvPr/>
        </p:nvSpPr>
        <p:spPr>
          <a:xfrm>
            <a:off x="783260" y="5638800"/>
            <a:ext cx="8001000" cy="923330"/>
          </a:xfrm>
          <a:prstGeom prst="rect">
            <a:avLst/>
          </a:prstGeom>
          <a:noFill/>
        </p:spPr>
        <p:txBody>
          <a:bodyPr wrap="square" rtlCol="0">
            <a:spAutoFit/>
          </a:bodyPr>
          <a:lstStyle/>
          <a:p>
            <a:pPr algn="ctr"/>
            <a:r>
              <a:rPr lang="en-US" b="1" dirty="0">
                <a:solidFill>
                  <a:schemeClr val="bg1"/>
                </a:solidFill>
              </a:rPr>
              <a:t>The Governor’s Advisory Commission on Asian Pacific American Affairs</a:t>
            </a:r>
          </a:p>
          <a:p>
            <a:pPr algn="ctr"/>
            <a:r>
              <a:rPr lang="en-US" b="1" dirty="0">
                <a:solidFill>
                  <a:schemeClr val="bg1"/>
                </a:solidFill>
              </a:rPr>
              <a:t>Swearing – In Ceremony </a:t>
            </a:r>
          </a:p>
          <a:p>
            <a:pPr algn="ctr"/>
            <a:r>
              <a:rPr lang="en-US" b="1" dirty="0">
                <a:solidFill>
                  <a:schemeClr val="bg1"/>
                </a:solidFill>
              </a:rPr>
              <a:t>Pennsylvania Governor’s Residence | Harrisburg, PA | November 18, 2015</a:t>
            </a:r>
          </a:p>
        </p:txBody>
      </p:sp>
    </p:spTree>
    <p:extLst>
      <p:ext uri="{BB962C8B-B14F-4D97-AF65-F5344CB8AC3E}">
        <p14:creationId xmlns:p14="http://schemas.microsoft.com/office/powerpoint/2010/main" val="142208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143000"/>
          </a:xfrm>
        </p:spPr>
        <p:txBody>
          <a:bodyPr>
            <a:noAutofit/>
          </a:bodyPr>
          <a:lstStyle/>
          <a:p>
            <a:endParaRPr lang="en-US" sz="3600" dirty="0">
              <a:solidFill>
                <a:schemeClr val="bg1"/>
              </a:solidFill>
            </a:endParaRPr>
          </a:p>
        </p:txBody>
      </p:sp>
      <p:sp>
        <p:nvSpPr>
          <p:cNvPr id="3" name="Content Placeholder 2"/>
          <p:cNvSpPr>
            <a:spLocks noGrp="1"/>
          </p:cNvSpPr>
          <p:nvPr>
            <p:ph sz="quarter" idx="4294967295"/>
          </p:nvPr>
        </p:nvSpPr>
        <p:spPr>
          <a:xfrm>
            <a:off x="609600" y="1524000"/>
            <a:ext cx="7924800" cy="4572000"/>
          </a:xfrm>
          <a:prstGeom prst="rect">
            <a:avLst/>
          </a:prstGeom>
        </p:spPr>
        <p:txBody>
          <a:bodyPr>
            <a:normAutofit/>
          </a:bodyPr>
          <a:lstStyle/>
          <a:p>
            <a:pPr marL="0" indent="0" algn="ctr">
              <a:buNone/>
            </a:pPr>
            <a:r>
              <a:rPr lang="en-US" sz="6600" b="1" dirty="0">
                <a:solidFill>
                  <a:schemeClr val="bg1"/>
                </a:solidFill>
              </a:rPr>
              <a:t>     What is the </a:t>
            </a:r>
          </a:p>
          <a:p>
            <a:pPr marL="0" indent="0" algn="ctr">
              <a:buNone/>
            </a:pPr>
            <a:r>
              <a:rPr lang="en-US" sz="6600" b="1" dirty="0">
                <a:solidFill>
                  <a:schemeClr val="bg1"/>
                </a:solidFill>
              </a:rPr>
              <a:t>Model Minority Myth?</a:t>
            </a:r>
          </a:p>
          <a:p>
            <a:pPr marL="457200" lvl="1" indent="0">
              <a:buNone/>
            </a:pPr>
            <a:endParaRPr lang="en-US" sz="1800" dirty="0">
              <a:solidFill>
                <a:schemeClr val="bg1"/>
              </a:solidFill>
            </a:endParaRPr>
          </a:p>
        </p:txBody>
      </p:sp>
    </p:spTree>
    <p:extLst>
      <p:ext uri="{BB962C8B-B14F-4D97-AF65-F5344CB8AC3E}">
        <p14:creationId xmlns:p14="http://schemas.microsoft.com/office/powerpoint/2010/main" val="8463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solidFill>
                  <a:schemeClr val="bg1"/>
                </a:solidFill>
              </a:rPr>
              <a:t>What does this picture show?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8258" y="1752600"/>
            <a:ext cx="4067484"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360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Model Minority Myth is…</a:t>
            </a:r>
          </a:p>
        </p:txBody>
      </p:sp>
      <p:sp>
        <p:nvSpPr>
          <p:cNvPr id="3" name="Content Placeholder 2"/>
          <p:cNvSpPr>
            <a:spLocks noGrp="1"/>
          </p:cNvSpPr>
          <p:nvPr>
            <p:ph idx="1"/>
          </p:nvPr>
        </p:nvSpPr>
        <p:spPr/>
        <p:txBody>
          <a:bodyPr/>
          <a:lstStyle/>
          <a:p>
            <a:pPr marL="0" lvl="1" indent="0">
              <a:buNone/>
            </a:pPr>
            <a:endParaRPr lang="en-US" sz="2400" b="1" dirty="0">
              <a:solidFill>
                <a:schemeClr val="bg1"/>
              </a:solidFill>
            </a:endParaRPr>
          </a:p>
          <a:p>
            <a:pPr marL="0" lvl="1" indent="0">
              <a:buNone/>
            </a:pPr>
            <a:endParaRPr lang="en-US" sz="2400" b="1" dirty="0">
              <a:solidFill>
                <a:schemeClr val="bg1"/>
              </a:solidFill>
            </a:endParaRPr>
          </a:p>
          <a:p>
            <a:pPr marL="0" lvl="1" indent="0">
              <a:buNone/>
            </a:pPr>
            <a:r>
              <a:rPr lang="en-US" sz="2400" b="1" dirty="0">
                <a:solidFill>
                  <a:schemeClr val="bg1"/>
                </a:solidFill>
              </a:rPr>
              <a:t>It is the stereotype and perception that all AAPI’s have a higher degree of socioeconomic success. This success is measured in income, education, low crime rate and high family stability. The model minority myth has been greatly influenced by immigration trends and policy.</a:t>
            </a:r>
          </a:p>
          <a:p>
            <a:pPr marL="0" indent="0">
              <a:buNone/>
            </a:pPr>
            <a:endParaRPr lang="en-US" b="1" dirty="0"/>
          </a:p>
        </p:txBody>
      </p:sp>
    </p:spTree>
    <p:extLst>
      <p:ext uri="{BB962C8B-B14F-4D97-AF65-F5344CB8AC3E}">
        <p14:creationId xmlns:p14="http://schemas.microsoft.com/office/powerpoint/2010/main" val="166093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1470025"/>
          </a:xfrm>
        </p:spPr>
        <p:txBody>
          <a:bodyPr/>
          <a:lstStyle/>
          <a:p>
            <a:r>
              <a:rPr lang="en-US" b="1" dirty="0">
                <a:solidFill>
                  <a:schemeClr val="bg1"/>
                </a:solidFill>
              </a:rPr>
              <a:t>Let’s take a look back </a:t>
            </a:r>
            <a:br>
              <a:rPr lang="en-US" b="1" dirty="0">
                <a:solidFill>
                  <a:schemeClr val="bg1"/>
                </a:solidFill>
              </a:rPr>
            </a:br>
            <a:r>
              <a:rPr lang="en-US" b="1" dirty="0">
                <a:solidFill>
                  <a:schemeClr val="bg1"/>
                </a:solidFill>
              </a:rPr>
              <a:t>through history…</a:t>
            </a:r>
          </a:p>
        </p:txBody>
      </p:sp>
    </p:spTree>
    <p:extLst>
      <p:ext uri="{BB962C8B-B14F-4D97-AF65-F5344CB8AC3E}">
        <p14:creationId xmlns:p14="http://schemas.microsoft.com/office/powerpoint/2010/main" val="269403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chemeClr val="bg1"/>
                </a:solidFill>
              </a:rPr>
              <a:t>Chinese Exclusion Act 1882</a:t>
            </a:r>
          </a:p>
        </p:txBody>
      </p:sp>
      <p:sp>
        <p:nvSpPr>
          <p:cNvPr id="3" name="Content Placeholder 2"/>
          <p:cNvSpPr>
            <a:spLocks noGrp="1"/>
          </p:cNvSpPr>
          <p:nvPr>
            <p:ph idx="1"/>
          </p:nvPr>
        </p:nvSpPr>
        <p:spPr>
          <a:xfrm>
            <a:off x="457200" y="1295400"/>
            <a:ext cx="8229600" cy="3611563"/>
          </a:xfrm>
        </p:spPr>
        <p:txBody>
          <a:bodyPr>
            <a:normAutofit/>
          </a:bodyPr>
          <a:lstStyle/>
          <a:p>
            <a:r>
              <a:rPr lang="en-US" sz="2000" b="1" dirty="0">
                <a:solidFill>
                  <a:schemeClr val="bg1"/>
                </a:solidFill>
              </a:rPr>
              <a:t>The Chinese Exclusion Act of 1882 was a federal law signed by President Chester A. Arthur on May 6, 1882.</a:t>
            </a:r>
          </a:p>
          <a:p>
            <a:r>
              <a:rPr lang="en-US" sz="2000" b="1" dirty="0">
                <a:solidFill>
                  <a:schemeClr val="bg1"/>
                </a:solidFill>
              </a:rPr>
              <a:t>It was the first law implemented to prevent a specific ethnic group from immigrating to the United States.</a:t>
            </a:r>
          </a:p>
          <a:p>
            <a:r>
              <a:rPr lang="en-US" sz="2000" b="1" dirty="0">
                <a:solidFill>
                  <a:schemeClr val="bg1"/>
                </a:solidFill>
              </a:rPr>
              <a:t>Although the Chinese composed only .002 percent of the nation’s population</a:t>
            </a:r>
          </a:p>
          <a:p>
            <a:r>
              <a:rPr lang="en-US" sz="2000" b="1" dirty="0">
                <a:solidFill>
                  <a:schemeClr val="bg1"/>
                </a:solidFill>
              </a:rPr>
              <a:t>The Chinese Exclusion Act was repealed in 1943, Chinese remained ineligible for citizenship until that time</a:t>
            </a: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267200"/>
            <a:ext cx="5791200" cy="1892877"/>
          </a:xfrm>
          <a:prstGeom prst="rect">
            <a:avLst/>
          </a:prstGeom>
        </p:spPr>
      </p:pic>
      <p:sp>
        <p:nvSpPr>
          <p:cNvPr id="5" name="TextBox 4"/>
          <p:cNvSpPr txBox="1"/>
          <p:nvPr/>
        </p:nvSpPr>
        <p:spPr>
          <a:xfrm>
            <a:off x="1600200" y="6394847"/>
            <a:ext cx="7391400" cy="615553"/>
          </a:xfrm>
          <a:prstGeom prst="rect">
            <a:avLst/>
          </a:prstGeom>
          <a:noFill/>
        </p:spPr>
        <p:txBody>
          <a:bodyPr wrap="square" rtlCol="0">
            <a:spAutoFit/>
          </a:bodyPr>
          <a:lstStyle/>
          <a:p>
            <a:r>
              <a:rPr lang="en-US" sz="1600" dirty="0">
                <a:hlinkClick r:id="rId3"/>
              </a:rPr>
              <a:t>http://www.history.com/topics/chinese-exclusion-act</a:t>
            </a:r>
            <a:endParaRPr lang="en-US" sz="1600" dirty="0"/>
          </a:p>
          <a:p>
            <a:endParaRPr lang="en-US" dirty="0"/>
          </a:p>
        </p:txBody>
      </p:sp>
    </p:spTree>
    <p:extLst>
      <p:ext uri="{BB962C8B-B14F-4D97-AF65-F5344CB8AC3E}">
        <p14:creationId xmlns:p14="http://schemas.microsoft.com/office/powerpoint/2010/main" val="64588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WWII &amp; Japanese Incarceration</a:t>
            </a:r>
          </a:p>
        </p:txBody>
      </p:sp>
      <p:sp>
        <p:nvSpPr>
          <p:cNvPr id="3" name="Content Placeholder 2"/>
          <p:cNvSpPr>
            <a:spLocks noGrp="1"/>
          </p:cNvSpPr>
          <p:nvPr>
            <p:ph idx="1"/>
          </p:nvPr>
        </p:nvSpPr>
        <p:spPr/>
        <p:txBody>
          <a:bodyPr>
            <a:normAutofit/>
          </a:bodyPr>
          <a:lstStyle/>
          <a:p>
            <a:pPr algn="just"/>
            <a:r>
              <a:rPr lang="en-US" sz="2000" b="1" dirty="0">
                <a:solidFill>
                  <a:schemeClr val="bg1"/>
                </a:solidFill>
              </a:rPr>
              <a:t>On February 19, 1942, President Franklin Roosevelt signed Executive Order 9066</a:t>
            </a:r>
          </a:p>
          <a:p>
            <a:pPr algn="just"/>
            <a:r>
              <a:rPr lang="en-US" sz="2000" b="1" dirty="0">
                <a:solidFill>
                  <a:schemeClr val="bg1"/>
                </a:solidFill>
              </a:rPr>
              <a:t>120,000 Japanese men, women, and children,  many of whom were U.S. Citizens - were packed onto trains like cattle, and </a:t>
            </a:r>
            <a:r>
              <a:rPr lang="en-US" sz="2000" b="1" dirty="0" err="1">
                <a:solidFill>
                  <a:schemeClr val="bg1"/>
                </a:solidFill>
              </a:rPr>
              <a:t>transporte</a:t>
            </a:r>
            <a:r>
              <a:rPr lang="en-US" sz="2000" b="1" dirty="0">
                <a:solidFill>
                  <a:schemeClr val="bg1"/>
                </a:solidFill>
              </a:rPr>
              <a:t> to military bases where, though innocent of any crime, they were guarded at the point of a gun for the duration of the war.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991" y="3742623"/>
            <a:ext cx="3266209" cy="2268201"/>
          </a:xfrm>
          <a:prstGeom prst="rect">
            <a:avLst/>
          </a:prstGeom>
        </p:spPr>
      </p:pic>
      <p:sp>
        <p:nvSpPr>
          <p:cNvPr id="7" name="TextBox 6"/>
          <p:cNvSpPr txBox="1"/>
          <p:nvPr/>
        </p:nvSpPr>
        <p:spPr>
          <a:xfrm>
            <a:off x="477982" y="5893226"/>
            <a:ext cx="8666018" cy="1077218"/>
          </a:xfrm>
          <a:prstGeom prst="rect">
            <a:avLst/>
          </a:prstGeom>
          <a:noFill/>
        </p:spPr>
        <p:txBody>
          <a:bodyPr wrap="square" rtlCol="0">
            <a:spAutoFit/>
          </a:bodyPr>
          <a:lstStyle/>
          <a:p>
            <a:endParaRPr lang="en-US" sz="1600" dirty="0">
              <a:hlinkClick r:id="" action="ppaction://noaction"/>
            </a:endParaRPr>
          </a:p>
          <a:p>
            <a:r>
              <a:rPr lang="en-US" sz="1600" dirty="0">
                <a:hlinkClick r:id="" action="ppaction://noaction"/>
              </a:rPr>
              <a:t>https</a:t>
            </a:r>
            <a:r>
              <a:rPr lang="en-US" sz="1600" dirty="0">
                <a:hlinkClick r:id="rId3"/>
              </a:rPr>
              <a:t>://www.mtholyoke.edu/~matsu22k/classweb/index3.html</a:t>
            </a:r>
            <a:endParaRPr lang="en-US" sz="1600" dirty="0"/>
          </a:p>
          <a:p>
            <a:r>
              <a:rPr lang="en-US" sz="1600" dirty="0">
                <a:hlinkClick r:id="rId4"/>
              </a:rPr>
              <a:t>http://www.timetoast.com/timelines/japanese-internment-camps-history-jacob-and-drew-period-3</a:t>
            </a:r>
            <a:endParaRPr lang="en-US" sz="1600" dirty="0"/>
          </a:p>
          <a:p>
            <a:endParaRPr lang="en-US" sz="1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332" y="3739324"/>
            <a:ext cx="3033068" cy="2274801"/>
          </a:xfrm>
          <a:prstGeom prst="rect">
            <a:avLst/>
          </a:prstGeom>
        </p:spPr>
      </p:pic>
    </p:spTree>
    <p:extLst>
      <p:ext uri="{BB962C8B-B14F-4D97-AF65-F5344CB8AC3E}">
        <p14:creationId xmlns:p14="http://schemas.microsoft.com/office/powerpoint/2010/main" val="196264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200" b="1" dirty="0">
                <a:solidFill>
                  <a:schemeClr val="bg1"/>
                </a:solidFill>
              </a:rPr>
              <a:t>Immigration and Nationality Act of 1965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417638"/>
            <a:ext cx="5867400" cy="4161189"/>
          </a:xfrm>
          <a:prstGeom prst="rect">
            <a:avLst/>
          </a:prstGeom>
        </p:spPr>
      </p:pic>
      <p:sp>
        <p:nvSpPr>
          <p:cNvPr id="6" name="Rectangle 5"/>
          <p:cNvSpPr/>
          <p:nvPr/>
        </p:nvSpPr>
        <p:spPr>
          <a:xfrm>
            <a:off x="838200" y="5754469"/>
            <a:ext cx="7848600" cy="923330"/>
          </a:xfrm>
          <a:prstGeom prst="rect">
            <a:avLst/>
          </a:prstGeom>
        </p:spPr>
        <p:txBody>
          <a:bodyPr wrap="square">
            <a:spAutoFit/>
          </a:bodyPr>
          <a:lstStyle/>
          <a:p>
            <a:pPr algn="ctr"/>
            <a:r>
              <a:rPr lang="en-US" b="1" dirty="0">
                <a:solidFill>
                  <a:schemeClr val="bg1"/>
                </a:solidFill>
              </a:rPr>
              <a:t>President Lyndon B. Johnson signing the Immigration and Nationality Act</a:t>
            </a:r>
          </a:p>
          <a:p>
            <a:pPr algn="ctr"/>
            <a:r>
              <a:rPr lang="en-US" b="1" dirty="0">
                <a:solidFill>
                  <a:schemeClr val="bg1"/>
                </a:solidFill>
              </a:rPr>
              <a:t>Base of the Statue of Liberty| New York City, NY | 1965</a:t>
            </a:r>
          </a:p>
          <a:p>
            <a:pPr algn="ctr"/>
            <a:r>
              <a:rPr lang="en-US" sz="1600" i="1" dirty="0">
                <a:solidFill>
                  <a:schemeClr val="bg1"/>
                </a:solidFill>
              </a:rPr>
              <a:t>(Lyndon B. Johnson Library Collection/Yoichi R. Okamoto)</a:t>
            </a:r>
            <a:endParaRPr lang="en-US" sz="1600" b="1" dirty="0">
              <a:solidFill>
                <a:schemeClr val="bg1"/>
              </a:solidFill>
            </a:endParaRPr>
          </a:p>
        </p:txBody>
      </p:sp>
    </p:spTree>
    <p:extLst>
      <p:ext uri="{BB962C8B-B14F-4D97-AF65-F5344CB8AC3E}">
        <p14:creationId xmlns:p14="http://schemas.microsoft.com/office/powerpoint/2010/main" val="238282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fontScale="90000"/>
          </a:bodyPr>
          <a:lstStyle/>
          <a:p>
            <a:r>
              <a:rPr lang="en-US" b="1" dirty="0">
                <a:solidFill>
                  <a:schemeClr val="bg1"/>
                </a:solidFill>
              </a:rPr>
              <a:t>Immigration and Nationality Act of 1965</a:t>
            </a:r>
            <a:endParaRPr lang="en-US" dirty="0"/>
          </a:p>
        </p:txBody>
      </p:sp>
      <p:sp>
        <p:nvSpPr>
          <p:cNvPr id="3" name="Content Placeholder 2"/>
          <p:cNvSpPr>
            <a:spLocks noGrp="1"/>
          </p:cNvSpPr>
          <p:nvPr>
            <p:ph idx="1"/>
          </p:nvPr>
        </p:nvSpPr>
        <p:spPr>
          <a:xfrm>
            <a:off x="-228600" y="1828800"/>
            <a:ext cx="8915400" cy="4525963"/>
          </a:xfrm>
        </p:spPr>
        <p:txBody>
          <a:bodyPr>
            <a:normAutofit fontScale="92500"/>
          </a:bodyPr>
          <a:lstStyle/>
          <a:p>
            <a:pPr lvl="2" algn="just"/>
            <a:r>
              <a:rPr lang="en-US" b="1" dirty="0">
                <a:solidFill>
                  <a:schemeClr val="bg1"/>
                </a:solidFill>
              </a:rPr>
              <a:t>Previous laws restricted immigration from Asian and African countries</a:t>
            </a:r>
          </a:p>
          <a:p>
            <a:pPr lvl="2" algn="just"/>
            <a:r>
              <a:rPr lang="en-US" b="1" dirty="0">
                <a:solidFill>
                  <a:schemeClr val="bg1"/>
                </a:solidFill>
              </a:rPr>
              <a:t>These laws also gave preference to immigrants from Northern and Western European countries over Southern and Eastern European countries.</a:t>
            </a:r>
          </a:p>
          <a:p>
            <a:pPr lvl="2" algn="just"/>
            <a:r>
              <a:rPr lang="en-US" b="1" dirty="0">
                <a:solidFill>
                  <a:schemeClr val="bg1"/>
                </a:solidFill>
              </a:rPr>
              <a:t>A major catalyst for the new legislation was the opposition to racially discriminatory laws arising from the Civil Rights era.</a:t>
            </a:r>
          </a:p>
          <a:p>
            <a:pPr lvl="2" algn="just"/>
            <a:r>
              <a:rPr lang="en-US" b="1" dirty="0">
                <a:solidFill>
                  <a:schemeClr val="bg1"/>
                </a:solidFill>
              </a:rPr>
              <a:t>Michigan’s Democratic Senator Philip Hart, one of the sponsors of the law declared that the effort to maintain the American creed required an American immigration policy become more consistent with democratic moral and ethical principles.</a:t>
            </a:r>
          </a:p>
          <a:p>
            <a:pPr algn="just"/>
            <a:endParaRPr lang="en-US" sz="2400" b="1" dirty="0"/>
          </a:p>
        </p:txBody>
      </p:sp>
    </p:spTree>
    <p:extLst>
      <p:ext uri="{BB962C8B-B14F-4D97-AF65-F5344CB8AC3E}">
        <p14:creationId xmlns:p14="http://schemas.microsoft.com/office/powerpoint/2010/main" val="76839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Vietnamese Refugees &amp; </a:t>
            </a:r>
            <a:br>
              <a:rPr lang="en-US" b="1" dirty="0">
                <a:solidFill>
                  <a:schemeClr val="bg1"/>
                </a:solidFill>
              </a:rPr>
            </a:br>
            <a:r>
              <a:rPr lang="en-US" b="1" dirty="0">
                <a:solidFill>
                  <a:schemeClr val="bg1"/>
                </a:solidFill>
              </a:rPr>
              <a:t>Fort Indian Town Gap</a:t>
            </a:r>
          </a:p>
        </p:txBody>
      </p:sp>
      <p:sp>
        <p:nvSpPr>
          <p:cNvPr id="4" name="Content Placeholder 3"/>
          <p:cNvSpPr>
            <a:spLocks noGrp="1"/>
          </p:cNvSpPr>
          <p:nvPr>
            <p:ph sz="half" idx="2"/>
          </p:nvPr>
        </p:nvSpPr>
        <p:spPr>
          <a:xfrm>
            <a:off x="457200" y="1828800"/>
            <a:ext cx="4040188" cy="3951288"/>
          </a:xfrm>
        </p:spPr>
        <p:txBody>
          <a:bodyPr>
            <a:normAutofit fontScale="92500" lnSpcReduction="20000"/>
          </a:bodyPr>
          <a:lstStyle/>
          <a:p>
            <a:r>
              <a:rPr lang="en-US" dirty="0">
                <a:solidFill>
                  <a:schemeClr val="bg1"/>
                </a:solidFill>
              </a:rPr>
              <a:t>On April 30,1975, Saigon the Capital of South Vietnam was captured by North Vietnamese forces. </a:t>
            </a:r>
          </a:p>
          <a:p>
            <a:r>
              <a:rPr lang="en-US" dirty="0">
                <a:solidFill>
                  <a:schemeClr val="bg1"/>
                </a:solidFill>
              </a:rPr>
              <a:t>In desperation hundreds of thousands of asylum-seekers fled Vietnam</a:t>
            </a:r>
          </a:p>
          <a:p>
            <a:r>
              <a:rPr lang="en-US" dirty="0">
                <a:solidFill>
                  <a:schemeClr val="bg1"/>
                </a:solidFill>
              </a:rPr>
              <a:t>22,000 of these refugees journeys brought them to Fort Indiantown Gap – one of four military posts in the U.S. that were temporarily used as refugee resettlement centers</a:t>
            </a:r>
          </a:p>
          <a:p>
            <a:endParaRPr lang="en-US" dirty="0">
              <a:solidFill>
                <a:schemeClr val="bg1"/>
              </a:solidFill>
            </a:endParaRPr>
          </a:p>
        </p:txBody>
      </p:sp>
      <p:sp>
        <p:nvSpPr>
          <p:cNvPr id="5" name="Text Placeholder 4"/>
          <p:cNvSpPr>
            <a:spLocks noGrp="1"/>
          </p:cNvSpPr>
          <p:nvPr>
            <p:ph type="body" sz="quarter" idx="3"/>
          </p:nvPr>
        </p:nvSpPr>
        <p:spPr/>
        <p:txBody>
          <a:bodyPr/>
          <a:lstStyle/>
          <a:p>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8200" y="1905000"/>
            <a:ext cx="4001304" cy="3951288"/>
          </a:xfrm>
        </p:spPr>
      </p:pic>
      <p:sp>
        <p:nvSpPr>
          <p:cNvPr id="3" name="TextBox 2"/>
          <p:cNvSpPr txBox="1"/>
          <p:nvPr/>
        </p:nvSpPr>
        <p:spPr>
          <a:xfrm>
            <a:off x="609600" y="6149975"/>
            <a:ext cx="9144000" cy="615553"/>
          </a:xfrm>
          <a:prstGeom prst="rect">
            <a:avLst/>
          </a:prstGeom>
          <a:noFill/>
        </p:spPr>
        <p:txBody>
          <a:bodyPr wrap="square" rtlCol="0">
            <a:spAutoFit/>
          </a:bodyPr>
          <a:lstStyle/>
          <a:p>
            <a:r>
              <a:rPr lang="en-US" sz="1600" dirty="0">
                <a:hlinkClick r:id="rId3"/>
              </a:rPr>
              <a:t>http://www.pennlive.com/midstate/index.ssf/2015/04/40_years_later_former_vietname_1.html</a:t>
            </a:r>
            <a:endParaRPr lang="en-US" sz="1600" dirty="0"/>
          </a:p>
          <a:p>
            <a:endParaRPr lang="en-US" dirty="0"/>
          </a:p>
        </p:txBody>
      </p:sp>
    </p:spTree>
    <p:extLst>
      <p:ext uri="{BB962C8B-B14F-4D97-AF65-F5344CB8AC3E}">
        <p14:creationId xmlns:p14="http://schemas.microsoft.com/office/powerpoint/2010/main" val="20904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0744200" cy="8229600"/>
          </a:xfrm>
          <a:prstGeom prst="rect">
            <a:avLst/>
          </a:prstGeom>
        </p:spPr>
      </p:pic>
    </p:spTree>
    <p:extLst>
      <p:ext uri="{BB962C8B-B14F-4D97-AF65-F5344CB8AC3E}">
        <p14:creationId xmlns:p14="http://schemas.microsoft.com/office/powerpoint/2010/main" val="335145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2133600" y="1066800"/>
            <a:ext cx="4876800" cy="4800600"/>
          </a:xfrm>
          <a:prstGeom prst="ellipse">
            <a:avLst/>
          </a:prstGeom>
          <a:solidFill>
            <a:srgbClr val="FF9933"/>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The Governor's Advisory Commission on Asian Pacific American Affairs serves as the Commonwealth’s advocate agency for the Asian American and Pacific Islander (AAPI) communities. Our mission is to ensure that state government is accessible and accountable to the AAPI  communities in Pennsylvania.</a:t>
            </a:r>
          </a:p>
        </p:txBody>
      </p:sp>
    </p:spTree>
    <p:extLst>
      <p:ext uri="{BB962C8B-B14F-4D97-AF65-F5344CB8AC3E}">
        <p14:creationId xmlns:p14="http://schemas.microsoft.com/office/powerpoint/2010/main" val="19703253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Domino Theory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274"/>
            <a:ext cx="9144000" cy="4849362"/>
          </a:xfrm>
          <a:prstGeom prst="rect">
            <a:avLst/>
          </a:prstGeom>
        </p:spPr>
      </p:pic>
      <p:sp>
        <p:nvSpPr>
          <p:cNvPr id="4" name="TextBox 3"/>
          <p:cNvSpPr txBox="1"/>
          <p:nvPr/>
        </p:nvSpPr>
        <p:spPr>
          <a:xfrm>
            <a:off x="914400" y="6477000"/>
            <a:ext cx="6248400" cy="338554"/>
          </a:xfrm>
          <a:prstGeom prst="rect">
            <a:avLst/>
          </a:prstGeom>
          <a:noFill/>
        </p:spPr>
        <p:txBody>
          <a:bodyPr wrap="square" rtlCol="0">
            <a:spAutoFit/>
          </a:bodyPr>
          <a:lstStyle/>
          <a:p>
            <a:r>
              <a:rPr lang="en-US" sz="1600" dirty="0"/>
              <a:t>http://irongangsta.blogspot.com/</a:t>
            </a:r>
          </a:p>
        </p:txBody>
      </p:sp>
    </p:spTree>
    <p:extLst>
      <p:ext uri="{BB962C8B-B14F-4D97-AF65-F5344CB8AC3E}">
        <p14:creationId xmlns:p14="http://schemas.microsoft.com/office/powerpoint/2010/main" val="1559815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3825"/>
            <a:ext cx="6924675" cy="6200775"/>
          </a:xfrm>
          <a:prstGeom prst="rect">
            <a:avLst/>
          </a:prstGeom>
        </p:spPr>
      </p:pic>
      <p:sp>
        <p:nvSpPr>
          <p:cNvPr id="3" name="TextBox 2"/>
          <p:cNvSpPr txBox="1"/>
          <p:nvPr/>
        </p:nvSpPr>
        <p:spPr>
          <a:xfrm>
            <a:off x="76200" y="6331527"/>
            <a:ext cx="8991600" cy="338554"/>
          </a:xfrm>
          <a:prstGeom prst="rect">
            <a:avLst/>
          </a:prstGeom>
          <a:noFill/>
        </p:spPr>
        <p:txBody>
          <a:bodyPr wrap="square" rtlCol="0">
            <a:spAutoFit/>
          </a:bodyPr>
          <a:lstStyle/>
          <a:p>
            <a:r>
              <a:rPr lang="en-US" sz="1600" dirty="0"/>
              <a:t>https://www.danchurchaid.org/news/news/mine-awareness-day-the-vietnam-war-is-still-claiming-victims</a:t>
            </a:r>
          </a:p>
        </p:txBody>
      </p:sp>
    </p:spTree>
    <p:extLst>
      <p:ext uri="{BB962C8B-B14F-4D97-AF65-F5344CB8AC3E}">
        <p14:creationId xmlns:p14="http://schemas.microsoft.com/office/powerpoint/2010/main" val="3816723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br>
              <a:rPr lang="en-US" sz="5400" b="1" dirty="0">
                <a:solidFill>
                  <a:schemeClr val="bg1"/>
                </a:solidFill>
              </a:rPr>
            </a:br>
            <a:r>
              <a:rPr lang="en-US" sz="5400" b="1" dirty="0">
                <a:solidFill>
                  <a:schemeClr val="bg1"/>
                </a:solidFill>
              </a:rPr>
              <a:t>Why is it harmful?</a:t>
            </a:r>
            <a:br>
              <a:rPr lang="en-US" sz="5400" b="1" dirty="0">
                <a:solidFill>
                  <a:schemeClr val="bg1"/>
                </a:solidFill>
              </a:rPr>
            </a:br>
            <a:endParaRPr lang="en-US" dirty="0"/>
          </a:p>
        </p:txBody>
      </p:sp>
      <p:sp>
        <p:nvSpPr>
          <p:cNvPr id="3" name="Content Placeholder 2"/>
          <p:cNvSpPr>
            <a:spLocks noGrp="1"/>
          </p:cNvSpPr>
          <p:nvPr>
            <p:ph idx="1"/>
          </p:nvPr>
        </p:nvSpPr>
        <p:spPr>
          <a:xfrm>
            <a:off x="457200" y="2133600"/>
            <a:ext cx="8229600" cy="2011363"/>
          </a:xfrm>
        </p:spPr>
        <p:txBody>
          <a:bodyPr/>
          <a:lstStyle/>
          <a:p>
            <a:pPr marL="0" lvl="1" indent="0" algn="ctr">
              <a:buNone/>
            </a:pPr>
            <a:endParaRPr lang="en-US" sz="2400" dirty="0">
              <a:solidFill>
                <a:schemeClr val="bg1"/>
              </a:solidFill>
            </a:endParaRPr>
          </a:p>
          <a:p>
            <a:pPr marL="0" lvl="1" indent="0" algn="just">
              <a:buNone/>
            </a:pPr>
            <a:r>
              <a:rPr lang="en-US" sz="2400" b="1" dirty="0">
                <a:solidFill>
                  <a:schemeClr val="bg1"/>
                </a:solidFill>
              </a:rPr>
              <a:t>This stereotype polishes over the myriad of difficulties that the AAPI community faces including but not limited to: poverty, mental illness, health disparities, language access and violence. </a:t>
            </a:r>
          </a:p>
          <a:p>
            <a:pPr marL="0" indent="0">
              <a:buNone/>
            </a:pPr>
            <a:endParaRPr lang="en-US" dirty="0"/>
          </a:p>
          <a:p>
            <a:pPr marL="457200" lvl="1" indent="0">
              <a:buNone/>
            </a:pPr>
            <a:endParaRPr lang="en-US" sz="1800" dirty="0">
              <a:solidFill>
                <a:schemeClr val="bg1"/>
              </a:solidFill>
            </a:endParaRPr>
          </a:p>
          <a:p>
            <a:pPr marL="457200" lvl="1" indent="0">
              <a:buNone/>
            </a:pPr>
            <a:endParaRPr lang="en-US" sz="1800" dirty="0">
              <a:solidFill>
                <a:schemeClr val="bg1"/>
              </a:solidFill>
            </a:endParaRPr>
          </a:p>
          <a:p>
            <a:pPr marL="0" indent="0">
              <a:buNone/>
            </a:pPr>
            <a:endParaRPr lang="en-US" dirty="0"/>
          </a:p>
        </p:txBody>
      </p:sp>
    </p:spTree>
    <p:extLst>
      <p:ext uri="{BB962C8B-B14F-4D97-AF65-F5344CB8AC3E}">
        <p14:creationId xmlns:p14="http://schemas.microsoft.com/office/powerpoint/2010/main" val="189998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287000" cy="6858000"/>
          </a:xfrm>
          <a:prstGeom prst="rect">
            <a:avLst/>
          </a:prstGeom>
        </p:spPr>
      </p:pic>
      <p:sp>
        <p:nvSpPr>
          <p:cNvPr id="3" name="Rounded Rectangle 2"/>
          <p:cNvSpPr/>
          <p:nvPr/>
        </p:nvSpPr>
        <p:spPr>
          <a:xfrm>
            <a:off x="-152400" y="2743200"/>
            <a:ext cx="9372600"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a:solidFill>
                  <a:schemeClr val="accent1">
                    <a:lumMod val="50000"/>
                  </a:schemeClr>
                </a:solidFill>
              </a:rPr>
              <a:t>In Philadelphia, 48% of Vietnamese Americans and 52% of Cambodian American adults are less likely to have a high school diploma or GED than all other racial and ethnic groups. Nationally post-9/11 Muslim American students </a:t>
            </a:r>
          </a:p>
          <a:p>
            <a:pPr algn="just"/>
            <a:r>
              <a:rPr lang="en-US" sz="1500" b="1" dirty="0">
                <a:solidFill>
                  <a:schemeClr val="accent1">
                    <a:lumMod val="50000"/>
                  </a:schemeClr>
                </a:solidFill>
              </a:rPr>
              <a:t> K-12 have seen a dramatic increase in bullying.</a:t>
            </a:r>
          </a:p>
        </p:txBody>
      </p:sp>
    </p:spTree>
    <p:extLst>
      <p:ext uri="{BB962C8B-B14F-4D97-AF65-F5344CB8AC3E}">
        <p14:creationId xmlns:p14="http://schemas.microsoft.com/office/powerpoint/2010/main" val="230645618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838200"/>
            <a:ext cx="5562600" cy="2246769"/>
          </a:xfrm>
          <a:prstGeom prst="rect">
            <a:avLst/>
          </a:prstGeom>
          <a:noFill/>
        </p:spPr>
        <p:txBody>
          <a:bodyPr wrap="square" rtlCol="0">
            <a:spAutoFit/>
          </a:bodyPr>
          <a:lstStyle/>
          <a:p>
            <a:r>
              <a:rPr lang="en-US" sz="2800" b="1" dirty="0">
                <a:solidFill>
                  <a:schemeClr val="bg1"/>
                </a:solidFill>
              </a:rPr>
              <a:t>“The model minority myth chooses to highlight the successful immigrant examples and brush aside the high rates of poverty.”</a:t>
            </a:r>
          </a:p>
          <a:p>
            <a:r>
              <a:rPr lang="en-US" sz="2800" b="1" dirty="0">
                <a:solidFill>
                  <a:schemeClr val="bg1"/>
                </a:solidFill>
              </a:rPr>
              <a:t>			</a:t>
            </a:r>
          </a:p>
        </p:txBody>
      </p:sp>
      <p:sp>
        <p:nvSpPr>
          <p:cNvPr id="3" name="TextBox 2"/>
          <p:cNvSpPr txBox="1"/>
          <p:nvPr/>
        </p:nvSpPr>
        <p:spPr>
          <a:xfrm>
            <a:off x="1752600" y="304800"/>
            <a:ext cx="914400" cy="769441"/>
          </a:xfrm>
          <a:prstGeom prst="rect">
            <a:avLst/>
          </a:prstGeom>
          <a:noFill/>
        </p:spPr>
        <p:txBody>
          <a:bodyPr wrap="square" rtlCol="0">
            <a:spAutoFit/>
          </a:bodyPr>
          <a:lstStyle/>
          <a:p>
            <a:r>
              <a:rPr lang="en-US" sz="4400" dirty="0">
                <a:solidFill>
                  <a:schemeClr val="bg1"/>
                </a:solidFill>
                <a:latin typeface="Cooper Std Black" panose="0208090304030B020404" pitchFamily="18" charset="0"/>
              </a:rPr>
              <a:t>“</a:t>
            </a:r>
          </a:p>
        </p:txBody>
      </p:sp>
      <p:sp>
        <p:nvSpPr>
          <p:cNvPr id="4" name="TextBox 3"/>
          <p:cNvSpPr txBox="1"/>
          <p:nvPr/>
        </p:nvSpPr>
        <p:spPr>
          <a:xfrm>
            <a:off x="1905000" y="3276600"/>
            <a:ext cx="5562600" cy="2954655"/>
          </a:xfrm>
          <a:prstGeom prst="rect">
            <a:avLst/>
          </a:prstGeom>
          <a:noFill/>
        </p:spPr>
        <p:txBody>
          <a:bodyPr wrap="square" rtlCol="0">
            <a:spAutoFit/>
          </a:bodyPr>
          <a:lstStyle/>
          <a:p>
            <a:r>
              <a:rPr lang="en-US" sz="2800" b="1" dirty="0">
                <a:solidFill>
                  <a:schemeClr val="bg1"/>
                </a:solidFill>
              </a:rPr>
              <a:t>“To address this problem, it is vital to address not only the consistent collection of disaggregated data, but also its reporting and accessibility.”</a:t>
            </a:r>
          </a:p>
          <a:p>
            <a:r>
              <a:rPr lang="en-US" sz="2800" b="1" dirty="0">
                <a:solidFill>
                  <a:schemeClr val="bg1"/>
                </a:solidFill>
              </a:rPr>
              <a:t>			- Jo-Ann Yoo</a:t>
            </a:r>
          </a:p>
          <a:p>
            <a:r>
              <a:rPr lang="en-US" dirty="0">
                <a:solidFill>
                  <a:schemeClr val="bg1"/>
                </a:solidFill>
              </a:rPr>
              <a:t>Executive Director of the Asian American Federation</a:t>
            </a:r>
          </a:p>
        </p:txBody>
      </p:sp>
      <p:sp>
        <p:nvSpPr>
          <p:cNvPr id="5" name="TextBox 4"/>
          <p:cNvSpPr txBox="1"/>
          <p:nvPr/>
        </p:nvSpPr>
        <p:spPr>
          <a:xfrm>
            <a:off x="1752600" y="2743200"/>
            <a:ext cx="914400" cy="769441"/>
          </a:xfrm>
          <a:prstGeom prst="rect">
            <a:avLst/>
          </a:prstGeom>
          <a:noFill/>
        </p:spPr>
        <p:txBody>
          <a:bodyPr wrap="square" rtlCol="0">
            <a:spAutoFit/>
          </a:bodyPr>
          <a:lstStyle/>
          <a:p>
            <a:r>
              <a:rPr lang="en-US" sz="4400" dirty="0">
                <a:solidFill>
                  <a:schemeClr val="bg1"/>
                </a:solidFill>
                <a:latin typeface="Cooper Std Black" panose="0208090304030B020404" pitchFamily="18" charset="0"/>
              </a:rPr>
              <a:t>“</a:t>
            </a:r>
          </a:p>
        </p:txBody>
      </p:sp>
    </p:spTree>
    <p:extLst>
      <p:ext uri="{BB962C8B-B14F-4D97-AF65-F5344CB8AC3E}">
        <p14:creationId xmlns:p14="http://schemas.microsoft.com/office/powerpoint/2010/main" val="209735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Challenges</a:t>
            </a:r>
          </a:p>
        </p:txBody>
      </p:sp>
      <p:sp>
        <p:nvSpPr>
          <p:cNvPr id="3" name="Content Placeholder 2"/>
          <p:cNvSpPr>
            <a:spLocks noGrp="1"/>
          </p:cNvSpPr>
          <p:nvPr>
            <p:ph sz="half" idx="1"/>
          </p:nvPr>
        </p:nvSpPr>
        <p:spPr>
          <a:xfrm>
            <a:off x="457200" y="1600201"/>
            <a:ext cx="8229600" cy="3505200"/>
          </a:xfrm>
        </p:spPr>
        <p:txBody>
          <a:bodyPr/>
          <a:lstStyle/>
          <a:p>
            <a:pPr marL="0" indent="0">
              <a:buNone/>
            </a:pPr>
            <a:r>
              <a:rPr lang="en-US" b="1" dirty="0">
                <a:solidFill>
                  <a:schemeClr val="bg1"/>
                </a:solidFill>
              </a:rPr>
              <a:t>There are three major areas that present frequent challenges when providing disaggregated data </a:t>
            </a:r>
          </a:p>
          <a:p>
            <a:pPr marL="0" indent="0">
              <a:buNone/>
            </a:pPr>
            <a:endParaRPr lang="en-US" b="1" dirty="0">
              <a:solidFill>
                <a:schemeClr val="bg1"/>
              </a:solidFill>
            </a:endParaRPr>
          </a:p>
          <a:p>
            <a:pPr marL="514350" indent="-514350">
              <a:buFont typeface="+mj-lt"/>
              <a:buAutoNum type="arabicPeriod"/>
            </a:pPr>
            <a:r>
              <a:rPr lang="en-US" b="1" dirty="0">
                <a:solidFill>
                  <a:schemeClr val="bg1"/>
                </a:solidFill>
              </a:rPr>
              <a:t>Data Collection</a:t>
            </a:r>
          </a:p>
          <a:p>
            <a:pPr marL="514350" indent="-514350">
              <a:buFont typeface="+mj-lt"/>
              <a:buAutoNum type="arabicPeriod"/>
            </a:pPr>
            <a:r>
              <a:rPr lang="en-US" b="1" dirty="0">
                <a:solidFill>
                  <a:schemeClr val="bg1"/>
                </a:solidFill>
              </a:rPr>
              <a:t>Data Analysis &amp; Evaluation</a:t>
            </a:r>
          </a:p>
          <a:p>
            <a:pPr marL="514350" indent="-514350">
              <a:buFont typeface="+mj-lt"/>
              <a:buAutoNum type="arabicPeriod"/>
            </a:pPr>
            <a:r>
              <a:rPr lang="en-US" b="1" dirty="0">
                <a:solidFill>
                  <a:schemeClr val="bg1"/>
                </a:solidFill>
              </a:rPr>
              <a:t>Data access and dissemination</a:t>
            </a:r>
          </a:p>
          <a:p>
            <a:endParaRPr lang="en-US" b="1" dirty="0">
              <a:solidFill>
                <a:schemeClr val="bg1"/>
              </a:solidFill>
            </a:endParaRPr>
          </a:p>
        </p:txBody>
      </p:sp>
      <p:sp>
        <p:nvSpPr>
          <p:cNvPr id="5" name="Rectangle 4"/>
          <p:cNvSpPr/>
          <p:nvPr/>
        </p:nvSpPr>
        <p:spPr>
          <a:xfrm>
            <a:off x="647700" y="5943600"/>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104841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44" y="381000"/>
            <a:ext cx="6858000" cy="1143000"/>
          </a:xfrm>
        </p:spPr>
        <p:txBody>
          <a:bodyPr>
            <a:normAutofit fontScale="90000"/>
          </a:bodyPr>
          <a:lstStyle/>
          <a:p>
            <a:r>
              <a:rPr lang="en-US" b="1" dirty="0">
                <a:solidFill>
                  <a:schemeClr val="bg1"/>
                </a:solidFill>
              </a:rPr>
              <a:t>Best Practices to Overcome Data Collection Challenges</a:t>
            </a:r>
          </a:p>
        </p:txBody>
      </p:sp>
      <p:sp>
        <p:nvSpPr>
          <p:cNvPr id="3" name="Content Placeholder 2"/>
          <p:cNvSpPr>
            <a:spLocks noGrp="1"/>
          </p:cNvSpPr>
          <p:nvPr>
            <p:ph idx="1"/>
          </p:nvPr>
        </p:nvSpPr>
        <p:spPr>
          <a:xfrm>
            <a:off x="457200" y="1752601"/>
            <a:ext cx="8229600" cy="4419599"/>
          </a:xfrm>
        </p:spPr>
        <p:txBody>
          <a:bodyPr>
            <a:noAutofit/>
          </a:bodyPr>
          <a:lstStyle/>
          <a:p>
            <a:r>
              <a:rPr lang="en-US" sz="2400" dirty="0">
                <a:solidFill>
                  <a:schemeClr val="bg1"/>
                </a:solidFill>
              </a:rPr>
              <a:t>Conduct outreach activities with AAPI community organizations, advocates, and respected leaders to encourage AAPI participation.</a:t>
            </a:r>
          </a:p>
          <a:p>
            <a:pPr marL="0" indent="0">
              <a:buNone/>
            </a:pPr>
            <a:endParaRPr lang="en-US" sz="2400" dirty="0">
              <a:solidFill>
                <a:schemeClr val="bg1"/>
              </a:solidFill>
            </a:endParaRPr>
          </a:p>
          <a:p>
            <a:r>
              <a:rPr lang="en-US" sz="2400" dirty="0">
                <a:solidFill>
                  <a:schemeClr val="bg1"/>
                </a:solidFill>
              </a:rPr>
              <a:t>Oversample the AAPI population to ensure adequate AAPI representation.</a:t>
            </a:r>
          </a:p>
          <a:p>
            <a:pPr marL="0" indent="0">
              <a:buNone/>
            </a:pPr>
            <a:endParaRPr lang="en-US" sz="2400" dirty="0">
              <a:solidFill>
                <a:schemeClr val="bg1"/>
              </a:solidFill>
            </a:endParaRPr>
          </a:p>
          <a:p>
            <a:r>
              <a:rPr lang="en-US" sz="2400" dirty="0">
                <a:solidFill>
                  <a:schemeClr val="bg1"/>
                </a:solidFill>
              </a:rPr>
              <a:t>Develop a language assistance program to account for limited English proficiency in the AAPI community.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963" y="481477"/>
            <a:ext cx="1066800" cy="1058799"/>
          </a:xfrm>
          <a:prstGeom prst="rect">
            <a:avLst/>
          </a:prstGeom>
        </p:spPr>
      </p:pic>
      <p:sp>
        <p:nvSpPr>
          <p:cNvPr id="5" name="Rectangle 4"/>
          <p:cNvSpPr/>
          <p:nvPr/>
        </p:nvSpPr>
        <p:spPr>
          <a:xfrm>
            <a:off x="647700" y="5943600"/>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936635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799"/>
            <a:ext cx="6019800" cy="1143000"/>
          </a:xfrm>
        </p:spPr>
        <p:txBody>
          <a:bodyPr>
            <a:normAutofit fontScale="90000"/>
          </a:bodyPr>
          <a:lstStyle/>
          <a:p>
            <a:r>
              <a:rPr lang="en-US" b="1" dirty="0">
                <a:solidFill>
                  <a:schemeClr val="bg1"/>
                </a:solidFill>
              </a:rPr>
              <a:t>Best Practices for Data Analysis &amp; Evaluation</a:t>
            </a:r>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Pool multiple months or years of survey data together and combine samples when working with a dataset that has a small AAPI sample.</a:t>
            </a:r>
          </a:p>
          <a:p>
            <a:r>
              <a:rPr lang="en-US" dirty="0">
                <a:solidFill>
                  <a:schemeClr val="bg1"/>
                </a:solidFill>
              </a:rPr>
              <a:t>Produce analytic results for disaggregated AAPIs when reliable estimates are available in order to better show the similarities and differences within the population.</a:t>
            </a:r>
          </a:p>
          <a:p>
            <a:r>
              <a:rPr lang="en-US" dirty="0">
                <a:solidFill>
                  <a:schemeClr val="bg1"/>
                </a:solidFill>
              </a:rPr>
              <a:t>Review AAPI data carefully to ensure that the data are suitable for publication.</a:t>
            </a:r>
          </a:p>
          <a:p>
            <a:r>
              <a:rPr lang="en-US" dirty="0">
                <a:solidFill>
                  <a:schemeClr val="bg1"/>
                </a:solidFill>
              </a:rPr>
              <a:t>Create a variety of data products that will communicate important findings and trends to different audiences.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389000"/>
            <a:ext cx="1066800" cy="1058799"/>
          </a:xfrm>
          <a:prstGeom prst="rect">
            <a:avLst/>
          </a:prstGeom>
        </p:spPr>
      </p:pic>
      <p:sp>
        <p:nvSpPr>
          <p:cNvPr id="5" name="Rectangle 4"/>
          <p:cNvSpPr/>
          <p:nvPr/>
        </p:nvSpPr>
        <p:spPr>
          <a:xfrm>
            <a:off x="685800" y="6278564"/>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284401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0939"/>
            <a:ext cx="6553200" cy="1143000"/>
          </a:xfrm>
        </p:spPr>
        <p:txBody>
          <a:bodyPr>
            <a:normAutofit fontScale="90000"/>
          </a:bodyPr>
          <a:lstStyle/>
          <a:p>
            <a:r>
              <a:rPr lang="en-US" b="1" dirty="0">
                <a:solidFill>
                  <a:schemeClr val="bg1"/>
                </a:solidFill>
              </a:rPr>
              <a:t>Best Practices for Data Analysis &amp; Evaluation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Collect information on detailed ethnicities with an adequate set of separate ethnic checkbox response categories that reflect the diversity within the community and/or write-in/type-in areas in the survey instrument.</a:t>
            </a:r>
          </a:p>
          <a:p>
            <a:pPr marL="0" indent="0">
              <a:buNone/>
            </a:pPr>
            <a:endParaRPr lang="en-US" dirty="0">
              <a:solidFill>
                <a:schemeClr val="bg1"/>
              </a:solidFill>
            </a:endParaRPr>
          </a:p>
          <a:p>
            <a:r>
              <a:rPr lang="en-US" dirty="0">
                <a:solidFill>
                  <a:schemeClr val="bg1"/>
                </a:solidFill>
              </a:rPr>
              <a:t>Collect AAPI data using multiple modes, considering that the AAPI community is diverse and may not be as responsive to surveys in one particular mode of data collection and may require culturally and linguistically appropriate approaches.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281901"/>
            <a:ext cx="1143000" cy="1134427"/>
          </a:xfrm>
          <a:prstGeom prst="rect">
            <a:avLst/>
          </a:prstGeom>
        </p:spPr>
      </p:pic>
      <p:sp>
        <p:nvSpPr>
          <p:cNvPr id="5" name="Rectangle 4"/>
          <p:cNvSpPr/>
          <p:nvPr/>
        </p:nvSpPr>
        <p:spPr>
          <a:xfrm>
            <a:off x="806388" y="6171535"/>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3993842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5257800" cy="1143000"/>
          </a:xfrm>
        </p:spPr>
        <p:txBody>
          <a:bodyPr>
            <a:normAutofit fontScale="90000"/>
          </a:bodyPr>
          <a:lstStyle/>
          <a:p>
            <a:r>
              <a:rPr lang="en-US" sz="3600" b="1" dirty="0">
                <a:solidFill>
                  <a:schemeClr val="bg1"/>
                </a:solidFill>
              </a:rPr>
              <a:t>Best Practices for Data Access &amp; Dissemination</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Partner with AAPI communities in access to and dissemination of data to ensure these approaches are relevant and usable for target audiences.</a:t>
            </a:r>
          </a:p>
          <a:p>
            <a:pPr marL="0" indent="0">
              <a:buNone/>
            </a:pPr>
            <a:endParaRPr lang="en-US" dirty="0">
              <a:solidFill>
                <a:schemeClr val="bg1"/>
              </a:solidFill>
            </a:endParaRPr>
          </a:p>
          <a:p>
            <a:r>
              <a:rPr lang="en-US" dirty="0">
                <a:solidFill>
                  <a:schemeClr val="bg1"/>
                </a:solidFill>
              </a:rPr>
              <a:t>Provide materials to assist data users in working with data and datasets, release public use files, and arrange special access for researchers who require analysis of full microdata to make datasets more accessible to a wider range of data users.</a:t>
            </a:r>
          </a:p>
          <a:p>
            <a:pPr marL="0" indent="0">
              <a:buNone/>
            </a:pPr>
            <a:endParaRPr lang="en-US" dirty="0">
              <a:solidFill>
                <a:schemeClr val="bg1"/>
              </a:solidFill>
            </a:endParaRPr>
          </a:p>
          <a:p>
            <a:r>
              <a:rPr lang="en-US" dirty="0">
                <a:solidFill>
                  <a:schemeClr val="bg1"/>
                </a:solidFill>
              </a:rPr>
              <a:t>Make high-quality microdata and analytic results available as widely as practicable as soon as possible after data collection—in as much detail as possible—while maintaining survey participant confidentiality.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304800"/>
            <a:ext cx="1143000" cy="1134427"/>
          </a:xfrm>
          <a:prstGeom prst="rect">
            <a:avLst/>
          </a:prstGeom>
        </p:spPr>
      </p:pic>
      <p:sp>
        <p:nvSpPr>
          <p:cNvPr id="5" name="Rectangle 4"/>
          <p:cNvSpPr/>
          <p:nvPr/>
        </p:nvSpPr>
        <p:spPr>
          <a:xfrm>
            <a:off x="647700" y="5943600"/>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41508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4558605"/>
            <a:ext cx="8839200" cy="1384995"/>
          </a:xfrm>
          <a:prstGeom prst="rect">
            <a:avLst/>
          </a:prstGeom>
        </p:spPr>
        <p:txBody>
          <a:bodyPr wrap="square">
            <a:spAutoFit/>
          </a:bodyPr>
          <a:lstStyle/>
          <a:p>
            <a:pPr algn="ctr"/>
            <a:r>
              <a:rPr lang="en-US" sz="2800" i="1" dirty="0">
                <a:solidFill>
                  <a:schemeClr val="bg1"/>
                </a:solidFill>
              </a:rPr>
              <a:t>“Pennsylvania (will) continue to build on its rich history of accepting immigrants and refugees from around the world.”</a:t>
            </a:r>
          </a:p>
          <a:p>
            <a:pPr algn="ctr"/>
            <a:r>
              <a:rPr lang="en-US" sz="2800" i="1" dirty="0">
                <a:solidFill>
                  <a:schemeClr val="bg1"/>
                </a:solidFill>
              </a:rPr>
              <a:t>                               - Governor Tom Wolf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609600"/>
            <a:ext cx="2514600" cy="3771900"/>
          </a:xfrm>
          <a:prstGeom prst="rect">
            <a:avLst/>
          </a:prstGeom>
        </p:spPr>
      </p:pic>
      <p:sp>
        <p:nvSpPr>
          <p:cNvPr id="2" name="TextBox 1"/>
          <p:cNvSpPr txBox="1"/>
          <p:nvPr/>
        </p:nvSpPr>
        <p:spPr>
          <a:xfrm>
            <a:off x="762000" y="6245423"/>
            <a:ext cx="6477000" cy="307777"/>
          </a:xfrm>
          <a:prstGeom prst="rect">
            <a:avLst/>
          </a:prstGeom>
          <a:noFill/>
        </p:spPr>
        <p:txBody>
          <a:bodyPr wrap="square" rtlCol="0">
            <a:spAutoFit/>
          </a:bodyPr>
          <a:lstStyle/>
          <a:p>
            <a:r>
              <a:rPr lang="en-US" sz="1400" dirty="0">
                <a:solidFill>
                  <a:schemeClr val="bg1"/>
                </a:solidFill>
              </a:rPr>
              <a:t>http://wesa.fm/post/essential-pittsburgh-conversation-governor-wolf#stream/0</a:t>
            </a:r>
          </a:p>
        </p:txBody>
      </p:sp>
    </p:spTree>
    <p:extLst>
      <p:ext uri="{BB962C8B-B14F-4D97-AF65-F5344CB8AC3E}">
        <p14:creationId xmlns:p14="http://schemas.microsoft.com/office/powerpoint/2010/main" val="17191906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257800" cy="1143000"/>
          </a:xfrm>
        </p:spPr>
        <p:txBody>
          <a:bodyPr>
            <a:normAutofit/>
          </a:bodyPr>
          <a:lstStyle/>
          <a:p>
            <a:r>
              <a:rPr lang="en-US" sz="3200" b="1" dirty="0">
                <a:solidFill>
                  <a:schemeClr val="bg1"/>
                </a:solidFill>
              </a:rPr>
              <a:t>Best Practices for Data Access &amp; Dissemination</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Use a variety of vehicles to share data-related announcements and information (webinars, press releases, blogs, factsheets, etc.) and ensure that these are distributed to ethnic media, community organizations, Asian/Pacific Islander studies departments, and federal statistical advisory groups.</a:t>
            </a:r>
          </a:p>
          <a:p>
            <a:pPr marL="0" indent="0">
              <a:buNone/>
            </a:pPr>
            <a:endParaRPr lang="en-US" dirty="0">
              <a:solidFill>
                <a:schemeClr val="bg1"/>
              </a:solidFill>
            </a:endParaRPr>
          </a:p>
          <a:p>
            <a:r>
              <a:rPr lang="en-US" dirty="0">
                <a:solidFill>
                  <a:schemeClr val="bg1"/>
                </a:solidFill>
              </a:rPr>
              <a:t>Partner with communities to develop data releases that are culturally and linguistically appropriate, so that they reach the intended audiences.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316332"/>
            <a:ext cx="1143000" cy="1134427"/>
          </a:xfrm>
          <a:prstGeom prst="rect">
            <a:avLst/>
          </a:prstGeom>
        </p:spPr>
      </p:pic>
      <p:sp>
        <p:nvSpPr>
          <p:cNvPr id="5" name="Rectangle 4"/>
          <p:cNvSpPr/>
          <p:nvPr/>
        </p:nvSpPr>
        <p:spPr>
          <a:xfrm>
            <a:off x="647700" y="5943600"/>
            <a:ext cx="7848600" cy="276999"/>
          </a:xfrm>
          <a:prstGeom prst="rect">
            <a:avLst/>
          </a:prstGeom>
        </p:spPr>
        <p:txBody>
          <a:bodyPr wrap="square">
            <a:spAutoFit/>
          </a:bodyPr>
          <a:lstStyle/>
          <a:p>
            <a:r>
              <a:rPr lang="en-US" sz="1200" b="1" dirty="0">
                <a:solidFill>
                  <a:schemeClr val="bg1"/>
                </a:solidFill>
              </a:rPr>
              <a:t>https://sites.ed.gov/aapi/files/2013/03/WHIAAPI-Best-Practices-for-Disaggregation-of-Federal-Data-on-AAPIs.pdf</a:t>
            </a:r>
            <a:endParaRPr lang="en-US" sz="1100" b="1" dirty="0">
              <a:solidFill>
                <a:schemeClr val="bg1"/>
              </a:solidFill>
            </a:endParaRPr>
          </a:p>
        </p:txBody>
      </p:sp>
    </p:spTree>
    <p:extLst>
      <p:ext uri="{BB962C8B-B14F-4D97-AF65-F5344CB8AC3E}">
        <p14:creationId xmlns:p14="http://schemas.microsoft.com/office/powerpoint/2010/main" val="2486609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0" y="0"/>
            <a:ext cx="10648707" cy="7010400"/>
          </a:xfrm>
          <a:prstGeom prst="rect">
            <a:avLst/>
          </a:prstGeom>
        </p:spPr>
      </p:pic>
      <p:sp>
        <p:nvSpPr>
          <p:cNvPr id="6" name="Oval 5"/>
          <p:cNvSpPr/>
          <p:nvPr/>
        </p:nvSpPr>
        <p:spPr>
          <a:xfrm>
            <a:off x="4267200" y="685800"/>
            <a:ext cx="4343400" cy="411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lumMod val="75000"/>
                  </a:schemeClr>
                </a:solidFill>
              </a:rPr>
              <a:t>DATA.GOV/AAPI</a:t>
            </a:r>
          </a:p>
          <a:p>
            <a:pPr algn="ctr"/>
            <a:endParaRPr lang="en-US" sz="2000" dirty="0">
              <a:solidFill>
                <a:schemeClr val="accent6">
                  <a:lumMod val="75000"/>
                </a:schemeClr>
              </a:solidFill>
            </a:endParaRPr>
          </a:p>
          <a:p>
            <a:pPr algn="ctr"/>
            <a:r>
              <a:rPr lang="en-US" sz="2800" b="1" dirty="0">
                <a:solidFill>
                  <a:schemeClr val="accent6">
                    <a:lumMod val="75000"/>
                  </a:schemeClr>
                </a:solidFill>
              </a:rPr>
              <a:t>ONLY 1 IN 7 NATIVE HAWAIIANS &amp; PACIFIC ISLANDERS HAS A COLLEGE DEGREE OR HIGHER.</a:t>
            </a:r>
          </a:p>
        </p:txBody>
      </p:sp>
    </p:spTree>
    <p:extLst>
      <p:ext uri="{BB962C8B-B14F-4D97-AF65-F5344CB8AC3E}">
        <p14:creationId xmlns:p14="http://schemas.microsoft.com/office/powerpoint/2010/main" val="12150275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524000" y="2895600"/>
            <a:ext cx="3733800" cy="3581400"/>
          </a:xfrm>
          <a:prstGeom prst="rect">
            <a:avLst/>
          </a:prstGeom>
        </p:spPr>
        <p:txBody>
          <a:bodyPr>
            <a:normAutofit/>
          </a:bodyPr>
          <a:lstStyle/>
          <a:p>
            <a:pPr marL="457200" lvl="1" indent="0">
              <a:buNone/>
            </a:pPr>
            <a:r>
              <a:rPr lang="en-US" sz="3200" b="1" dirty="0">
                <a:solidFill>
                  <a:schemeClr val="bg1"/>
                </a:solidFill>
              </a:rPr>
              <a:t>Spanish</a:t>
            </a:r>
          </a:p>
          <a:p>
            <a:pPr marL="457200" lvl="1" indent="0">
              <a:buNone/>
            </a:pPr>
            <a:r>
              <a:rPr lang="en-US" sz="3200" b="1" dirty="0">
                <a:solidFill>
                  <a:schemeClr val="bg1"/>
                </a:solidFill>
              </a:rPr>
              <a:t>Vietnamese</a:t>
            </a:r>
          </a:p>
          <a:p>
            <a:pPr marL="457200" lvl="1" indent="0">
              <a:buNone/>
            </a:pPr>
            <a:r>
              <a:rPr lang="en-US" sz="3200" b="1" dirty="0">
                <a:solidFill>
                  <a:schemeClr val="bg1"/>
                </a:solidFill>
              </a:rPr>
              <a:t>Chinese</a:t>
            </a:r>
          </a:p>
          <a:p>
            <a:pPr marL="457200" lvl="1" indent="0">
              <a:buNone/>
            </a:pPr>
            <a:r>
              <a:rPr lang="en-US" sz="3200" b="1" dirty="0">
                <a:solidFill>
                  <a:schemeClr val="bg1"/>
                </a:solidFill>
              </a:rPr>
              <a:t>Arabic</a:t>
            </a:r>
          </a:p>
          <a:p>
            <a:pPr marL="457200" lvl="1" indent="0">
              <a:buNone/>
            </a:pPr>
            <a:r>
              <a:rPr lang="en-US" sz="3200" b="1" dirty="0">
                <a:solidFill>
                  <a:schemeClr val="bg1"/>
                </a:solidFill>
              </a:rPr>
              <a:t>Russian</a:t>
            </a:r>
          </a:p>
          <a:p>
            <a:endParaRPr lang="en-US" sz="3200" b="1" dirty="0">
              <a:solidFill>
                <a:schemeClr val="bg1"/>
              </a:solidFill>
            </a:endParaRPr>
          </a:p>
        </p:txBody>
      </p:sp>
      <p:sp>
        <p:nvSpPr>
          <p:cNvPr id="3" name="Content Placeholder 2"/>
          <p:cNvSpPr>
            <a:spLocks noGrp="1"/>
          </p:cNvSpPr>
          <p:nvPr>
            <p:ph sz="quarter" idx="4294967295"/>
          </p:nvPr>
        </p:nvSpPr>
        <p:spPr>
          <a:xfrm>
            <a:off x="4191000" y="2819400"/>
            <a:ext cx="3733800" cy="3657600"/>
          </a:xfrm>
          <a:prstGeom prst="rect">
            <a:avLst/>
          </a:prstGeom>
        </p:spPr>
        <p:txBody>
          <a:bodyPr>
            <a:normAutofit/>
          </a:bodyPr>
          <a:lstStyle/>
          <a:p>
            <a:pPr marL="457200" lvl="1" indent="0">
              <a:buNone/>
            </a:pPr>
            <a:r>
              <a:rPr lang="en-US" sz="3200" b="1" dirty="0">
                <a:solidFill>
                  <a:schemeClr val="bg1"/>
                </a:solidFill>
              </a:rPr>
              <a:t>Korean</a:t>
            </a:r>
          </a:p>
          <a:p>
            <a:pPr marL="457200" lvl="1" indent="0">
              <a:buNone/>
            </a:pPr>
            <a:r>
              <a:rPr lang="en-US" sz="3200" b="1" dirty="0">
                <a:solidFill>
                  <a:schemeClr val="bg1"/>
                </a:solidFill>
              </a:rPr>
              <a:t>Khmer</a:t>
            </a:r>
          </a:p>
          <a:p>
            <a:pPr marL="457200" lvl="1" indent="0">
              <a:buNone/>
            </a:pPr>
            <a:r>
              <a:rPr lang="en-US" sz="3200" b="1" dirty="0">
                <a:solidFill>
                  <a:schemeClr val="bg1"/>
                </a:solidFill>
              </a:rPr>
              <a:t>Gujarati</a:t>
            </a:r>
          </a:p>
          <a:p>
            <a:pPr marL="457200" lvl="1" indent="0">
              <a:buNone/>
            </a:pPr>
            <a:r>
              <a:rPr lang="en-US" sz="3200" b="1" dirty="0">
                <a:solidFill>
                  <a:schemeClr val="bg1"/>
                </a:solidFill>
              </a:rPr>
              <a:t>French </a:t>
            </a:r>
          </a:p>
          <a:p>
            <a:pPr marL="457200" lvl="1" indent="0">
              <a:buNone/>
            </a:pPr>
            <a:r>
              <a:rPr lang="en-US" sz="3200" b="1" dirty="0">
                <a:solidFill>
                  <a:schemeClr val="bg1"/>
                </a:solidFill>
              </a:rPr>
              <a:t>Creole &amp; Pidgins </a:t>
            </a:r>
          </a:p>
          <a:p>
            <a:endParaRPr lang="en-US" sz="3200" b="1" dirty="0">
              <a:solidFill>
                <a:schemeClr val="bg1"/>
              </a:solidFill>
            </a:endParaRPr>
          </a:p>
        </p:txBody>
      </p:sp>
      <p:sp>
        <p:nvSpPr>
          <p:cNvPr id="4" name="Title 3"/>
          <p:cNvSpPr>
            <a:spLocks noGrp="1"/>
          </p:cNvSpPr>
          <p:nvPr>
            <p:ph type="title"/>
          </p:nvPr>
        </p:nvSpPr>
        <p:spPr>
          <a:xfrm>
            <a:off x="457200" y="533400"/>
            <a:ext cx="8229600" cy="1143000"/>
          </a:xfrm>
        </p:spPr>
        <p:txBody>
          <a:bodyPr>
            <a:noAutofit/>
          </a:bodyPr>
          <a:lstStyle/>
          <a:p>
            <a:r>
              <a:rPr lang="en-US" sz="3600" b="1" dirty="0">
                <a:solidFill>
                  <a:schemeClr val="bg1"/>
                </a:solidFill>
              </a:rPr>
              <a:t>Top 10 Languages in Pennsylvania (2010) </a:t>
            </a:r>
            <a:br>
              <a:rPr lang="en-US" sz="3600" b="1" dirty="0">
                <a:solidFill>
                  <a:schemeClr val="bg1"/>
                </a:solidFill>
              </a:rPr>
            </a:br>
            <a:endParaRPr lang="en-US" sz="5400" b="1" dirty="0">
              <a:solidFill>
                <a:schemeClr val="bg1"/>
              </a:solidFill>
            </a:endParaRPr>
          </a:p>
        </p:txBody>
      </p:sp>
      <p:sp>
        <p:nvSpPr>
          <p:cNvPr id="5" name="TextBox 4"/>
          <p:cNvSpPr txBox="1"/>
          <p:nvPr/>
        </p:nvSpPr>
        <p:spPr>
          <a:xfrm>
            <a:off x="533400" y="1143000"/>
            <a:ext cx="79248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According to the PA Department of Education more than 200 different languages are spoken by the English Language Learner (ELL) population. </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The top 10 languages spoken in Pennsylvania make up 85 percent of total languages and include:</a:t>
            </a:r>
          </a:p>
          <a:p>
            <a:endParaRPr lang="en-US" b="1" dirty="0">
              <a:solidFill>
                <a:schemeClr val="bg1"/>
              </a:solidFill>
            </a:endParaRPr>
          </a:p>
        </p:txBody>
      </p:sp>
      <p:sp>
        <p:nvSpPr>
          <p:cNvPr id="6" name="TextBox 5"/>
          <p:cNvSpPr txBox="1"/>
          <p:nvPr/>
        </p:nvSpPr>
        <p:spPr>
          <a:xfrm>
            <a:off x="914400" y="6096000"/>
            <a:ext cx="7696200" cy="430887"/>
          </a:xfrm>
          <a:prstGeom prst="rect">
            <a:avLst/>
          </a:prstGeom>
          <a:noFill/>
        </p:spPr>
        <p:txBody>
          <a:bodyPr wrap="square" rtlCol="0">
            <a:spAutoFit/>
          </a:bodyPr>
          <a:lstStyle/>
          <a:p>
            <a:r>
              <a:rPr lang="en-US" sz="1100" dirty="0">
                <a:solidFill>
                  <a:schemeClr val="bg1"/>
                </a:solidFill>
              </a:rPr>
              <a:t>http://www.pattan.net/category/Educational%20Initiatives/English%20Language%20Learners%20(ELL)/page/What_are_PAs_Languages.html</a:t>
            </a:r>
          </a:p>
        </p:txBody>
      </p:sp>
    </p:spTree>
    <p:extLst>
      <p:ext uri="{BB962C8B-B14F-4D97-AF65-F5344CB8AC3E}">
        <p14:creationId xmlns:p14="http://schemas.microsoft.com/office/powerpoint/2010/main" val="40129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0" end="0"/>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p:cTn id="4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1" end="1"/>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2" end="2"/>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Resources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529" y="1600200"/>
            <a:ext cx="3491941" cy="4525963"/>
          </a:xfrm>
        </p:spPr>
      </p:pic>
      <p:sp>
        <p:nvSpPr>
          <p:cNvPr id="4" name="Content Placeholder 3"/>
          <p:cNvSpPr>
            <a:spLocks noGrp="1"/>
          </p:cNvSpPr>
          <p:nvPr>
            <p:ph sz="half" idx="2"/>
          </p:nvPr>
        </p:nvSpPr>
        <p:spPr>
          <a:xfrm>
            <a:off x="4419600" y="1600200"/>
            <a:ext cx="4419600" cy="4525963"/>
          </a:xfrm>
        </p:spPr>
        <p:txBody>
          <a:bodyPr>
            <a:normAutofit lnSpcReduction="10000"/>
          </a:bodyPr>
          <a:lstStyle/>
          <a:p>
            <a:r>
              <a:rPr lang="en-US" b="1" dirty="0">
                <a:solidFill>
                  <a:schemeClr val="bg1"/>
                </a:solidFill>
              </a:rPr>
              <a:t>Asian Americans Advancing Justice</a:t>
            </a:r>
          </a:p>
          <a:p>
            <a:pPr lvl="1"/>
            <a:r>
              <a:rPr lang="en-US" sz="2000" b="1" dirty="0">
                <a:solidFill>
                  <a:schemeClr val="bg1"/>
                </a:solidFill>
              </a:rPr>
              <a:t>2013 a Community of Contrasts Report for Boston, New York, and Philadelphia</a:t>
            </a:r>
          </a:p>
          <a:p>
            <a:r>
              <a:rPr lang="en-US" sz="2400" b="1" dirty="0">
                <a:solidFill>
                  <a:schemeClr val="bg1"/>
                </a:solidFill>
              </a:rPr>
              <a:t>White House Initiative on Asian American and Pacific Islanders Interagency Working Group</a:t>
            </a:r>
          </a:p>
          <a:p>
            <a:pPr lvl="1"/>
            <a:r>
              <a:rPr lang="en-US" sz="2000" b="1" i="1" dirty="0">
                <a:solidFill>
                  <a:schemeClr val="bg1"/>
                </a:solidFill>
              </a:rPr>
              <a:t>Best Practices for the Disaggregation of Federal Data on Asian Americans and Pacific Islanders</a:t>
            </a:r>
          </a:p>
          <a:p>
            <a:endParaRPr lang="en-US" dirty="0"/>
          </a:p>
        </p:txBody>
      </p:sp>
    </p:spTree>
    <p:extLst>
      <p:ext uri="{BB962C8B-B14F-4D97-AF65-F5344CB8AC3E}">
        <p14:creationId xmlns:p14="http://schemas.microsoft.com/office/powerpoint/2010/main" val="2839382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924800" cy="1143000"/>
          </a:xfrm>
        </p:spPr>
        <p:txBody>
          <a:bodyPr/>
          <a:lstStyle/>
          <a:p>
            <a:pPr algn="ctr"/>
            <a:r>
              <a:rPr lang="en-US" sz="5400" b="1" dirty="0">
                <a:solidFill>
                  <a:schemeClr val="bg1"/>
                </a:solidFill>
              </a:rPr>
              <a:t>THANK YOU</a:t>
            </a:r>
          </a:p>
        </p:txBody>
      </p:sp>
      <p:sp>
        <p:nvSpPr>
          <p:cNvPr id="3" name="Content Placeholder 2"/>
          <p:cNvSpPr>
            <a:spLocks noGrp="1"/>
          </p:cNvSpPr>
          <p:nvPr>
            <p:ph sz="quarter" idx="4294967295"/>
          </p:nvPr>
        </p:nvSpPr>
        <p:spPr>
          <a:xfrm>
            <a:off x="609600" y="1905000"/>
            <a:ext cx="7924800" cy="4114800"/>
          </a:xfrm>
          <a:prstGeom prst="rect">
            <a:avLst/>
          </a:prstGeom>
        </p:spPr>
        <p:txBody>
          <a:bodyPr>
            <a:normAutofit/>
          </a:bodyPr>
          <a:lstStyle/>
          <a:p>
            <a:pPr marL="0" indent="0">
              <a:buNone/>
            </a:pPr>
            <a:endParaRPr lang="en-US" sz="2000" b="1" dirty="0"/>
          </a:p>
          <a:p>
            <a:pPr marL="0" indent="0">
              <a:buNone/>
            </a:pPr>
            <a:endParaRPr lang="en-US" sz="2000" b="1" dirty="0"/>
          </a:p>
          <a:p>
            <a:pPr marL="0" indent="0" algn="ctr">
              <a:buNone/>
            </a:pPr>
            <a:r>
              <a:rPr lang="en-US" sz="2400" b="1" dirty="0">
                <a:solidFill>
                  <a:schemeClr val="bg1"/>
                </a:solidFill>
              </a:rPr>
              <a:t>If you have any additional questions you can reach me at:</a:t>
            </a:r>
          </a:p>
          <a:p>
            <a:pPr marL="0" indent="0" algn="ctr">
              <a:buNone/>
            </a:pPr>
            <a:endParaRPr lang="en-US" sz="2000" b="1" dirty="0"/>
          </a:p>
          <a:p>
            <a:pPr marL="0" indent="0" algn="ctr">
              <a:buNone/>
            </a:pPr>
            <a:r>
              <a:rPr lang="en-US" sz="4000" b="1" dirty="0">
                <a:solidFill>
                  <a:schemeClr val="bg1"/>
                </a:solidFill>
              </a:rPr>
              <a:t>tlawson@pa.gov</a:t>
            </a:r>
          </a:p>
        </p:txBody>
      </p:sp>
    </p:spTree>
    <p:extLst>
      <p:ext uri="{BB962C8B-B14F-4D97-AF65-F5344CB8AC3E}">
        <p14:creationId xmlns:p14="http://schemas.microsoft.com/office/powerpoint/2010/main" val="148205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8229600" cy="4237292"/>
          </a:xfrm>
        </p:spPr>
      </p:pic>
      <p:sp>
        <p:nvSpPr>
          <p:cNvPr id="5" name="TextBox 4"/>
          <p:cNvSpPr txBox="1"/>
          <p:nvPr/>
        </p:nvSpPr>
        <p:spPr>
          <a:xfrm>
            <a:off x="685800" y="5638800"/>
            <a:ext cx="8001000" cy="923330"/>
          </a:xfrm>
          <a:prstGeom prst="rect">
            <a:avLst/>
          </a:prstGeom>
          <a:noFill/>
        </p:spPr>
        <p:txBody>
          <a:bodyPr wrap="square" rtlCol="0">
            <a:spAutoFit/>
          </a:bodyPr>
          <a:lstStyle/>
          <a:p>
            <a:pPr algn="ctr"/>
            <a:r>
              <a:rPr lang="en-US" b="1" dirty="0">
                <a:solidFill>
                  <a:schemeClr val="bg1"/>
                </a:solidFill>
              </a:rPr>
              <a:t>The Governor’s Advisory Commission on Asian Pacific American Affairs</a:t>
            </a:r>
          </a:p>
          <a:p>
            <a:pPr algn="ctr"/>
            <a:r>
              <a:rPr lang="en-US" b="1" dirty="0">
                <a:solidFill>
                  <a:schemeClr val="bg1"/>
                </a:solidFill>
              </a:rPr>
              <a:t>Civil Rights Task Force hosts a Community Forum on Islamophobia </a:t>
            </a:r>
          </a:p>
          <a:p>
            <a:pPr algn="ctr"/>
            <a:r>
              <a:rPr lang="en-US" b="1" dirty="0">
                <a:solidFill>
                  <a:schemeClr val="bg1"/>
                </a:solidFill>
              </a:rPr>
              <a:t>Al-Aqsa Mosque | Philadelphia, PA | April 9, 2016</a:t>
            </a:r>
          </a:p>
        </p:txBody>
      </p:sp>
    </p:spTree>
    <p:extLst>
      <p:ext uri="{BB962C8B-B14F-4D97-AF65-F5344CB8AC3E}">
        <p14:creationId xmlns:p14="http://schemas.microsoft.com/office/powerpoint/2010/main" val="927785292"/>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5181600"/>
            <a:ext cx="8839200" cy="1077218"/>
          </a:xfrm>
          <a:prstGeom prst="rect">
            <a:avLst/>
          </a:prstGeom>
        </p:spPr>
        <p:txBody>
          <a:bodyPr wrap="square">
            <a:spAutoFit/>
          </a:bodyPr>
          <a:lstStyle/>
          <a:p>
            <a:pPr algn="ctr"/>
            <a:r>
              <a:rPr lang="en-US" sz="3200" b="1" dirty="0">
                <a:solidFill>
                  <a:schemeClr val="bg1"/>
                </a:solidFill>
              </a:rPr>
              <a:t>Title VI of the Civil Rights Act of 1964 protects people against which forms of discrimination?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76200" y="5706070"/>
            <a:ext cx="9296400" cy="923330"/>
          </a:xfrm>
          <a:prstGeom prst="rect">
            <a:avLst/>
          </a:prstGeom>
          <a:noFill/>
        </p:spPr>
        <p:txBody>
          <a:bodyPr wrap="square" rtlCol="0">
            <a:spAutoFit/>
          </a:bodyPr>
          <a:lstStyle/>
          <a:p>
            <a:pPr algn="ctr"/>
            <a:r>
              <a:rPr lang="en-US" b="1" dirty="0">
                <a:solidFill>
                  <a:schemeClr val="bg1"/>
                </a:solidFill>
              </a:rPr>
              <a:t>The Governor’s Advisory Commission on Asian Pacific American Affairs co-sponsors the Pan Asian Association of Greater Philadelphia’s 10</a:t>
            </a:r>
            <a:r>
              <a:rPr lang="en-US" b="1" baseline="30000" dirty="0">
                <a:solidFill>
                  <a:schemeClr val="bg1"/>
                </a:solidFill>
              </a:rPr>
              <a:t>th</a:t>
            </a:r>
            <a:r>
              <a:rPr lang="en-US" b="1" dirty="0">
                <a:solidFill>
                  <a:schemeClr val="bg1"/>
                </a:solidFill>
              </a:rPr>
              <a:t> Annual Asian Pacific American Heritage Festival </a:t>
            </a:r>
          </a:p>
          <a:p>
            <a:pPr algn="ctr"/>
            <a:r>
              <a:rPr lang="en-US" b="1" dirty="0">
                <a:solidFill>
                  <a:schemeClr val="bg1"/>
                </a:solidFill>
              </a:rPr>
              <a:t>Franklin Square Park | Philadelphia, PA | May 7, 2016</a:t>
            </a:r>
          </a:p>
        </p:txBody>
      </p:sp>
    </p:spTree>
    <p:extLst>
      <p:ext uri="{BB962C8B-B14F-4D97-AF65-F5344CB8AC3E}">
        <p14:creationId xmlns:p14="http://schemas.microsoft.com/office/powerpoint/2010/main" val="436067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50" y="4876800"/>
            <a:ext cx="8839200" cy="1077218"/>
          </a:xfrm>
          <a:prstGeom prst="rect">
            <a:avLst/>
          </a:prstGeom>
        </p:spPr>
        <p:txBody>
          <a:bodyPr wrap="square">
            <a:spAutoFit/>
          </a:bodyPr>
          <a:lstStyle/>
          <a:p>
            <a:pPr algn="ctr"/>
            <a:r>
              <a:rPr lang="en-US" sz="3200" b="1" dirty="0">
                <a:solidFill>
                  <a:schemeClr val="bg1"/>
                </a:solidFill>
              </a:rPr>
              <a:t>Title VI of the Civil Rights Act of 1964 protects people against which forms of discrimination?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249" cy="6858000"/>
          </a:xfrm>
          <a:prstGeom prst="rect">
            <a:avLst/>
          </a:prstGeom>
        </p:spPr>
      </p:pic>
      <p:sp>
        <p:nvSpPr>
          <p:cNvPr id="4" name="TextBox 3"/>
          <p:cNvSpPr txBox="1"/>
          <p:nvPr/>
        </p:nvSpPr>
        <p:spPr>
          <a:xfrm>
            <a:off x="-26126" y="5934670"/>
            <a:ext cx="9296400" cy="923330"/>
          </a:xfrm>
          <a:prstGeom prst="rect">
            <a:avLst/>
          </a:prstGeom>
          <a:noFill/>
        </p:spPr>
        <p:txBody>
          <a:bodyPr wrap="square" rtlCol="0">
            <a:spAutoFit/>
          </a:bodyPr>
          <a:lstStyle/>
          <a:p>
            <a:pPr algn="ctr"/>
            <a:r>
              <a:rPr lang="en-US" b="1" dirty="0">
                <a:solidFill>
                  <a:schemeClr val="bg1"/>
                </a:solidFill>
              </a:rPr>
              <a:t>The Governor’s Advisory Commission on Asian Pacific American Affairs attending the White House Initiative on Asian Americans and Pacific Islanders annual convening</a:t>
            </a:r>
          </a:p>
          <a:p>
            <a:pPr algn="ctr"/>
            <a:r>
              <a:rPr lang="en-US" b="1" dirty="0">
                <a:solidFill>
                  <a:schemeClr val="bg1"/>
                </a:solidFill>
              </a:rPr>
              <a:t>Eisenhower Executive Offices | Washington DC | May 5, 2016</a:t>
            </a:r>
          </a:p>
        </p:txBody>
      </p:sp>
    </p:spTree>
    <p:extLst>
      <p:ext uri="{BB962C8B-B14F-4D97-AF65-F5344CB8AC3E}">
        <p14:creationId xmlns:p14="http://schemas.microsoft.com/office/powerpoint/2010/main" val="30737973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114" y="0"/>
            <a:ext cx="10407804" cy="6934200"/>
          </a:xfrm>
          <a:prstGeom prst="rect">
            <a:avLst/>
          </a:prstGeom>
        </p:spPr>
      </p:pic>
      <p:sp>
        <p:nvSpPr>
          <p:cNvPr id="8" name="Rounded Rectangle 7"/>
          <p:cNvSpPr/>
          <p:nvPr/>
        </p:nvSpPr>
        <p:spPr>
          <a:xfrm>
            <a:off x="-244058" y="5410200"/>
            <a:ext cx="6416258" cy="1143000"/>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accent6">
                    <a:lumMod val="75000"/>
                  </a:schemeClr>
                </a:solidFill>
              </a:rPr>
              <a:t>Asian Americans are the fastest growing racial group in the United States</a:t>
            </a:r>
          </a:p>
        </p:txBody>
      </p:sp>
    </p:spTree>
    <p:extLst>
      <p:ext uri="{BB962C8B-B14F-4D97-AF65-F5344CB8AC3E}">
        <p14:creationId xmlns:p14="http://schemas.microsoft.com/office/powerpoint/2010/main" val="296339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08212" y="4389437"/>
            <a:ext cx="4040188" cy="1325563"/>
          </a:xfrm>
        </p:spPr>
        <p:txBody>
          <a:bodyPr/>
          <a:lstStyle/>
          <a:p>
            <a:pPr marL="457200" indent="-457200">
              <a:buAutoNum type="alphaUcPeriod"/>
            </a:pPr>
            <a:r>
              <a:rPr lang="en-US" b="1" dirty="0">
                <a:solidFill>
                  <a:schemeClr val="bg1"/>
                </a:solidFill>
              </a:rPr>
              <a:t>6.2 million</a:t>
            </a:r>
          </a:p>
          <a:p>
            <a:pPr marL="457200" indent="-457200">
              <a:buAutoNum type="alphaUcPeriod"/>
            </a:pPr>
            <a:r>
              <a:rPr lang="en-US" b="1" dirty="0">
                <a:solidFill>
                  <a:schemeClr val="bg1"/>
                </a:solidFill>
              </a:rPr>
              <a:t>10.2 million</a:t>
            </a:r>
          </a:p>
          <a:p>
            <a:endParaRPr lang="en-US" b="1" dirty="0"/>
          </a:p>
        </p:txBody>
      </p:sp>
      <p:sp>
        <p:nvSpPr>
          <p:cNvPr id="6" name="Content Placeholder 5"/>
          <p:cNvSpPr>
            <a:spLocks noGrp="1"/>
          </p:cNvSpPr>
          <p:nvPr>
            <p:ph sz="quarter" idx="4"/>
          </p:nvPr>
        </p:nvSpPr>
        <p:spPr>
          <a:xfrm>
            <a:off x="5026025" y="4389437"/>
            <a:ext cx="3965575" cy="1325563"/>
          </a:xfrm>
        </p:spPr>
        <p:txBody>
          <a:bodyPr/>
          <a:lstStyle/>
          <a:p>
            <a:pPr marL="0" indent="0">
              <a:buNone/>
            </a:pPr>
            <a:r>
              <a:rPr lang="en-US" b="1" dirty="0">
                <a:solidFill>
                  <a:schemeClr val="bg1"/>
                </a:solidFill>
              </a:rPr>
              <a:t>C. 18.2 million</a:t>
            </a:r>
          </a:p>
          <a:p>
            <a:pPr marL="0" indent="0">
              <a:buNone/>
            </a:pPr>
            <a:r>
              <a:rPr lang="en-US" b="1" dirty="0">
                <a:solidFill>
                  <a:schemeClr val="bg1"/>
                </a:solidFill>
              </a:rPr>
              <a:t>D. 28.2 million</a:t>
            </a:r>
          </a:p>
          <a:p>
            <a:endParaRPr lang="en-US" b="1" dirty="0"/>
          </a:p>
        </p:txBody>
      </p:sp>
      <p:sp>
        <p:nvSpPr>
          <p:cNvPr id="7" name="Rectangle 6"/>
          <p:cNvSpPr/>
          <p:nvPr/>
        </p:nvSpPr>
        <p:spPr>
          <a:xfrm>
            <a:off x="381000" y="2209800"/>
            <a:ext cx="8305800" cy="1569660"/>
          </a:xfrm>
          <a:prstGeom prst="rect">
            <a:avLst/>
          </a:prstGeom>
        </p:spPr>
        <p:txBody>
          <a:bodyPr wrap="square">
            <a:spAutoFit/>
          </a:bodyPr>
          <a:lstStyle/>
          <a:p>
            <a:pPr algn="ctr"/>
            <a:r>
              <a:rPr lang="en-US" sz="3200" b="1" dirty="0">
                <a:solidFill>
                  <a:schemeClr val="bg1"/>
                </a:solidFill>
              </a:rPr>
              <a:t>According to 2012 Census data, how many Asian Americans &amp; Pacific Islanders (AAPIs) </a:t>
            </a:r>
          </a:p>
          <a:p>
            <a:pPr algn="ctr"/>
            <a:r>
              <a:rPr lang="en-US" sz="3200" b="1" dirty="0">
                <a:solidFill>
                  <a:schemeClr val="bg1"/>
                </a:solidFill>
              </a:rPr>
              <a:t>live in the United States?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23" y="304800"/>
            <a:ext cx="1524000" cy="1524000"/>
          </a:xfrm>
          <a:prstGeom prst="rect">
            <a:avLst/>
          </a:prstGeom>
        </p:spPr>
      </p:pic>
    </p:spTree>
    <p:extLst>
      <p:ext uri="{BB962C8B-B14F-4D97-AF65-F5344CB8AC3E}">
        <p14:creationId xmlns:p14="http://schemas.microsoft.com/office/powerpoint/2010/main" val="1182393226"/>
      </p:ext>
    </p:extLst>
  </p:cSld>
  <p:clrMapOvr>
    <a:masterClrMapping/>
  </p:clrMapOvr>
  <mc:AlternateContent xmlns:mc="http://schemas.openxmlformats.org/markup-compatibility/2006" xmlns:p14="http://schemas.microsoft.com/office/powerpoint/2010/main">
    <mc:Choice Requires="p14">
      <p:transition spd="slow" p14:dur="2500" advClick="0" advTm="10000">
        <p14:warp dir="in"/>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FAC08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2206</Words>
  <Application>Microsoft Office PowerPoint</Application>
  <PresentationFormat>On-screen Show (4:3)</PresentationFormat>
  <Paragraphs>189</Paragraphs>
  <Slides>44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Angsana New</vt:lpstr>
      <vt:lpstr>Arial</vt:lpstr>
      <vt:lpstr>Calibri</vt:lpstr>
      <vt:lpstr>Cooper Std Black</vt:lpstr>
      <vt:lpstr>Office Theme</vt:lpstr>
      <vt:lpstr>iCount: A Call for AAPI Data Disaggregation</vt:lpstr>
      <vt:lpstr>Governor’s Advisory Commission on  Asian Pacific American Affairs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do you think is considered AAPI?</vt:lpstr>
      <vt:lpstr>U.S. Census Bureau Definitions</vt:lpstr>
      <vt:lpstr>U.S. Census Bureau Definitions</vt:lpstr>
      <vt:lpstr>Asia &amp; the Pacific Islands</vt:lpstr>
      <vt:lpstr>PowerPoint Presentation</vt:lpstr>
      <vt:lpstr>City of Philadelphia Demographics </vt:lpstr>
      <vt:lpstr>The AAPI Mosaic</vt:lpstr>
      <vt:lpstr>PowerPoint Presentation</vt:lpstr>
      <vt:lpstr>PowerPoint Presentation</vt:lpstr>
      <vt:lpstr>What does this picture show?</vt:lpstr>
      <vt:lpstr>The Model Minority Myth is…</vt:lpstr>
      <vt:lpstr>Let’s take a look back  through history…</vt:lpstr>
      <vt:lpstr>Chinese Exclusion Act 1882</vt:lpstr>
      <vt:lpstr>WWII &amp; Japanese Incarceration</vt:lpstr>
      <vt:lpstr>Immigration and Nationality Act of 1965</vt:lpstr>
      <vt:lpstr>Immigration and Nationality Act of 1965</vt:lpstr>
      <vt:lpstr>Vietnamese Refugees &amp;  Fort Indian Town Gap</vt:lpstr>
      <vt:lpstr>PowerPoint Presentation</vt:lpstr>
      <vt:lpstr>Domino Theory</vt:lpstr>
      <vt:lpstr>PowerPoint Presentation</vt:lpstr>
      <vt:lpstr> Why is it harmful? </vt:lpstr>
      <vt:lpstr>PowerPoint Presentation</vt:lpstr>
      <vt:lpstr>PowerPoint Presentation</vt:lpstr>
      <vt:lpstr>The Challenges</vt:lpstr>
      <vt:lpstr>Best Practices to Overcome Data Collection Challenges</vt:lpstr>
      <vt:lpstr>Best Practices for Data Analysis &amp; Evaluation</vt:lpstr>
      <vt:lpstr>Best Practices for Data Analysis &amp; Evaluation</vt:lpstr>
      <vt:lpstr>Best Practices for Data Access &amp; Dissemination</vt:lpstr>
      <vt:lpstr>Best Practices for Data Access &amp; Dissemination</vt:lpstr>
      <vt:lpstr>PowerPoint Presentation</vt:lpstr>
      <vt:lpstr>Top 10 Languages in Pennsylvania (2010)  </vt:lpstr>
      <vt:lpstr>Resources</vt:lpstr>
      <vt:lpstr>THANK YOU</vt:lpstr>
    </vt:vector>
  </TitlesOfParts>
  <Company>Commonwealth of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AMERICAN and PACIFIC ISLANDER HERITAGE MONTH CELEBRATION</dc:title>
  <dc:creator>Governors Office</dc:creator>
  <cp:lastModifiedBy>Tiffany Lawson</cp:lastModifiedBy>
  <cp:revision>156</cp:revision>
  <dcterms:created xsi:type="dcterms:W3CDTF">2015-06-03T14:46:38Z</dcterms:created>
  <dcterms:modified xsi:type="dcterms:W3CDTF">2017-05-10T15:53:40Z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