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7" r:id="rId1"/>
    <p:sldMasterId id="2147483661" r:id="rId2"/>
  </p:sldMasterIdLst>
  <p:notesMasterIdLst>
    <p:notesMasterId r:id="rId21"/>
  </p:notesMasterIdLst>
  <p:handoutMasterIdLst>
    <p:handoutMasterId r:id="rId22"/>
  </p:handoutMasterIdLst>
  <p:sldIdLst>
    <p:sldId id="410" r:id="rId3"/>
    <p:sldId id="390" r:id="rId4"/>
    <p:sldId id="412" r:id="rId5"/>
    <p:sldId id="411" r:id="rId6"/>
    <p:sldId id="430" r:id="rId7"/>
    <p:sldId id="466" r:id="rId8"/>
    <p:sldId id="467" r:id="rId9"/>
    <p:sldId id="465" r:id="rId10"/>
    <p:sldId id="455" r:id="rId11"/>
    <p:sldId id="451" r:id="rId12"/>
    <p:sldId id="463" r:id="rId13"/>
    <p:sldId id="460" r:id="rId14"/>
    <p:sldId id="461" r:id="rId15"/>
    <p:sldId id="462" r:id="rId16"/>
    <p:sldId id="464" r:id="rId17"/>
    <p:sldId id="384" r:id="rId18"/>
    <p:sldId id="339" r:id="rId19"/>
    <p:sldId id="340"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569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18" autoAdjust="0"/>
    <p:restoredTop sz="79310" autoAdjust="0"/>
  </p:normalViewPr>
  <p:slideViewPr>
    <p:cSldViewPr snapToGrid="0" snapToObjects="1">
      <p:cViewPr varScale="1">
        <p:scale>
          <a:sx n="86" d="100"/>
          <a:sy n="86" d="100"/>
        </p:scale>
        <p:origin x="167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200"/>
            </a:lvl1pPr>
          </a:lstStyle>
          <a:p>
            <a:fld id="{E9958CA7-E3E7-4AC0-8B57-4AE666611683}" type="datetimeFigureOut">
              <a:rPr lang="en-US" smtClean="0"/>
              <a:t>5/4/2017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200"/>
            </a:lvl1pPr>
          </a:lstStyle>
          <a:p>
            <a:fld id="{226D4F5C-8C16-4F56-ACF9-D391AC591BB7}" type="slidenum">
              <a:rPr lang="en-US" smtClean="0"/>
              <a:t>‹#›</a:t>
            </a:fld>
            <a:endParaRPr lang="en-US"/>
          </a:p>
        </p:txBody>
      </p:sp>
    </p:spTree>
    <p:extLst>
      <p:ext uri="{BB962C8B-B14F-4D97-AF65-F5344CB8AC3E}">
        <p14:creationId xmlns:p14="http://schemas.microsoft.com/office/powerpoint/2010/main" val="4243444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200"/>
            </a:lvl1pPr>
          </a:lstStyle>
          <a:p>
            <a:fld id="{8B43E983-7E42-4B9D-90DF-1F94E24BE79C}" type="datetimeFigureOut">
              <a:rPr lang="en-US" smtClean="0"/>
              <a:pPr/>
              <a:t>5/4/2017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200"/>
            </a:lvl1pPr>
          </a:lstStyle>
          <a:p>
            <a:fld id="{3ADAB3B1-3CD8-4667-98EF-EA116D2745EB}" type="slidenum">
              <a:rPr lang="en-US" smtClean="0"/>
              <a:pPr/>
              <a:t>‹#›</a:t>
            </a:fld>
            <a:endParaRPr lang="en-US"/>
          </a:p>
        </p:txBody>
      </p:sp>
    </p:spTree>
    <p:extLst>
      <p:ext uri="{BB962C8B-B14F-4D97-AF65-F5344CB8AC3E}">
        <p14:creationId xmlns:p14="http://schemas.microsoft.com/office/powerpoint/2010/main" val="15458263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None/>
            </a:pPr>
            <a:r>
              <a:rPr lang="en-US" sz="1000" dirty="0"/>
              <a:t>Employer Establishments</a:t>
            </a:r>
          </a:p>
          <a:p>
            <a:pPr lvl="1">
              <a:buFont typeface="Arial" pitchFamily="34" charset="0"/>
              <a:buChar char="•"/>
            </a:pPr>
            <a:r>
              <a:rPr lang="en-US" sz="1000" dirty="0"/>
              <a:t> Businesses with 1+ employees (file IRS form 941)</a:t>
            </a:r>
          </a:p>
          <a:p>
            <a:pPr lvl="0">
              <a:buNone/>
            </a:pPr>
            <a:r>
              <a:rPr lang="en-US" sz="1000" dirty="0" err="1"/>
              <a:t>Nonemployer</a:t>
            </a:r>
            <a:r>
              <a:rPr lang="en-US" sz="1000" dirty="0"/>
              <a:t> Establishments</a:t>
            </a:r>
          </a:p>
          <a:p>
            <a:pPr lvl="1">
              <a:buFont typeface="Arial" pitchFamily="34" charset="0"/>
              <a:buChar char="•"/>
            </a:pPr>
            <a:r>
              <a:rPr lang="en-US" sz="1000" dirty="0"/>
              <a:t> Businesses with no paid employees (independent contractors) (usually File IRS form 1040 Schedule C)</a:t>
            </a:r>
          </a:p>
          <a:p>
            <a:pPr lvl="1">
              <a:buFont typeface="Arial" pitchFamily="34" charset="0"/>
              <a:buChar char="•"/>
            </a:pPr>
            <a:r>
              <a:rPr lang="en-US" sz="1000" dirty="0"/>
              <a:t> Make up </a:t>
            </a:r>
            <a:r>
              <a:rPr lang="en-US" sz="1000" dirty="0">
                <a:solidFill>
                  <a:srgbClr val="FF0000"/>
                </a:solidFill>
              </a:rPr>
              <a:t>75%</a:t>
            </a:r>
            <a:r>
              <a:rPr lang="en-US" sz="1000" dirty="0"/>
              <a:t> of all businesses in the US but </a:t>
            </a:r>
            <a:r>
              <a:rPr lang="en-US" sz="1000" dirty="0">
                <a:solidFill>
                  <a:srgbClr val="FF0000"/>
                </a:solidFill>
              </a:rPr>
              <a:t>&lt; 4%</a:t>
            </a:r>
            <a:r>
              <a:rPr lang="en-US" sz="1000" dirty="0"/>
              <a:t> of receipts/revenue</a:t>
            </a:r>
          </a:p>
          <a:p>
            <a:pPr lvl="1">
              <a:buFont typeface="Arial" pitchFamily="34" charset="0"/>
              <a:buChar char="•"/>
            </a:pPr>
            <a:r>
              <a:rPr lang="en-US" sz="1000" dirty="0"/>
              <a:t> Covered by the </a:t>
            </a:r>
            <a:r>
              <a:rPr lang="en-US" sz="1000" i="1" dirty="0" err="1">
                <a:solidFill>
                  <a:srgbClr val="00B050"/>
                </a:solidFill>
              </a:rPr>
              <a:t>Nonemployer</a:t>
            </a:r>
            <a:r>
              <a:rPr lang="en-US" sz="1000" i="1" dirty="0">
                <a:solidFill>
                  <a:srgbClr val="00B050"/>
                </a:solidFill>
              </a:rPr>
              <a:t> Statistics </a:t>
            </a:r>
            <a:r>
              <a:rPr lang="en-US" sz="1000" dirty="0"/>
              <a:t>program only</a:t>
            </a:r>
          </a:p>
          <a:p>
            <a:pPr lvl="0">
              <a:buFont typeface="Arial" pitchFamily="34" charset="0"/>
              <a:buNone/>
            </a:pPr>
            <a:endParaRPr lang="en-US" sz="1000" dirty="0"/>
          </a:p>
          <a:p>
            <a:pPr eaLnBrk="0" hangingPunct="0">
              <a:defRPr/>
            </a:pPr>
            <a:r>
              <a:rPr lang="en-US" sz="1000" i="1" dirty="0">
                <a:effectLst>
                  <a:outerShdw blurRad="38100" dist="38100" dir="2700000" algn="tl">
                    <a:srgbClr val="C0C0C0"/>
                  </a:outerShdw>
                </a:effectLst>
              </a:rPr>
              <a:t>Establishment - </a:t>
            </a:r>
            <a:r>
              <a:rPr lang="en-US" sz="1000" dirty="0"/>
              <a:t>A store, warehouse, factory, or other type of business at a single physical location</a:t>
            </a:r>
          </a:p>
          <a:p>
            <a:pPr eaLnBrk="0" hangingPunct="0">
              <a:defRPr/>
            </a:pPr>
            <a:r>
              <a:rPr lang="en-US" sz="1000" i="1" dirty="0">
                <a:effectLst>
                  <a:outerShdw blurRad="38100" dist="38100" dir="2700000" algn="tl">
                    <a:srgbClr val="000000">
                      <a:alpha val="43137"/>
                    </a:srgbClr>
                  </a:outerShdw>
                </a:effectLst>
              </a:rPr>
              <a:t>Company</a:t>
            </a:r>
            <a:r>
              <a:rPr lang="en-US" sz="1000" dirty="0">
                <a:effectLst>
                  <a:outerShdw blurRad="38100" dist="38100" dir="2700000" algn="tl">
                    <a:srgbClr val="000000">
                      <a:alpha val="43137"/>
                    </a:srgbClr>
                  </a:outerShdw>
                </a:effectLst>
              </a:rPr>
              <a:t> </a:t>
            </a:r>
            <a:r>
              <a:rPr lang="en-US" sz="1000" dirty="0"/>
              <a:t>(or firm) – One or more establishments under common ownership or control</a:t>
            </a:r>
          </a:p>
          <a:p>
            <a:endParaRPr lang="en-US" sz="1000" dirty="0"/>
          </a:p>
        </p:txBody>
      </p:sp>
      <p:sp>
        <p:nvSpPr>
          <p:cNvPr id="4" name="Slide Number Placeholder 3"/>
          <p:cNvSpPr>
            <a:spLocks noGrp="1"/>
          </p:cNvSpPr>
          <p:nvPr>
            <p:ph type="sldNum" sz="quarter" idx="10"/>
          </p:nvPr>
        </p:nvSpPr>
        <p:spPr/>
        <p:txBody>
          <a:bodyPr/>
          <a:lstStyle/>
          <a:p>
            <a:fld id="{3ADAB3B1-3CD8-4667-98EF-EA116D2745EB}" type="slidenum">
              <a:rPr lang="en-US" smtClean="0"/>
              <a:pPr/>
              <a:t>3</a:t>
            </a:fld>
            <a:endParaRPr lang="en-US"/>
          </a:p>
        </p:txBody>
      </p:sp>
    </p:spTree>
    <p:extLst>
      <p:ext uri="{BB962C8B-B14F-4D97-AF65-F5344CB8AC3E}">
        <p14:creationId xmlns:p14="http://schemas.microsoft.com/office/powerpoint/2010/main" val="2249751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not going to read through all these steps</a:t>
            </a:r>
            <a:r>
              <a:rPr lang="en-US" baseline="0" dirty="0" smtClean="0"/>
              <a:t> with you but this slide incorporates what we’ve learned through our focus group efforts with businesses. They won’t take the time to read details, but will scan for highlights. That’s why we have the high level steps on the left, with further information on the right if they want to take the time to read more. </a:t>
            </a:r>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13</a:t>
            </a:fld>
            <a:endParaRPr lang="en-US" dirty="0"/>
          </a:p>
        </p:txBody>
      </p:sp>
    </p:spTree>
    <p:extLst>
      <p:ext uri="{BB962C8B-B14F-4D97-AF65-F5344CB8AC3E}">
        <p14:creationId xmlns:p14="http://schemas.microsoft.com/office/powerpoint/2010/main" val="912898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finally, our 15-15-15 slide. The</a:t>
            </a:r>
            <a:r>
              <a:rPr lang="en-US" baseline="0" dirty="0" smtClean="0"/>
              <a:t> new due date for the Economic Census is March 15, 2018. As we meet with business </a:t>
            </a:r>
            <a:r>
              <a:rPr lang="en-US" baseline="0" dirty="0" err="1" smtClean="0"/>
              <a:t>organizeations</a:t>
            </a:r>
            <a:r>
              <a:rPr lang="en-US" baseline="0" dirty="0" smtClean="0"/>
              <a:t>, we want them to think about the 15</a:t>
            </a:r>
            <a:r>
              <a:rPr lang="en-US" baseline="30000" dirty="0" smtClean="0"/>
              <a:t>th</a:t>
            </a:r>
            <a:r>
              <a:rPr lang="en-US" baseline="0" dirty="0" smtClean="0"/>
              <a:t> of the month as Economic Census related. We will launch the program on January 15, host a webinar on February 15, and then it is due on March 15. </a:t>
            </a:r>
          </a:p>
          <a:p>
            <a:endParaRPr lang="en-US" baseline="0" dirty="0" smtClean="0"/>
          </a:p>
          <a:p>
            <a:r>
              <a:rPr lang="en-US" baseline="0" dirty="0" smtClean="0"/>
              <a:t>I do want to take a quick side bar and say that webinar isn’t set in stone yet, so please don’t communicate that information yet.</a:t>
            </a:r>
            <a:endParaRPr lang="en-US" dirty="0"/>
          </a:p>
        </p:txBody>
      </p:sp>
      <p:sp>
        <p:nvSpPr>
          <p:cNvPr id="4" name="Slide Number Placeholder 3"/>
          <p:cNvSpPr>
            <a:spLocks noGrp="1"/>
          </p:cNvSpPr>
          <p:nvPr>
            <p:ph type="sldNum" sz="quarter" idx="10"/>
          </p:nvPr>
        </p:nvSpPr>
        <p:spPr/>
        <p:txBody>
          <a:bodyPr/>
          <a:lstStyle/>
          <a:p>
            <a:fld id="{3ADAB3B1-3CD8-4667-98EF-EA116D2745EB}" type="slidenum">
              <a:rPr lang="en-US" smtClean="0"/>
              <a:pPr/>
              <a:t>14</a:t>
            </a:fld>
            <a:endParaRPr lang="en-US"/>
          </a:p>
        </p:txBody>
      </p:sp>
    </p:spTree>
    <p:extLst>
      <p:ext uri="{BB962C8B-B14F-4D97-AF65-F5344CB8AC3E}">
        <p14:creationId xmlns:p14="http://schemas.microsoft.com/office/powerpoint/2010/main" val="3781921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Use meetings and events as opportunities to communicate with potential respondents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We will provide messaging &amp; materials for you to use to reach out to local stakeholders. As I mentioned, a power</a:t>
            </a:r>
            <a:r>
              <a:rPr lang="en-US" baseline="0" dirty="0" smtClean="0"/>
              <a:t> point and other items are </a:t>
            </a:r>
            <a:r>
              <a:rPr lang="en-US" baseline="0" dirty="0" err="1" smtClean="0"/>
              <a:t>curtently</a:t>
            </a:r>
            <a:r>
              <a:rPr lang="en-US" baseline="0" dirty="0" smtClean="0"/>
              <a:t> in </a:t>
            </a:r>
            <a:r>
              <a:rPr lang="en-US" baseline="0" dirty="0" err="1" smtClean="0"/>
              <a:t>debelopemtn</a:t>
            </a:r>
            <a:r>
              <a:rPr lang="en-US" baseline="0" dirty="0" smtClean="0"/>
              <a:t> and will be ready for you to use in June.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My contact information is at the end of this presentation, so please give me any feedback. And I will be reaching out to all of you through the appropriate channels with any updates and materials in the months ahead. You are all vital to the success of the Economic Census. Thank you for all the work you do. </a:t>
            </a:r>
            <a:endParaRPr lang="en-US" dirty="0"/>
          </a:p>
        </p:txBody>
      </p:sp>
      <p:sp>
        <p:nvSpPr>
          <p:cNvPr id="4" name="Slide Number Placeholder 3"/>
          <p:cNvSpPr>
            <a:spLocks noGrp="1"/>
          </p:cNvSpPr>
          <p:nvPr>
            <p:ph type="sldNum" sz="quarter" idx="10"/>
          </p:nvPr>
        </p:nvSpPr>
        <p:spPr/>
        <p:txBody>
          <a:bodyPr/>
          <a:lstStyle/>
          <a:p>
            <a:fld id="{3ADAB3B1-3CD8-4667-98EF-EA116D2745EB}" type="slidenum">
              <a:rPr lang="en-US" smtClean="0"/>
              <a:pPr/>
              <a:t>15</a:t>
            </a:fld>
            <a:endParaRPr lang="en-US"/>
          </a:p>
        </p:txBody>
      </p:sp>
    </p:spTree>
    <p:extLst>
      <p:ext uri="{BB962C8B-B14F-4D97-AF65-F5344CB8AC3E}">
        <p14:creationId xmlns:p14="http://schemas.microsoft.com/office/powerpoint/2010/main" val="2948203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a:p>
        </p:txBody>
      </p:sp>
      <p:sp>
        <p:nvSpPr>
          <p:cNvPr id="4" name="Slide Number Placeholder 3"/>
          <p:cNvSpPr>
            <a:spLocks noGrp="1"/>
          </p:cNvSpPr>
          <p:nvPr>
            <p:ph type="sldNum" sz="quarter" idx="10"/>
          </p:nvPr>
        </p:nvSpPr>
        <p:spPr/>
        <p:txBody>
          <a:bodyPr/>
          <a:lstStyle/>
          <a:p>
            <a:fld id="{3ADAB3B1-3CD8-4667-98EF-EA116D2745EB}" type="slidenum">
              <a:rPr lang="en-US" smtClean="0"/>
              <a:pPr/>
              <a:t>16</a:t>
            </a:fld>
            <a:endParaRPr lang="en-US"/>
          </a:p>
        </p:txBody>
      </p:sp>
    </p:spTree>
    <p:extLst>
      <p:ext uri="{BB962C8B-B14F-4D97-AF65-F5344CB8AC3E}">
        <p14:creationId xmlns:p14="http://schemas.microsoft.com/office/powerpoint/2010/main" val="838053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3ADAB3B1-3CD8-4667-98EF-EA116D2745EB}" type="slidenum">
              <a:rPr lang="en-US" smtClean="0"/>
              <a:pPr/>
              <a:t>17</a:t>
            </a:fld>
            <a:endParaRPr lang="en-US"/>
          </a:p>
        </p:txBody>
      </p:sp>
    </p:spTree>
    <p:extLst>
      <p:ext uri="{BB962C8B-B14F-4D97-AF65-F5344CB8AC3E}">
        <p14:creationId xmlns:p14="http://schemas.microsoft.com/office/powerpoint/2010/main" val="4293166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3ADAB3B1-3CD8-4667-98EF-EA116D2745EB}" type="slidenum">
              <a:rPr lang="en-US" smtClean="0"/>
              <a:pPr/>
              <a:t>18</a:t>
            </a:fld>
            <a:endParaRPr lang="en-US"/>
          </a:p>
        </p:txBody>
      </p:sp>
    </p:spTree>
    <p:extLst>
      <p:ext uri="{BB962C8B-B14F-4D97-AF65-F5344CB8AC3E}">
        <p14:creationId xmlns:p14="http://schemas.microsoft.com/office/powerpoint/2010/main" val="1598150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though</a:t>
            </a:r>
            <a:r>
              <a:rPr lang="en-US" baseline="0" dirty="0" smtClean="0"/>
              <a:t> only publish down to place, geocode to block &amp; tract to assign place and for other purposes.</a:t>
            </a:r>
          </a:p>
          <a:p>
            <a:endParaRPr lang="en-US" baseline="0" dirty="0" smtClean="0"/>
          </a:p>
          <a:p>
            <a:r>
              <a:rPr lang="en-US" baseline="0" dirty="0" smtClean="0"/>
              <a:t>Only publish to place primarily for disclosure reasons.</a:t>
            </a:r>
          </a:p>
          <a:p>
            <a:endParaRPr lang="en-US" baseline="0" dirty="0" smtClean="0"/>
          </a:p>
          <a:p>
            <a:r>
              <a:rPr lang="en-US" baseline="0" dirty="0" smtClean="0"/>
              <a:t>NASS = National Agricultural Statistics Service</a:t>
            </a:r>
            <a:endParaRPr lang="en-US" dirty="0"/>
          </a:p>
        </p:txBody>
      </p:sp>
      <p:sp>
        <p:nvSpPr>
          <p:cNvPr id="4" name="Slide Number Placeholder 3"/>
          <p:cNvSpPr>
            <a:spLocks noGrp="1"/>
          </p:cNvSpPr>
          <p:nvPr>
            <p:ph type="sldNum" sz="quarter" idx="10"/>
          </p:nvPr>
        </p:nvSpPr>
        <p:spPr/>
        <p:txBody>
          <a:bodyPr/>
          <a:lstStyle/>
          <a:p>
            <a:fld id="{3ADAB3B1-3CD8-4667-98EF-EA116D2745EB}" type="slidenum">
              <a:rPr lang="en-US" smtClean="0"/>
              <a:pPr/>
              <a:t>4</a:t>
            </a:fld>
            <a:endParaRPr lang="en-US"/>
          </a:p>
        </p:txBody>
      </p:sp>
    </p:spTree>
    <p:extLst>
      <p:ext uri="{BB962C8B-B14F-4D97-AF65-F5344CB8AC3E}">
        <p14:creationId xmlns:p14="http://schemas.microsoft.com/office/powerpoint/2010/main" val="2726387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Good</a:t>
            </a:r>
            <a:r>
              <a:rPr lang="en-US" baseline="0" dirty="0" smtClean="0"/>
              <a:t> morning! I’m Kari Klinedinst from the Respondent Management and Promotion Branch. Andy was kind enough to give me the majority of his presentation this morning. And so far he’s on time! This could be a first! I want to talk to you about our ongoing efforts to promote response to the 2017 Economic Census and how you all can help us support these initiatives.  </a:t>
            </a:r>
          </a:p>
          <a:p>
            <a:endParaRPr lang="en-US" dirty="0"/>
          </a:p>
        </p:txBody>
      </p:sp>
      <p:sp>
        <p:nvSpPr>
          <p:cNvPr id="4" name="Slide Number Placeholder 3"/>
          <p:cNvSpPr>
            <a:spLocks noGrp="1"/>
          </p:cNvSpPr>
          <p:nvPr>
            <p:ph type="sldNum" sz="quarter" idx="10"/>
          </p:nvPr>
        </p:nvSpPr>
        <p:spPr/>
        <p:txBody>
          <a:bodyPr/>
          <a:lstStyle/>
          <a:p>
            <a:fld id="{3ADAB3B1-3CD8-4667-98EF-EA116D2745EB}" type="slidenum">
              <a:rPr lang="en-US" smtClean="0"/>
              <a:pPr/>
              <a:t>5</a:t>
            </a:fld>
            <a:endParaRPr lang="en-US"/>
          </a:p>
        </p:txBody>
      </p:sp>
    </p:spTree>
    <p:extLst>
      <p:ext uri="{BB962C8B-B14F-4D97-AF65-F5344CB8AC3E}">
        <p14:creationId xmlns:p14="http://schemas.microsoft.com/office/powerpoint/2010/main" val="3705999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a:p>
        </p:txBody>
      </p:sp>
      <p:sp>
        <p:nvSpPr>
          <p:cNvPr id="4" name="Slide Number Placeholder 3"/>
          <p:cNvSpPr>
            <a:spLocks noGrp="1"/>
          </p:cNvSpPr>
          <p:nvPr>
            <p:ph type="sldNum" sz="quarter" idx="10"/>
          </p:nvPr>
        </p:nvSpPr>
        <p:spPr/>
        <p:txBody>
          <a:bodyPr/>
          <a:lstStyle/>
          <a:p>
            <a:fld id="{3ADAB3B1-3CD8-4667-98EF-EA116D2745EB}" type="slidenum">
              <a:rPr lang="en-US" smtClean="0"/>
              <a:pPr/>
              <a:t>7</a:t>
            </a:fld>
            <a:endParaRPr lang="en-US"/>
          </a:p>
        </p:txBody>
      </p:sp>
    </p:spTree>
    <p:extLst>
      <p:ext uri="{BB962C8B-B14F-4D97-AF65-F5344CB8AC3E}">
        <p14:creationId xmlns:p14="http://schemas.microsoft.com/office/powerpoint/2010/main" val="3813304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Good</a:t>
            </a:r>
            <a:r>
              <a:rPr lang="en-US" baseline="0" dirty="0" smtClean="0"/>
              <a:t> morning! I’m Kari Klinedinst from the Respondent Management and Promotion Branch. Andy was kind enough to give me the majority of his presentation this morning. And so far he’s on time! This could be a first! I want to talk to you about our ongoing efforts to promote response to the 2017 Economic Census and how you all can help us support these initiatives.  </a:t>
            </a:r>
          </a:p>
          <a:p>
            <a:endParaRPr lang="en-US" dirty="0"/>
          </a:p>
        </p:txBody>
      </p:sp>
      <p:sp>
        <p:nvSpPr>
          <p:cNvPr id="4" name="Slide Number Placeholder 3"/>
          <p:cNvSpPr>
            <a:spLocks noGrp="1"/>
          </p:cNvSpPr>
          <p:nvPr>
            <p:ph type="sldNum" sz="quarter" idx="10"/>
          </p:nvPr>
        </p:nvSpPr>
        <p:spPr/>
        <p:txBody>
          <a:bodyPr/>
          <a:lstStyle/>
          <a:p>
            <a:fld id="{3ADAB3B1-3CD8-4667-98EF-EA116D2745EB}" type="slidenum">
              <a:rPr lang="en-US" smtClean="0"/>
              <a:pPr/>
              <a:t>8</a:t>
            </a:fld>
            <a:endParaRPr lang="en-US"/>
          </a:p>
        </p:txBody>
      </p:sp>
    </p:spTree>
    <p:extLst>
      <p:ext uri="{BB962C8B-B14F-4D97-AF65-F5344CB8AC3E}">
        <p14:creationId xmlns:p14="http://schemas.microsoft.com/office/powerpoint/2010/main" val="1333389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First of all, we have a number of changes in store for the collection of the 2017 Economic Census. I don’t expect you to be experts on</a:t>
            </a:r>
            <a:r>
              <a:rPr lang="en-US" baseline="0" dirty="0" smtClean="0"/>
              <a:t> these changes, but rather wanted to give you an idea of some of the ways we are adapting with technology and to better serve businesses.</a:t>
            </a:r>
            <a:endParaRPr lang="en-US" dirty="0" smtClean="0"/>
          </a:p>
          <a:p>
            <a:endParaRPr lang="en-US" dirty="0" smtClean="0"/>
          </a:p>
          <a:p>
            <a:r>
              <a:rPr lang="en-US" altLang="en-US" dirty="0" smtClean="0"/>
              <a:t>-No longer an option to report on paper. An electronic response is required. We have piloted this effort on a number of our annual surveys and it has been successful.</a:t>
            </a:r>
          </a:p>
          <a:p>
            <a:endParaRPr lang="en-US" alt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smtClean="0"/>
              <a:t>-Individuals, not the company, will need to create an account with the Census Bureau to respond. We used to send a username and password in our letter</a:t>
            </a:r>
            <a:r>
              <a:rPr lang="en-US" altLang="en-US" baseline="0" dirty="0" smtClean="0"/>
              <a:t> to companies. </a:t>
            </a:r>
            <a:r>
              <a:rPr lang="en-US" altLang="en-US" dirty="0" smtClean="0"/>
              <a:t>This will no longer be the case. We will now direct them to a website where an</a:t>
            </a:r>
            <a:r>
              <a:rPr lang="en-US" altLang="en-US" baseline="0" dirty="0" smtClean="0"/>
              <a:t> individual will </a:t>
            </a:r>
            <a:r>
              <a:rPr lang="en-US" altLang="en-US" dirty="0" smtClean="0"/>
              <a:t>create a personal account with their email and own unique password. Once logged in, they will then use the one-time use authentication code we mailed the company to link their account with the survey. This is Respondent Portal being rolled out to all of our business surveys over the next 18 months. This means that if someone is responsible for multiple surveys, they will</a:t>
            </a:r>
            <a:r>
              <a:rPr lang="en-US" altLang="en-US" baseline="0" dirty="0" smtClean="0"/>
              <a:t> use this portal to access all the surveys they are responsible for completing and see them all in one place.</a:t>
            </a:r>
            <a:endParaRPr lang="en-US" altLang="en-US" dirty="0" smtClean="0"/>
          </a:p>
          <a:p>
            <a:endParaRPr lang="en-US" altLang="en-US" dirty="0" smtClean="0"/>
          </a:p>
          <a:p>
            <a:r>
              <a:rPr lang="en-US" altLang="en-US" dirty="0" smtClean="0"/>
              <a:t>-No more downloadable software for large businesses</a:t>
            </a:r>
            <a:r>
              <a:rPr lang="en-US" altLang="en-US" baseline="0" dirty="0" smtClean="0"/>
              <a:t> – it will be an online program. </a:t>
            </a:r>
            <a:r>
              <a:rPr lang="en-US" altLang="en-US" dirty="0" smtClean="0"/>
              <a:t>Businesses will still</a:t>
            </a:r>
            <a:r>
              <a:rPr lang="en-US" altLang="en-US" baseline="0" dirty="0" smtClean="0"/>
              <a:t> have the option to export the requested data items into an Excel spreadsheet that they can populate and then upload back into the program to submit.</a:t>
            </a:r>
            <a:endParaRPr lang="en-US" altLang="en-US" dirty="0" smtClean="0"/>
          </a:p>
          <a:p>
            <a:endParaRPr lang="en-US" altLang="en-US" dirty="0" smtClean="0"/>
          </a:p>
          <a:p>
            <a:r>
              <a:rPr lang="en-US" altLang="en-US" dirty="0" smtClean="0"/>
              <a:t>-We’ve listened to businesses and are changing when we mail the survey and it’s due date to be a little later in the year. This is to give them more time to do their year end work,</a:t>
            </a:r>
            <a:r>
              <a:rPr lang="en-US" altLang="en-US" baseline="0" dirty="0" smtClean="0"/>
              <a:t> but still be early enough in the year that the statistics produced can be timely. I have a slide for this new time frame later in the presentation.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3ADAB3B1-3CD8-4667-98EF-EA116D2745EB}" type="slidenum">
              <a:rPr lang="en-US" smtClean="0"/>
              <a:pPr/>
              <a:t>9</a:t>
            </a:fld>
            <a:endParaRPr lang="en-US"/>
          </a:p>
        </p:txBody>
      </p:sp>
    </p:spTree>
    <p:extLst>
      <p:ext uri="{BB962C8B-B14F-4D97-AF65-F5344CB8AC3E}">
        <p14:creationId xmlns:p14="http://schemas.microsoft.com/office/powerpoint/2010/main" val="4028927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As</a:t>
            </a:r>
            <a:r>
              <a:rPr lang="en-US" baseline="0" dirty="0" smtClean="0"/>
              <a:t> the part of the Economic Census Promotion and Outreach team, it is our responsibility how to best prepare businesses to receive this survey. </a:t>
            </a:r>
            <a:r>
              <a:rPr lang="en-US" dirty="0" smtClean="0"/>
              <a:t>Over</a:t>
            </a:r>
            <a:r>
              <a:rPr lang="en-US" baseline="0" dirty="0" smtClean="0"/>
              <a:t> the past several months, we have been working with our contractor to develop a communications plan that outlines our strategies and tactics.   As you can see in the chart here, we have three primary means.</a:t>
            </a:r>
          </a:p>
          <a:p>
            <a:endParaRPr lang="en-US" baseline="0" dirty="0" smtClean="0"/>
          </a:p>
          <a:p>
            <a:r>
              <a:rPr lang="en-US" baseline="0" dirty="0" smtClean="0"/>
              <a:t>In blue – you see our Account Manager program. This consists of Census Bureau staff who are assigned to the largest businesses in the US to be their personal help for completing the Economic Census. They will guide them through the response process and answer any questions they might have.</a:t>
            </a:r>
          </a:p>
          <a:p>
            <a:endParaRPr lang="en-US" baseline="0" dirty="0" smtClean="0"/>
          </a:p>
          <a:p>
            <a:r>
              <a:rPr lang="en-US" baseline="0" dirty="0" smtClean="0"/>
              <a:t>In green, you see the ways we reach the all the other businesses who are receiving the Economic Census. The only direct communication we have with them is our official correspondence – letters and then follow up calls (but no one would be upset if EVERYONE responded so we didn’t have to call them.)</a:t>
            </a:r>
          </a:p>
          <a:p>
            <a:endParaRPr lang="en-US" baseline="0" dirty="0" smtClean="0"/>
          </a:p>
          <a:p>
            <a:r>
              <a:rPr lang="en-US" baseline="0" dirty="0" smtClean="0"/>
              <a:t>In red you see the ways that the Census Bureau reaches all US Businesses with over all awareness efforts such as social media, PR, awareness campaigns, and government relations to name a few. </a:t>
            </a:r>
          </a:p>
          <a:p>
            <a:endParaRPr lang="en-US" baseline="0" dirty="0" smtClean="0"/>
          </a:p>
          <a:p>
            <a:r>
              <a:rPr lang="en-US" dirty="0" smtClean="0"/>
              <a:t>****ANGELO this wording</a:t>
            </a:r>
            <a:r>
              <a:rPr lang="en-US" baseline="0" dirty="0" smtClean="0"/>
              <a:t> will have to change for DDS*****</a:t>
            </a:r>
          </a:p>
          <a:p>
            <a:r>
              <a:rPr lang="en-US" dirty="0" smtClean="0"/>
              <a:t>But take</a:t>
            </a:r>
            <a:r>
              <a:rPr lang="en-US" baseline="0" dirty="0" smtClean="0"/>
              <a:t> a look at that box in the middle of the slide. That represents you. The box is what we call intermediaries - all the various organizations that influence and impact businesses such as trade associations, chambers of commerce, and trade publications. We know your State Data Centers are a trusted voice to businesses and business associations in your areas. By working with you – attending your conferences, providing you with materials, asking for you to promote us on your website – that is how we can not only raise awareness of this survey to businesses, but also promote response for those that will receive the Econ Census.</a:t>
            </a:r>
          </a:p>
          <a:p>
            <a:endParaRPr lang="en-US" baseline="0" dirty="0" smtClean="0"/>
          </a:p>
          <a:p>
            <a:r>
              <a:rPr lang="en-US" baseline="0" dirty="0" smtClean="0"/>
              <a:t>We are currently developing a suite of materials for you and other intermediaries can begin using late summer to start getting the word out on our behalf. I’d like to give you a sneak peak of a few slides from a power point. These are still drafts but it will give you an idea of the direction we are going.</a:t>
            </a:r>
            <a:endParaRPr lang="en-US" dirty="0"/>
          </a:p>
        </p:txBody>
      </p:sp>
      <p:sp>
        <p:nvSpPr>
          <p:cNvPr id="4" name="Slide Number Placeholder 3"/>
          <p:cNvSpPr>
            <a:spLocks noGrp="1"/>
          </p:cNvSpPr>
          <p:nvPr>
            <p:ph type="sldNum" sz="quarter" idx="10"/>
          </p:nvPr>
        </p:nvSpPr>
        <p:spPr/>
        <p:txBody>
          <a:bodyPr/>
          <a:lstStyle/>
          <a:p>
            <a:fld id="{3ADAB3B1-3CD8-4667-98EF-EA116D2745EB}" type="slidenum">
              <a:rPr lang="en-US" smtClean="0"/>
              <a:pPr/>
              <a:t>10</a:t>
            </a:fld>
            <a:endParaRPr lang="en-US"/>
          </a:p>
        </p:txBody>
      </p:sp>
    </p:spTree>
    <p:extLst>
      <p:ext uri="{BB962C8B-B14F-4D97-AF65-F5344CB8AC3E}">
        <p14:creationId xmlns:p14="http://schemas.microsoft.com/office/powerpoint/2010/main" val="3227444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heard in research with both businesses and trade associations that less is more. We love Andy</a:t>
            </a:r>
            <a:r>
              <a:rPr lang="en-US" baseline="0" dirty="0" smtClean="0"/>
              <a:t> and all his details into the methodology, but that is not what motivates a business to respond. Methodology and details are definitely needed, but businesses don’t have the time for long explanations and want to know “What’s in it for me?”</a:t>
            </a:r>
          </a:p>
          <a:p>
            <a:endParaRPr lang="en-US" baseline="0" dirty="0" smtClean="0"/>
          </a:p>
          <a:p>
            <a:r>
              <a:rPr lang="en-US" dirty="0" smtClean="0"/>
              <a:t>You remember how Andy</a:t>
            </a:r>
            <a:r>
              <a:rPr lang="en-US" baseline="0" dirty="0" smtClean="0"/>
              <a:t> had a slide at the beginning that gave a brief overview of the range of surveys we have? Well here’s an updated version. </a:t>
            </a:r>
          </a:p>
          <a:p>
            <a:endParaRPr lang="en-US" baseline="0" dirty="0" smtClean="0"/>
          </a:p>
          <a:p>
            <a:r>
              <a:rPr lang="en-US" baseline="0" dirty="0" smtClean="0"/>
              <a:t>*walk through slide*</a:t>
            </a:r>
          </a:p>
          <a:p>
            <a:endParaRPr lang="en-US" baseline="0" dirty="0" smtClean="0"/>
          </a:p>
          <a:p>
            <a:r>
              <a:rPr lang="en-US" baseline="0" dirty="0" smtClean="0"/>
              <a:t>It’s very high level but it demonstrates that the Economic Census is part of an entire set of surveys, each serving their own purpose.</a:t>
            </a:r>
            <a:endParaRPr lang="en-US" dirty="0"/>
          </a:p>
        </p:txBody>
      </p:sp>
      <p:sp>
        <p:nvSpPr>
          <p:cNvPr id="4" name="Slide Number Placeholder 3"/>
          <p:cNvSpPr>
            <a:spLocks noGrp="1"/>
          </p:cNvSpPr>
          <p:nvPr>
            <p:ph type="sldNum" sz="quarter" idx="10"/>
          </p:nvPr>
        </p:nvSpPr>
        <p:spPr/>
        <p:txBody>
          <a:bodyPr/>
          <a:lstStyle/>
          <a:p>
            <a:fld id="{3ADAB3B1-3CD8-4667-98EF-EA116D2745EB}" type="slidenum">
              <a:rPr lang="en-US" smtClean="0"/>
              <a:pPr/>
              <a:t>11</a:t>
            </a:fld>
            <a:endParaRPr lang="en-US"/>
          </a:p>
        </p:txBody>
      </p:sp>
    </p:spTree>
    <p:extLst>
      <p:ext uri="{BB962C8B-B14F-4D97-AF65-F5344CB8AC3E}">
        <p14:creationId xmlns:p14="http://schemas.microsoft.com/office/powerpoint/2010/main" val="2829379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*walk</a:t>
            </a:r>
            <a:r>
              <a:rPr lang="en-US" baseline="0" dirty="0" smtClean="0"/>
              <a:t> through slide*</a:t>
            </a:r>
          </a:p>
          <a:p>
            <a:endParaRPr lang="en-US" baseline="0" dirty="0" smtClean="0"/>
          </a:p>
          <a:p>
            <a:r>
              <a:rPr lang="en-US" baseline="0" dirty="0" smtClean="0"/>
              <a:t>Businesses want to know that the time they are taking to complete the survey serves a purpose. Small businesses can see themselves in James. Even if they aren’t the ones using the data, they want to know that someone is. It’s not just another government request that then goes into a black hole.</a:t>
            </a:r>
            <a:endParaRPr lang="en-US" dirty="0"/>
          </a:p>
        </p:txBody>
      </p:sp>
      <p:sp>
        <p:nvSpPr>
          <p:cNvPr id="4" name="Slide Number Placeholder 3"/>
          <p:cNvSpPr>
            <a:spLocks noGrp="1"/>
          </p:cNvSpPr>
          <p:nvPr>
            <p:ph type="sldNum" sz="quarter" idx="10"/>
          </p:nvPr>
        </p:nvSpPr>
        <p:spPr/>
        <p:txBody>
          <a:bodyPr/>
          <a:lstStyle/>
          <a:p>
            <a:fld id="{3ADAB3B1-3CD8-4667-98EF-EA116D2745EB}" type="slidenum">
              <a:rPr lang="en-US" smtClean="0"/>
              <a:pPr/>
              <a:t>12</a:t>
            </a:fld>
            <a:endParaRPr lang="en-US"/>
          </a:p>
        </p:txBody>
      </p:sp>
    </p:spTree>
    <p:extLst>
      <p:ext uri="{BB962C8B-B14F-4D97-AF65-F5344CB8AC3E}">
        <p14:creationId xmlns:p14="http://schemas.microsoft.com/office/powerpoint/2010/main" val="546281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lvl1pPr>
          </a:lstStyle>
          <a:p>
            <a:r>
              <a:rPr lang="en-US" dirty="0" smtClean="0"/>
              <a:t>Click to add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sp>
        <p:nvSpPr>
          <p:cNvPr id="6" name="Slide Number Placeholder 5"/>
          <p:cNvSpPr>
            <a:spLocks noGrp="1"/>
          </p:cNvSpPr>
          <p:nvPr>
            <p:ph type="sldNum" sz="quarter" idx="12"/>
          </p:nvPr>
        </p:nvSpPr>
        <p:spPr/>
        <p:txBody>
          <a:bodyPr/>
          <a:lstStyle/>
          <a:p>
            <a:fld id="{5212C905-FF40-4437-BDDD-7BDE312C732D}" type="slidenum">
              <a:rPr lang="en-US" smtClean="0"/>
              <a:t>‹#›</a:t>
            </a:fld>
            <a:endParaRPr lang="en-US"/>
          </a:p>
        </p:txBody>
      </p:sp>
    </p:spTree>
    <p:extLst>
      <p:ext uri="{BB962C8B-B14F-4D97-AF65-F5344CB8AC3E}">
        <p14:creationId xmlns:p14="http://schemas.microsoft.com/office/powerpoint/2010/main" val="1886117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5" name="Slide Number Placeholder 4"/>
          <p:cNvSpPr>
            <a:spLocks noGrp="1"/>
          </p:cNvSpPr>
          <p:nvPr>
            <p:ph type="sldNum" sz="quarter" idx="12"/>
          </p:nvPr>
        </p:nvSpPr>
        <p:spPr/>
        <p:txBody>
          <a:bodyPr/>
          <a:lstStyle/>
          <a:p>
            <a:fld id="{5212C905-FF40-4437-BDDD-7BDE312C732D}" type="slidenum">
              <a:rPr lang="en-US" smtClean="0"/>
              <a:t>‹#›</a:t>
            </a:fld>
            <a:endParaRPr lang="en-US"/>
          </a:p>
        </p:txBody>
      </p:sp>
    </p:spTree>
    <p:extLst>
      <p:ext uri="{BB962C8B-B14F-4D97-AF65-F5344CB8AC3E}">
        <p14:creationId xmlns:p14="http://schemas.microsoft.com/office/powerpoint/2010/main" val="1102985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12C905-FF40-4437-BDDD-7BDE312C732D}" type="slidenum">
              <a:rPr lang="en-US" smtClean="0"/>
              <a:t>‹#›</a:t>
            </a:fld>
            <a:endParaRPr lang="en-US"/>
          </a:p>
        </p:txBody>
      </p:sp>
    </p:spTree>
    <p:extLst>
      <p:ext uri="{BB962C8B-B14F-4D97-AF65-F5344CB8AC3E}">
        <p14:creationId xmlns:p14="http://schemas.microsoft.com/office/powerpoint/2010/main" val="1148462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Content Placeholder 2"/>
          <p:cNvSpPr>
            <a:spLocks noGrp="1"/>
          </p:cNvSpPr>
          <p:nvPr>
            <p:ph idx="1" hasCustomPrompt="1"/>
          </p:nvPr>
        </p:nvSpPr>
        <p:spPr/>
        <p:txBody>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5212C905-FF40-4437-BDDD-7BDE312C732D}" type="slidenum">
              <a:rPr lang="en-US" smtClean="0"/>
              <a:t>‹#›</a:t>
            </a:fld>
            <a:endParaRPr lang="en-US"/>
          </a:p>
        </p:txBody>
      </p:sp>
    </p:spTree>
    <p:extLst>
      <p:ext uri="{BB962C8B-B14F-4D97-AF65-F5344CB8AC3E}">
        <p14:creationId xmlns:p14="http://schemas.microsoft.com/office/powerpoint/2010/main" val="109333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5212C905-FF40-4437-BDDD-7BDE312C732D}" type="slidenum">
              <a:rPr lang="en-US" smtClean="0"/>
              <a:t>‹#›</a:t>
            </a:fld>
            <a:endParaRPr lang="en-US"/>
          </a:p>
        </p:txBody>
      </p:sp>
    </p:spTree>
    <p:extLst>
      <p:ext uri="{BB962C8B-B14F-4D97-AF65-F5344CB8AC3E}">
        <p14:creationId xmlns:p14="http://schemas.microsoft.com/office/powerpoint/2010/main" val="813924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5" name="Slide Number Placeholder 4"/>
          <p:cNvSpPr>
            <a:spLocks noGrp="1"/>
          </p:cNvSpPr>
          <p:nvPr>
            <p:ph type="sldNum" sz="quarter" idx="12"/>
          </p:nvPr>
        </p:nvSpPr>
        <p:spPr/>
        <p:txBody>
          <a:bodyPr/>
          <a:lstStyle/>
          <a:p>
            <a:fld id="{5212C905-FF40-4437-BDDD-7BDE312C732D}" type="slidenum">
              <a:rPr lang="en-US" smtClean="0"/>
              <a:t>‹#›</a:t>
            </a:fld>
            <a:endParaRPr lang="en-US"/>
          </a:p>
        </p:txBody>
      </p:sp>
    </p:spTree>
    <p:extLst>
      <p:ext uri="{BB962C8B-B14F-4D97-AF65-F5344CB8AC3E}">
        <p14:creationId xmlns:p14="http://schemas.microsoft.com/office/powerpoint/2010/main" val="1102985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12C905-FF40-4437-BDDD-7BDE312C732D}" type="slidenum">
              <a:rPr lang="en-US" smtClean="0"/>
              <a:t>‹#›</a:t>
            </a:fld>
            <a:endParaRPr lang="en-US"/>
          </a:p>
        </p:txBody>
      </p:sp>
    </p:spTree>
    <p:extLst>
      <p:ext uri="{BB962C8B-B14F-4D97-AF65-F5344CB8AC3E}">
        <p14:creationId xmlns:p14="http://schemas.microsoft.com/office/powerpoint/2010/main" val="1148462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3505200" y="6400800"/>
            <a:ext cx="5461000" cy="365125"/>
          </a:xfrm>
          <a:prstGeom prst="rect">
            <a:avLst/>
          </a:prstGeom>
        </p:spPr>
        <p:txBody>
          <a:bodyPr/>
          <a:lstStyle>
            <a:lvl1pPr algn="r">
              <a:defRPr sz="1200"/>
            </a:lvl1pPr>
          </a:lstStyle>
          <a:p>
            <a:r>
              <a:rPr lang="en-US" dirty="0">
                <a:solidFill>
                  <a:srgbClr val="A12541"/>
                </a:solidFill>
              </a:rPr>
              <a:t>  DRAFT 03.24.17                            </a:t>
            </a:r>
            <a:r>
              <a:rPr lang="en-US" dirty="0"/>
              <a:t>Economic Census Partner Briefing | Page </a:t>
            </a:r>
            <a:fld id="{03AE04C5-3085-4F64-BC65-54FE2DBF6EB1}" type="slidenum">
              <a:rPr lang="en-US" smtClean="0"/>
              <a:pPr/>
              <a:t>‹#›</a:t>
            </a:fld>
            <a:endParaRPr lang="en-US" dirty="0"/>
          </a:p>
        </p:txBody>
      </p:sp>
    </p:spTree>
    <p:extLst>
      <p:ext uri="{BB962C8B-B14F-4D97-AF65-F5344CB8AC3E}">
        <p14:creationId xmlns:p14="http://schemas.microsoft.com/office/powerpoint/2010/main" val="1856763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lvl1pPr>
          </a:lstStyle>
          <a:p>
            <a:r>
              <a:rPr lang="en-US" dirty="0" smtClean="0"/>
              <a:t>Click to add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sp>
        <p:nvSpPr>
          <p:cNvPr id="6" name="Slide Number Placeholder 5"/>
          <p:cNvSpPr>
            <a:spLocks noGrp="1"/>
          </p:cNvSpPr>
          <p:nvPr>
            <p:ph type="sldNum" sz="quarter" idx="12"/>
          </p:nvPr>
        </p:nvSpPr>
        <p:spPr/>
        <p:txBody>
          <a:bodyPr/>
          <a:lstStyle/>
          <a:p>
            <a:fld id="{5212C905-FF40-4437-BDDD-7BDE312C732D}" type="slidenum">
              <a:rPr lang="en-US" smtClean="0"/>
              <a:t>‹#›</a:t>
            </a:fld>
            <a:endParaRPr lang="en-US"/>
          </a:p>
        </p:txBody>
      </p:sp>
    </p:spTree>
    <p:extLst>
      <p:ext uri="{BB962C8B-B14F-4D97-AF65-F5344CB8AC3E}">
        <p14:creationId xmlns:p14="http://schemas.microsoft.com/office/powerpoint/2010/main" val="1886117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Content Placeholder 2"/>
          <p:cNvSpPr>
            <a:spLocks noGrp="1"/>
          </p:cNvSpPr>
          <p:nvPr>
            <p:ph idx="1" hasCustomPrompt="1"/>
          </p:nvPr>
        </p:nvSpPr>
        <p:spPr/>
        <p:txBody>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5212C905-FF40-4437-BDDD-7BDE312C732D}" type="slidenum">
              <a:rPr lang="en-US" smtClean="0"/>
              <a:t>‹#›</a:t>
            </a:fld>
            <a:endParaRPr lang="en-US"/>
          </a:p>
        </p:txBody>
      </p:sp>
    </p:spTree>
    <p:extLst>
      <p:ext uri="{BB962C8B-B14F-4D97-AF65-F5344CB8AC3E}">
        <p14:creationId xmlns:p14="http://schemas.microsoft.com/office/powerpoint/2010/main" val="109333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5212C905-FF40-4437-BDDD-7BDE312C732D}" type="slidenum">
              <a:rPr lang="en-US" smtClean="0"/>
              <a:t>‹#›</a:t>
            </a:fld>
            <a:endParaRPr lang="en-US"/>
          </a:p>
        </p:txBody>
      </p:sp>
    </p:spTree>
    <p:extLst>
      <p:ext uri="{BB962C8B-B14F-4D97-AF65-F5344CB8AC3E}">
        <p14:creationId xmlns:p14="http://schemas.microsoft.com/office/powerpoint/2010/main" val="813924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add title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200" b="1">
                <a:solidFill>
                  <a:schemeClr val="tx2"/>
                </a:solidFill>
              </a:defRPr>
            </a:lvl1pPr>
          </a:lstStyle>
          <a:p>
            <a:fld id="{5212C905-FF40-4437-BDDD-7BDE312C732D}" type="slidenum">
              <a:rPr lang="en-US" smtClean="0"/>
              <a:pPr/>
              <a:t>‹#›</a:t>
            </a:fld>
            <a:endParaRPr lang="en-US" dirty="0"/>
          </a:p>
        </p:txBody>
      </p:sp>
    </p:spTree>
    <p:extLst>
      <p:ext uri="{BB962C8B-B14F-4D97-AF65-F5344CB8AC3E}">
        <p14:creationId xmlns:p14="http://schemas.microsoft.com/office/powerpoint/2010/main" val="404608587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hf hdr="0" ftr="0" dt="0"/>
  <p:txStyles>
    <p:title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baseline="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baseline="0">
          <a:solidFill>
            <a:schemeClr val="tx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add title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200" b="1">
                <a:solidFill>
                  <a:schemeClr val="tx2"/>
                </a:solidFill>
              </a:defRPr>
            </a:lvl1pPr>
          </a:lstStyle>
          <a:p>
            <a:fld id="{5212C905-FF40-4437-BDDD-7BDE312C732D}" type="slidenum">
              <a:rPr lang="en-US" smtClean="0"/>
              <a:pPr/>
              <a:t>‹#›</a:t>
            </a:fld>
            <a:endParaRPr lang="en-US" dirty="0"/>
          </a:p>
        </p:txBody>
      </p:sp>
    </p:spTree>
    <p:extLst>
      <p:ext uri="{BB962C8B-B14F-4D97-AF65-F5344CB8AC3E}">
        <p14:creationId xmlns:p14="http://schemas.microsoft.com/office/powerpoint/2010/main" val="404608587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hf hdr="0" ftr="0" dt="0"/>
  <p:txStyles>
    <p:title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baseline="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baseline="0">
          <a:solidFill>
            <a:schemeClr val="tx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mailto:andrew.w.hait@census.gov"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ensus.gov/econ/census/help/naics_other_classification_systems/codes_not_covered.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census.gov/eos/www/naics/federal_register_notices/fedregister.html" TargetMode="External"/><Relationship Id="rId2" Type="http://schemas.openxmlformats.org/officeDocument/2006/relationships/hyperlink" Target="http://www.census.gov/eos/www/naics/"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57200"/>
            <a:ext cx="7772400" cy="3048000"/>
          </a:xfrm>
        </p:spPr>
        <p:txBody>
          <a:bodyPr>
            <a:normAutofit/>
          </a:bodyPr>
          <a:lstStyle/>
          <a:p>
            <a:r>
              <a:rPr lang="en-US" sz="4900" dirty="0" smtClean="0"/>
              <a:t>The 2017 </a:t>
            </a:r>
            <a:br>
              <a:rPr lang="en-US" sz="4900" dirty="0" smtClean="0"/>
            </a:br>
            <a:r>
              <a:rPr lang="en-US" sz="4900" dirty="0" smtClean="0"/>
              <a:t>Economic Census</a:t>
            </a:r>
            <a:endParaRPr lang="en-US" sz="4000" i="1" dirty="0">
              <a:solidFill>
                <a:srgbClr val="C00000"/>
              </a:solidFill>
            </a:endParaRPr>
          </a:p>
        </p:txBody>
      </p:sp>
      <p:sp>
        <p:nvSpPr>
          <p:cNvPr id="3" name="Subtitle 2"/>
          <p:cNvSpPr>
            <a:spLocks noGrp="1"/>
          </p:cNvSpPr>
          <p:nvPr>
            <p:ph type="subTitle" idx="1"/>
          </p:nvPr>
        </p:nvSpPr>
        <p:spPr>
          <a:xfrm>
            <a:off x="1066800" y="3770586"/>
            <a:ext cx="7086600" cy="2209800"/>
          </a:xfrm>
        </p:spPr>
        <p:txBody>
          <a:bodyPr>
            <a:normAutofit fontScale="70000" lnSpcReduction="20000"/>
          </a:bodyPr>
          <a:lstStyle/>
          <a:p>
            <a:r>
              <a:rPr lang="en-US" sz="4500" dirty="0" smtClean="0">
                <a:solidFill>
                  <a:srgbClr val="C00000"/>
                </a:solidFill>
              </a:rPr>
              <a:t>2017 Pennsylvania Data User Conference</a:t>
            </a:r>
            <a:endParaRPr lang="en-US" sz="4500" dirty="0">
              <a:solidFill>
                <a:srgbClr val="C00000"/>
              </a:solidFill>
            </a:endParaRPr>
          </a:p>
          <a:p>
            <a:r>
              <a:rPr lang="en-US" sz="4500" dirty="0" smtClean="0">
                <a:solidFill>
                  <a:srgbClr val="C00000"/>
                </a:solidFill>
              </a:rPr>
              <a:t>May 9, 2017</a:t>
            </a:r>
            <a:endParaRPr lang="en-US" sz="4500" dirty="0">
              <a:solidFill>
                <a:srgbClr val="C00000"/>
              </a:solidFill>
            </a:endParaRPr>
          </a:p>
          <a:p>
            <a:endParaRPr lang="en-US" dirty="0" smtClean="0"/>
          </a:p>
          <a:p>
            <a:r>
              <a:rPr lang="en-US" sz="2600" dirty="0" smtClean="0"/>
              <a:t>Presented by:</a:t>
            </a:r>
          </a:p>
          <a:p>
            <a:r>
              <a:rPr lang="en-US" sz="2600" dirty="0" smtClean="0"/>
              <a:t>Andrew W. </a:t>
            </a:r>
            <a:r>
              <a:rPr lang="en-US" sz="2600" dirty="0" smtClean="0"/>
              <a:t>Hait</a:t>
            </a:r>
            <a:endParaRPr lang="en-US" sz="2600" dirty="0" smtClean="0"/>
          </a:p>
          <a:p>
            <a:r>
              <a:rPr lang="en-US" sz="2600" dirty="0" smtClean="0"/>
              <a:t>U.S. Census Bureau</a:t>
            </a:r>
            <a:endParaRPr lang="en-US" sz="2600" dirty="0"/>
          </a:p>
        </p:txBody>
      </p:sp>
    </p:spTree>
    <p:extLst>
      <p:ext uri="{BB962C8B-B14F-4D97-AF65-F5344CB8AC3E}">
        <p14:creationId xmlns:p14="http://schemas.microsoft.com/office/powerpoint/2010/main" val="2078724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Response Promotion Strategy	</a:t>
            </a:r>
            <a:endParaRPr lang="en-US" dirty="0"/>
          </a:p>
        </p:txBody>
      </p:sp>
      <p:sp>
        <p:nvSpPr>
          <p:cNvPr id="4" name="Slide Number Placeholder 3"/>
          <p:cNvSpPr>
            <a:spLocks noGrp="1"/>
          </p:cNvSpPr>
          <p:nvPr>
            <p:ph type="sldNum" sz="quarter" idx="12"/>
          </p:nvPr>
        </p:nvSpPr>
        <p:spPr/>
        <p:txBody>
          <a:bodyPr/>
          <a:lstStyle/>
          <a:p>
            <a:fld id="{5212C905-FF40-4437-BDDD-7BDE312C732D}" type="slidenum">
              <a:rPr lang="en-US" smtClean="0"/>
              <a:t>10</a:t>
            </a:fld>
            <a:endParaRPr lang="en-US"/>
          </a:p>
        </p:txBody>
      </p:sp>
      <p:pic>
        <p:nvPicPr>
          <p:cNvPr id="5"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774" t="5385" r="-4774" b="-5385"/>
          <a:stretch/>
        </p:blipFill>
        <p:spPr bwMode="auto">
          <a:xfrm>
            <a:off x="202600" y="1203061"/>
            <a:ext cx="9121590" cy="4860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87898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114993"/>
            <a:ext cx="6537714" cy="4345657"/>
          </a:xfrm>
          <a:prstGeom prst="rect">
            <a:avLst/>
          </a:prstGeom>
        </p:spPr>
      </p:pic>
      <p:sp>
        <p:nvSpPr>
          <p:cNvPr id="3" name="Rectangle 2"/>
          <p:cNvSpPr/>
          <p:nvPr/>
        </p:nvSpPr>
        <p:spPr>
          <a:xfrm>
            <a:off x="0" y="16626"/>
            <a:ext cx="9144000" cy="6058593"/>
          </a:xfrm>
          <a:prstGeom prst="rect">
            <a:avLst/>
          </a:prstGeom>
          <a:gradFill flip="none" rotWithShape="1">
            <a:gsLst>
              <a:gs pos="45000">
                <a:srgbClr val="16375E"/>
              </a:gs>
              <a:gs pos="73000">
                <a:srgbClr val="ABBFE3">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p:nvPr/>
        </p:nvSpPr>
        <p:spPr>
          <a:xfrm>
            <a:off x="4495800" y="-114993"/>
            <a:ext cx="4648200" cy="3543993"/>
          </a:xfrm>
          <a:prstGeom prst="rect">
            <a:avLst/>
          </a:prstGeom>
          <a:gradFill flip="none" rotWithShape="1">
            <a:gsLst>
              <a:gs pos="44000">
                <a:srgbClr val="16375E">
                  <a:alpha val="93000"/>
                </a:srgbClr>
              </a:gs>
              <a:gs pos="100000">
                <a:srgbClr val="ABBFE3">
                  <a:alpha val="9804"/>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Content Placeholder 9"/>
          <p:cNvSpPr txBox="1">
            <a:spLocks/>
          </p:cNvSpPr>
          <p:nvPr/>
        </p:nvSpPr>
        <p:spPr>
          <a:xfrm>
            <a:off x="279861" y="4002263"/>
            <a:ext cx="8661400" cy="2294629"/>
          </a:xfrm>
          <a:prstGeom prst="rect">
            <a:avLst/>
          </a:prstGeom>
        </p:spPr>
        <p:txBody>
          <a:bodyPr>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400"/>
              </a:spcBef>
              <a:spcAft>
                <a:spcPts val="1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Census Bureau Economic Surveys are a key source for official statistics companies can use: </a:t>
            </a:r>
          </a:p>
          <a:p>
            <a:pPr marL="742950" marR="0" lvl="1" indent="-285750" algn="l" defTabSz="914400" rtl="0" eaLnBrk="1" fontAlgn="auto" latinLnBrk="0" hangingPunct="1">
              <a:lnSpc>
                <a:spcPct val="100000"/>
              </a:lnSpc>
              <a:spcBef>
                <a:spcPts val="400"/>
              </a:spcBef>
              <a:spcAft>
                <a:spcPts val="100"/>
              </a:spcAft>
              <a:buClrTx/>
              <a:buSzTx/>
              <a:buFont typeface="Calibri" panose="020F0502020204030204" pitchFamily="34" charset="0"/>
              <a:buChar char="–"/>
              <a:tabLst/>
              <a:defRPr/>
            </a:pPr>
            <a:r>
              <a:rPr kumimoji="0" lang="en-US" sz="1500" b="0" i="0" u="none" strike="noStrike" kern="1200" cap="none" spc="0" normalizeH="0" baseline="0" noProof="0" dirty="0">
                <a:ln>
                  <a:noFill/>
                </a:ln>
                <a:solidFill>
                  <a:prstClr val="white"/>
                </a:solidFill>
                <a:effectLst/>
                <a:uLnTx/>
                <a:uFillTx/>
                <a:latin typeface="Calibri"/>
                <a:ea typeface="+mn-ea"/>
                <a:cs typeface="+mn-cs"/>
              </a:rPr>
              <a:t>Monthly and Quarterly are small sample surveys that provide the most </a:t>
            </a:r>
            <a:r>
              <a:rPr kumimoji="0" lang="en-US" sz="1500" b="1" i="0" u="none" strike="noStrike" kern="1200" cap="none" spc="0" normalizeH="0" baseline="0" noProof="0" dirty="0">
                <a:ln>
                  <a:noFill/>
                </a:ln>
                <a:solidFill>
                  <a:srgbClr val="BA374F"/>
                </a:solidFill>
                <a:effectLst/>
                <a:uLnTx/>
                <a:uFillTx/>
                <a:latin typeface="Calibri"/>
                <a:ea typeface="+mn-ea"/>
                <a:cs typeface="+mn-cs"/>
              </a:rPr>
              <a:t>TIMELY</a:t>
            </a:r>
            <a:r>
              <a:rPr kumimoji="0" lang="en-US" sz="1500" b="1" i="0" u="none" strike="noStrike" kern="1200" cap="none" spc="0" normalizeH="0" baseline="0" noProof="0" dirty="0">
                <a:ln>
                  <a:noFill/>
                </a:ln>
                <a:solidFill>
                  <a:prstClr val="white"/>
                </a:solidFill>
                <a:effectLst/>
                <a:uLnTx/>
                <a:uFillTx/>
                <a:latin typeface="Calibri"/>
                <a:ea typeface="+mn-ea"/>
                <a:cs typeface="+mn-cs"/>
              </a:rPr>
              <a:t> </a:t>
            </a:r>
            <a:r>
              <a:rPr kumimoji="0" lang="en-US" sz="1500" b="0" i="0" u="none" strike="noStrike" kern="1200" cap="none" spc="0" normalizeH="0" baseline="0" noProof="0" dirty="0">
                <a:ln>
                  <a:noFill/>
                </a:ln>
                <a:solidFill>
                  <a:prstClr val="white"/>
                </a:solidFill>
                <a:effectLst/>
                <a:uLnTx/>
                <a:uFillTx/>
                <a:latin typeface="Calibri"/>
                <a:ea typeface="+mn-ea"/>
                <a:cs typeface="+mn-cs"/>
              </a:rPr>
              <a:t>data available</a:t>
            </a:r>
          </a:p>
          <a:p>
            <a:pPr marL="742950" marR="0" lvl="1" indent="-285750" algn="l" defTabSz="914400" rtl="0" eaLnBrk="1" fontAlgn="auto" latinLnBrk="0" hangingPunct="1">
              <a:lnSpc>
                <a:spcPct val="100000"/>
              </a:lnSpc>
              <a:spcBef>
                <a:spcPts val="400"/>
              </a:spcBef>
              <a:spcAft>
                <a:spcPts val="100"/>
              </a:spcAft>
              <a:buClrTx/>
              <a:buSzTx/>
              <a:buFont typeface="Calibri" panose="020F0502020204030204" pitchFamily="34" charset="0"/>
              <a:buChar char="–"/>
              <a:tabLst/>
              <a:defRPr/>
            </a:pPr>
            <a:r>
              <a:rPr kumimoji="0" lang="en-US" sz="1500" b="0" i="0" u="none" strike="noStrike" kern="1200" cap="none" spc="0" normalizeH="0" baseline="0" noProof="0" dirty="0">
                <a:ln>
                  <a:noFill/>
                </a:ln>
                <a:solidFill>
                  <a:prstClr val="white"/>
                </a:solidFill>
                <a:effectLst/>
                <a:uLnTx/>
                <a:uFillTx/>
                <a:latin typeface="Calibri"/>
                <a:ea typeface="+mn-ea"/>
                <a:cs typeface="+mn-cs"/>
              </a:rPr>
              <a:t>Annual surveys have larger samples and provide the most up-to-date </a:t>
            </a:r>
            <a:r>
              <a:rPr kumimoji="0" lang="en-US" sz="1500" b="1" i="0" u="none" strike="noStrike" kern="1200" cap="none" spc="0" normalizeH="0" baseline="0" noProof="0" dirty="0">
                <a:ln>
                  <a:noFill/>
                </a:ln>
                <a:solidFill>
                  <a:srgbClr val="3B983C"/>
                </a:solidFill>
                <a:effectLst/>
                <a:uLnTx/>
                <a:uFillTx/>
                <a:latin typeface="Calibri"/>
                <a:ea typeface="+mn-ea"/>
                <a:cs typeface="+mn-cs"/>
              </a:rPr>
              <a:t>TREND</a:t>
            </a:r>
            <a:r>
              <a:rPr kumimoji="0" lang="en-US" sz="1500" b="0" i="0" u="none" strike="noStrike" kern="1200" cap="none" spc="0" normalizeH="0" baseline="0" noProof="0" dirty="0">
                <a:ln>
                  <a:noFill/>
                </a:ln>
                <a:solidFill>
                  <a:prstClr val="white"/>
                </a:solidFill>
                <a:effectLst/>
                <a:uLnTx/>
                <a:uFillTx/>
                <a:latin typeface="Calibri"/>
                <a:ea typeface="+mn-ea"/>
                <a:cs typeface="+mn-cs"/>
              </a:rPr>
              <a:t> data available</a:t>
            </a:r>
          </a:p>
          <a:p>
            <a:pPr marL="742950" marR="0" lvl="1" indent="-285750" algn="l" defTabSz="914400" rtl="0" eaLnBrk="1" fontAlgn="auto" latinLnBrk="0" hangingPunct="1">
              <a:lnSpc>
                <a:spcPct val="100000"/>
              </a:lnSpc>
              <a:spcBef>
                <a:spcPts val="400"/>
              </a:spcBef>
              <a:spcAft>
                <a:spcPts val="100"/>
              </a:spcAft>
              <a:buClrTx/>
              <a:buSzTx/>
              <a:buFont typeface="Calibri" panose="020F0502020204030204" pitchFamily="34" charset="0"/>
              <a:buChar char="–"/>
              <a:tabLst/>
              <a:defRPr/>
            </a:pPr>
            <a:r>
              <a:rPr kumimoji="0" lang="en-US" sz="1500" b="0" i="0" u="none" strike="noStrike" kern="1200" cap="none" spc="0" normalizeH="0" baseline="0" noProof="0" dirty="0">
                <a:ln>
                  <a:noFill/>
                </a:ln>
                <a:solidFill>
                  <a:prstClr val="white"/>
                </a:solidFill>
                <a:effectLst/>
                <a:uLnTx/>
                <a:uFillTx/>
                <a:latin typeface="Calibri"/>
                <a:ea typeface="+mn-ea"/>
                <a:cs typeface="+mn-cs"/>
              </a:rPr>
              <a:t>Every 5 years, the Economic Census measures all businesses and provides the most </a:t>
            </a:r>
            <a:r>
              <a:rPr kumimoji="0" lang="en-US" sz="1500" b="1" i="0" u="none" strike="noStrike" kern="1200" cap="none" spc="0" normalizeH="0" baseline="0" noProof="0" dirty="0">
                <a:ln>
                  <a:noFill/>
                </a:ln>
                <a:solidFill>
                  <a:srgbClr val="509BD7"/>
                </a:solidFill>
                <a:effectLst/>
                <a:uLnTx/>
                <a:uFillTx/>
                <a:latin typeface="Calibri"/>
                <a:ea typeface="+mn-ea"/>
                <a:cs typeface="+mn-cs"/>
              </a:rPr>
              <a:t>COMPREHENSIVE</a:t>
            </a:r>
            <a:r>
              <a:rPr kumimoji="0" lang="en-US" sz="1500" b="0" i="0" u="none" strike="noStrike" kern="1200" cap="none" spc="0" normalizeH="0" baseline="0" noProof="0" dirty="0">
                <a:ln>
                  <a:noFill/>
                </a:ln>
                <a:solidFill>
                  <a:prstClr val="white"/>
                </a:solidFill>
                <a:effectLst/>
                <a:uLnTx/>
                <a:uFillTx/>
                <a:latin typeface="Calibri"/>
                <a:ea typeface="+mn-ea"/>
                <a:cs typeface="+mn-cs"/>
              </a:rPr>
              <a:t> data available </a:t>
            </a:r>
          </a:p>
          <a:p>
            <a:pPr marL="342900" marR="0" lvl="0" indent="-342900" algn="l" defTabSz="914400" rtl="0" eaLnBrk="1" fontAlgn="auto" latinLnBrk="0" hangingPunct="1">
              <a:lnSpc>
                <a:spcPct val="100000"/>
              </a:lnSpc>
              <a:spcBef>
                <a:spcPts val="400"/>
              </a:spcBef>
              <a:spcAft>
                <a:spcPts val="1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Theses surveys set the standard for U.S. economic statistics, and are fueled by the data provided by individual businesses</a:t>
            </a:r>
          </a:p>
        </p:txBody>
      </p:sp>
      <p:sp>
        <p:nvSpPr>
          <p:cNvPr id="5" name="Content Placeholder 9"/>
          <p:cNvSpPr txBox="1">
            <a:spLocks/>
          </p:cNvSpPr>
          <p:nvPr/>
        </p:nvSpPr>
        <p:spPr>
          <a:xfrm>
            <a:off x="203661" y="3415146"/>
            <a:ext cx="5414356" cy="6234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Census Bureau Surveys</a:t>
            </a:r>
            <a:endParaRPr kumimoji="0" lang="en-US" sz="17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11" name="Isosceles Triangle 10"/>
          <p:cNvSpPr/>
          <p:nvPr/>
        </p:nvSpPr>
        <p:spPr>
          <a:xfrm>
            <a:off x="5946431" y="401924"/>
            <a:ext cx="1659463" cy="1363163"/>
          </a:xfrm>
          <a:prstGeom prst="triangle">
            <a:avLst>
              <a:gd name="adj" fmla="val 49186"/>
            </a:avLst>
          </a:prstGeom>
          <a:solidFill>
            <a:srgbClr val="BA374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9144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white"/>
                </a:solidFill>
                <a:effectLst/>
                <a:uLnTx/>
                <a:uFillTx/>
                <a:latin typeface="Calibri"/>
                <a:ea typeface="+mn-ea"/>
                <a:cs typeface="+mn-cs"/>
              </a:rPr>
              <a:t>Monthly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white"/>
                </a:solidFill>
                <a:effectLst/>
                <a:uLnTx/>
                <a:uFillTx/>
                <a:latin typeface="Calibri"/>
                <a:ea typeface="+mn-ea"/>
                <a:cs typeface="+mn-cs"/>
              </a:rPr>
              <a:t>and Quarterly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white"/>
                </a:solidFill>
                <a:effectLst/>
                <a:uLnTx/>
                <a:uFillTx/>
                <a:latin typeface="Calibri"/>
                <a:ea typeface="+mn-ea"/>
                <a:cs typeface="+mn-cs"/>
              </a:rPr>
              <a:t>Surveys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Trapezoid 11"/>
          <p:cNvSpPr/>
          <p:nvPr/>
        </p:nvSpPr>
        <p:spPr>
          <a:xfrm>
            <a:off x="5424007" y="1753833"/>
            <a:ext cx="2704311" cy="849454"/>
          </a:xfrm>
          <a:prstGeom prst="trapezoid">
            <a:avLst>
              <a:gd name="adj" fmla="val 62899"/>
            </a:avLst>
          </a:prstGeom>
          <a:solidFill>
            <a:srgbClr val="3B983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white"/>
                </a:solidFill>
                <a:effectLst/>
                <a:uLnTx/>
                <a:uFillTx/>
                <a:latin typeface="Calibri"/>
                <a:ea typeface="+mn-ea"/>
                <a:cs typeface="+mn-cs"/>
              </a:rPr>
              <a:t>Annual Surveys</a:t>
            </a:r>
          </a:p>
        </p:txBody>
      </p:sp>
      <p:sp>
        <p:nvSpPr>
          <p:cNvPr id="13" name="Trapezoid 12"/>
          <p:cNvSpPr/>
          <p:nvPr/>
        </p:nvSpPr>
        <p:spPr>
          <a:xfrm>
            <a:off x="4900455" y="2603287"/>
            <a:ext cx="3751414" cy="849454"/>
          </a:xfrm>
          <a:prstGeom prst="trapezoid">
            <a:avLst>
              <a:gd name="adj" fmla="val 61792"/>
            </a:avLst>
          </a:prstGeom>
          <a:solidFill>
            <a:srgbClr val="509BD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white"/>
                </a:solidFill>
                <a:effectLst/>
                <a:uLnTx/>
                <a:uFillTx/>
                <a:latin typeface="Calibri"/>
                <a:ea typeface="+mn-ea"/>
                <a:cs typeface="+mn-cs"/>
              </a:rPr>
              <a:t>Economic Census – Every 5 years</a:t>
            </a:r>
          </a:p>
        </p:txBody>
      </p:sp>
    </p:spTree>
    <p:extLst>
      <p:ext uri="{BB962C8B-B14F-4D97-AF65-F5344CB8AC3E}">
        <p14:creationId xmlns:p14="http://schemas.microsoft.com/office/powerpoint/2010/main" val="306434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left)">
                                      <p:cBhvr>
                                        <p:cTn id="20" dur="500"/>
                                        <p:tgtEl>
                                          <p:spTgt spid="4">
                                            <p:txEl>
                                              <p:pRg st="2" end="2"/>
                                            </p:tx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wipe(left)">
                                      <p:cBhvr>
                                        <p:cTn id="28" dur="500"/>
                                        <p:tgtEl>
                                          <p:spTgt spid="4">
                                            <p:txEl>
                                              <p:pRg st="3" end="3"/>
                                            </p:tx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wipe(left)">
                                      <p:cBhvr>
                                        <p:cTn id="3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9144000" cy="5447538"/>
          </a:xfrm>
          <a:prstGeom prst="rect">
            <a:avLst/>
          </a:prstGeom>
        </p:spPr>
      </p:pic>
      <p:sp>
        <p:nvSpPr>
          <p:cNvPr id="15" name="Content Placeholder 9"/>
          <p:cNvSpPr txBox="1">
            <a:spLocks/>
          </p:cNvSpPr>
          <p:nvPr/>
        </p:nvSpPr>
        <p:spPr>
          <a:xfrm>
            <a:off x="264197" y="3688057"/>
            <a:ext cx="8804217" cy="1407284"/>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375"/>
              </a:spcAft>
            </a:pPr>
            <a:r>
              <a:rPr lang="en-US" sz="1275" dirty="0">
                <a:solidFill>
                  <a:schemeClr val="bg1"/>
                </a:solidFill>
                <a:effectLst>
                  <a:outerShdw blurRad="38100" dist="38100" dir="2700000" algn="tl">
                    <a:srgbClr val="000000">
                      <a:alpha val="43137"/>
                    </a:srgbClr>
                  </a:outerShdw>
                </a:effectLst>
              </a:rPr>
              <a:t>When it was time for James to open his second restaurant, he used U.S. Census Bureau statistics to help pick the location </a:t>
            </a:r>
          </a:p>
          <a:p>
            <a:pPr>
              <a:spcBef>
                <a:spcPts val="0"/>
              </a:spcBef>
              <a:spcAft>
                <a:spcPts val="375"/>
              </a:spcAft>
            </a:pPr>
            <a:r>
              <a:rPr lang="en-US" sz="1275" dirty="0">
                <a:solidFill>
                  <a:schemeClr val="bg1"/>
                </a:solidFill>
                <a:effectLst>
                  <a:outerShdw blurRad="38100" dist="38100" dir="2700000" algn="tl">
                    <a:srgbClr val="000000">
                      <a:alpha val="43137"/>
                    </a:srgbClr>
                  </a:outerShdw>
                </a:effectLst>
              </a:rPr>
              <a:t>With industry trends and ZIP Code level data, he identified a downtown spot with high potential to grow his business</a:t>
            </a:r>
            <a:endParaRPr lang="en-US" sz="1275" i="1" dirty="0">
              <a:solidFill>
                <a:schemeClr val="bg1"/>
              </a:solidFill>
              <a:effectLst>
                <a:outerShdw blurRad="38100" dist="38100" dir="2700000" algn="tl">
                  <a:srgbClr val="000000">
                    <a:alpha val="43137"/>
                  </a:srgbClr>
                </a:outerShdw>
              </a:effectLst>
            </a:endParaRPr>
          </a:p>
          <a:p>
            <a:pPr marL="0" indent="0">
              <a:spcBef>
                <a:spcPts val="0"/>
              </a:spcBef>
              <a:spcAft>
                <a:spcPts val="375"/>
              </a:spcAft>
              <a:buNone/>
            </a:pPr>
            <a:endParaRPr lang="en-US" sz="1275" i="1" dirty="0">
              <a:solidFill>
                <a:schemeClr val="bg1"/>
              </a:solidFill>
              <a:effectLst>
                <a:outerShdw blurRad="38100" dist="38100" dir="2700000" algn="tl">
                  <a:srgbClr val="000000">
                    <a:alpha val="43137"/>
                  </a:srgbClr>
                </a:outerShdw>
              </a:effectLst>
            </a:endParaRPr>
          </a:p>
          <a:p>
            <a:pPr marL="0" indent="0">
              <a:spcBef>
                <a:spcPts val="0"/>
              </a:spcBef>
              <a:spcAft>
                <a:spcPts val="375"/>
              </a:spcAft>
              <a:buNone/>
            </a:pPr>
            <a:r>
              <a:rPr lang="en-US" sz="1275" i="1" dirty="0">
                <a:solidFill>
                  <a:schemeClr val="bg1"/>
                </a:solidFill>
                <a:effectLst>
                  <a:outerShdw blurRad="38100" dist="38100" dir="2700000" algn="tl">
                    <a:srgbClr val="000000">
                      <a:alpha val="43137"/>
                    </a:srgbClr>
                  </a:outerShdw>
                </a:effectLst>
              </a:rPr>
              <a:t>Where did these statistics come from? </a:t>
            </a:r>
          </a:p>
          <a:p>
            <a:pPr>
              <a:spcBef>
                <a:spcPts val="0"/>
              </a:spcBef>
              <a:spcAft>
                <a:spcPts val="375"/>
              </a:spcAft>
            </a:pPr>
            <a:r>
              <a:rPr lang="en-US" sz="1275" dirty="0">
                <a:solidFill>
                  <a:schemeClr val="bg1"/>
                </a:solidFill>
                <a:effectLst>
                  <a:outerShdw blurRad="38100" dist="38100" dir="2700000" algn="tl">
                    <a:srgbClr val="000000">
                      <a:alpha val="43137"/>
                    </a:srgbClr>
                  </a:outerShdw>
                </a:effectLst>
              </a:rPr>
              <a:t>They came from James’ restaurant and all the other businesses who reported their </a:t>
            </a:r>
            <a:r>
              <a:rPr lang="fr-FR" sz="1275" dirty="0">
                <a:solidFill>
                  <a:schemeClr val="bg1"/>
                </a:solidFill>
                <a:effectLst>
                  <a:outerShdw blurRad="38100" dist="38100" dir="2700000" algn="tl">
                    <a:srgbClr val="000000">
                      <a:alpha val="43137"/>
                    </a:srgbClr>
                  </a:outerShdw>
                </a:effectLst>
              </a:rPr>
              <a:t>information in Census Bureau </a:t>
            </a:r>
            <a:r>
              <a:rPr lang="fr-FR" sz="1275" dirty="0" err="1">
                <a:solidFill>
                  <a:schemeClr val="bg1"/>
                </a:solidFill>
                <a:effectLst>
                  <a:outerShdw blurRad="38100" dist="38100" dir="2700000" algn="tl">
                    <a:srgbClr val="000000">
                      <a:alpha val="43137"/>
                    </a:srgbClr>
                  </a:outerShdw>
                </a:effectLst>
              </a:rPr>
              <a:t>surveys</a:t>
            </a:r>
            <a:r>
              <a:rPr lang="fr-FR" sz="1275" dirty="0">
                <a:solidFill>
                  <a:schemeClr val="bg1"/>
                </a:solidFill>
                <a:effectLst>
                  <a:outerShdw blurRad="38100" dist="38100" dir="2700000" algn="tl">
                    <a:srgbClr val="000000">
                      <a:alpha val="43137"/>
                    </a:srgbClr>
                  </a:outerShdw>
                </a:effectLst>
              </a:rPr>
              <a:t> </a:t>
            </a:r>
          </a:p>
          <a:p>
            <a:pPr>
              <a:spcBef>
                <a:spcPts val="0"/>
              </a:spcBef>
              <a:spcAft>
                <a:spcPts val="375"/>
              </a:spcAft>
            </a:pPr>
            <a:r>
              <a:rPr lang="en-US" sz="1275" dirty="0">
                <a:solidFill>
                  <a:schemeClr val="bg1"/>
                </a:solidFill>
                <a:effectLst>
                  <a:outerShdw blurRad="38100" dist="38100" dir="2700000" algn="tl">
                    <a:srgbClr val="000000">
                      <a:alpha val="43137"/>
                    </a:srgbClr>
                  </a:outerShdw>
                </a:effectLst>
              </a:rPr>
              <a:t>Together, their responses fueled the local, state, and national economic statistics used for planning and decision-making</a:t>
            </a:r>
          </a:p>
          <a:p>
            <a:endParaRPr lang="en-US" sz="1350" dirty="0">
              <a:solidFill>
                <a:schemeClr val="bg1"/>
              </a:solidFill>
              <a:effectLst>
                <a:outerShdw blurRad="38100" dist="38100" dir="2700000" algn="tl">
                  <a:srgbClr val="000000">
                    <a:alpha val="43137"/>
                  </a:srgbClr>
                </a:outerShdw>
              </a:effectLst>
            </a:endParaRPr>
          </a:p>
        </p:txBody>
      </p:sp>
      <p:sp>
        <p:nvSpPr>
          <p:cNvPr id="18" name="Content Placeholder 9"/>
          <p:cNvSpPr txBox="1">
            <a:spLocks/>
          </p:cNvSpPr>
          <p:nvPr/>
        </p:nvSpPr>
        <p:spPr>
          <a:xfrm>
            <a:off x="171450" y="3241701"/>
            <a:ext cx="4060767" cy="467621"/>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450"/>
              </a:spcAft>
              <a:buNone/>
            </a:pPr>
            <a:r>
              <a:rPr lang="en-US" sz="2400" dirty="0">
                <a:solidFill>
                  <a:schemeClr val="bg1"/>
                </a:solidFill>
                <a:effectLst>
                  <a:outerShdw blurRad="38100" dist="38100" dir="2700000" algn="tl">
                    <a:srgbClr val="000000">
                      <a:alpha val="43137"/>
                    </a:srgbClr>
                  </a:outerShdw>
                </a:effectLst>
              </a:rPr>
              <a:t>Using Census Bureau Statistics</a:t>
            </a:r>
            <a:endParaRPr lang="en-US" sz="1275" dirty="0">
              <a:solidFill>
                <a:schemeClr val="bg1"/>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28851" y="2529729"/>
            <a:ext cx="3181475" cy="784972"/>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43500" y="2466601"/>
            <a:ext cx="3711665" cy="505199"/>
          </a:xfrm>
          <a:prstGeom prst="rect">
            <a:avLst/>
          </a:prstGeom>
        </p:spPr>
      </p:pic>
    </p:spTree>
    <p:extLst>
      <p:ext uri="{BB962C8B-B14F-4D97-AF65-F5344CB8AC3E}">
        <p14:creationId xmlns:p14="http://schemas.microsoft.com/office/powerpoint/2010/main" val="142869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left)">
                                      <p:cBhvr>
                                        <p:cTn id="12" dur="500"/>
                                        <p:tgtEl>
                                          <p:spTgt spid="15">
                                            <p:txEl>
                                              <p:pRg st="1" end="1"/>
                                            </p:txEl>
                                          </p:spTgt>
                                        </p:tgtEl>
                                      </p:cBhvr>
                                    </p:animEffect>
                                  </p:childTnLst>
                                </p:cTn>
                              </p:par>
                              <p:par>
                                <p:cTn id="13" presetID="18" presetClass="entr" presetSubtype="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Righ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5">
                                            <p:txEl>
                                              <p:pRg st="3" end="3"/>
                                            </p:txEl>
                                          </p:spTgt>
                                        </p:tgtEl>
                                        <p:attrNameLst>
                                          <p:attrName>style.visibility</p:attrName>
                                        </p:attrNameLst>
                                      </p:cBhvr>
                                      <p:to>
                                        <p:strVal val="visible"/>
                                      </p:to>
                                    </p:set>
                                    <p:animEffect transition="in" filter="wipe(left)">
                                      <p:cBhvr>
                                        <p:cTn id="20" dur="500"/>
                                        <p:tgtEl>
                                          <p:spTgt spid="1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xEl>
                                              <p:pRg st="4" end="4"/>
                                            </p:txEl>
                                          </p:spTgt>
                                        </p:tgtEl>
                                        <p:attrNameLst>
                                          <p:attrName>style.visibility</p:attrName>
                                        </p:attrNameLst>
                                      </p:cBhvr>
                                      <p:to>
                                        <p:strVal val="visible"/>
                                      </p:to>
                                    </p:set>
                                    <p:animEffect transition="in" filter="wipe(left)">
                                      <p:cBhvr>
                                        <p:cTn id="25" dur="500"/>
                                        <p:tgtEl>
                                          <p:spTgt spid="15">
                                            <p:txEl>
                                              <p:pRg st="4" end="4"/>
                                            </p:txEl>
                                          </p:spTgt>
                                        </p:tgtEl>
                                      </p:cBhvr>
                                    </p:animEffect>
                                  </p:childTnLst>
                                </p:cTn>
                              </p:par>
                              <p:par>
                                <p:cTn id="26" presetID="18" presetClass="entr" presetSubtype="3"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strips(upRigh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5">
                                            <p:txEl>
                                              <p:pRg st="5" end="5"/>
                                            </p:txEl>
                                          </p:spTgt>
                                        </p:tgtEl>
                                        <p:attrNameLst>
                                          <p:attrName>style.visibility</p:attrName>
                                        </p:attrNameLst>
                                      </p:cBhvr>
                                      <p:to>
                                        <p:strVal val="visible"/>
                                      </p:to>
                                    </p:set>
                                    <p:animEffect transition="in" filter="wipe(left)">
                                      <p:cBhvr>
                                        <p:cTn id="33"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502626"/>
          </a:xfrm>
          <a:prstGeom prst="rect">
            <a:avLst/>
          </a:prstGeom>
        </p:spPr>
      </p:pic>
      <p:sp>
        <p:nvSpPr>
          <p:cNvPr id="18" name="Title 10"/>
          <p:cNvSpPr>
            <a:spLocks noGrp="1"/>
          </p:cNvSpPr>
          <p:nvPr>
            <p:ph type="title"/>
          </p:nvPr>
        </p:nvSpPr>
        <p:spPr>
          <a:xfrm>
            <a:off x="-228601" y="815788"/>
            <a:ext cx="6001871" cy="1136456"/>
          </a:xfrm>
        </p:spPr>
        <p:txBody>
          <a:bodyPr>
            <a:noAutofit/>
          </a:bodyPr>
          <a:lstStyle/>
          <a:p>
            <a:r>
              <a:rPr lang="en-US" sz="2400" dirty="0">
                <a:solidFill>
                  <a:schemeClr val="bg1"/>
                </a:solidFill>
                <a:effectLst>
                  <a:outerShdw blurRad="38100" dist="38100" dir="2700000" algn="tl">
                    <a:srgbClr val="000000">
                      <a:alpha val="43137"/>
                    </a:srgbClr>
                  </a:outerShdw>
                </a:effectLst>
              </a:rPr>
              <a:t>Economic Census Response Steps</a:t>
            </a:r>
            <a:r>
              <a:rPr lang="en-US" dirty="0">
                <a:solidFill>
                  <a:schemeClr val="bg1"/>
                </a:solidFill>
                <a:effectLst>
                  <a:outerShdw blurRad="38100" dist="38100" dir="2700000" algn="tl">
                    <a:srgbClr val="000000">
                      <a:alpha val="43137"/>
                    </a:srgbClr>
                  </a:outerShdw>
                </a:effectLst>
              </a:rPr>
              <a:t/>
            </a:r>
            <a:br>
              <a:rPr lang="en-US" dirty="0">
                <a:solidFill>
                  <a:schemeClr val="bg1"/>
                </a:solidFill>
                <a:effectLst>
                  <a:outerShdw blurRad="38100" dist="38100" dir="2700000" algn="tl">
                    <a:srgbClr val="000000">
                      <a:alpha val="43137"/>
                    </a:srgbClr>
                  </a:outerShdw>
                </a:effectLst>
              </a:rPr>
            </a:br>
            <a:endParaRPr lang="en-US" dirty="0">
              <a:solidFill>
                <a:schemeClr val="bg1"/>
              </a:solidFill>
              <a:effectLst>
                <a:outerShdw blurRad="38100" dist="38100" dir="2700000" algn="tl">
                  <a:srgbClr val="000000">
                    <a:alpha val="43137"/>
                  </a:srgbClr>
                </a:outerShdw>
              </a:effectLst>
            </a:endParaRPr>
          </a:p>
        </p:txBody>
      </p:sp>
      <p:sp>
        <p:nvSpPr>
          <p:cNvPr id="19" name="Content Placeholder 11"/>
          <p:cNvSpPr>
            <a:spLocks noGrp="1"/>
          </p:cNvSpPr>
          <p:nvPr>
            <p:ph idx="1"/>
          </p:nvPr>
        </p:nvSpPr>
        <p:spPr>
          <a:xfrm>
            <a:off x="400051" y="1705356"/>
            <a:ext cx="1428750" cy="352044"/>
          </a:xfrm>
        </p:spPr>
        <p:txBody>
          <a:bodyPr vert="horz" lIns="0" tIns="0" rIns="0" bIns="0" rtlCol="0" anchor="t" anchorCtr="0">
            <a:noAutofit/>
          </a:bodyPr>
          <a:lstStyle/>
          <a:p>
            <a:pPr marL="0" indent="0">
              <a:spcBef>
                <a:spcPts val="975"/>
              </a:spcBef>
              <a:buNone/>
              <a:tabLst>
                <a:tab pos="1920479" algn="l"/>
              </a:tabLst>
            </a:pPr>
            <a:r>
              <a:rPr lang="en-US" sz="1275" b="1" dirty="0">
                <a:solidFill>
                  <a:schemeClr val="bg1"/>
                </a:solidFill>
                <a:effectLst>
                  <a:outerShdw blurRad="38100" dist="38100" dir="2700000" algn="tl">
                    <a:srgbClr val="000000">
                      <a:alpha val="43137"/>
                    </a:srgbClr>
                  </a:outerShdw>
                </a:effectLst>
              </a:rPr>
              <a:t>1.   </a:t>
            </a:r>
            <a:r>
              <a:rPr lang="en-US" sz="1275" b="1" u="sng" dirty="0">
                <a:solidFill>
                  <a:schemeClr val="bg1"/>
                </a:solidFill>
                <a:effectLst>
                  <a:outerShdw blurRad="38100" dist="38100" dir="2700000" algn="tl">
                    <a:srgbClr val="000000">
                      <a:alpha val="43137"/>
                    </a:srgbClr>
                  </a:outerShdw>
                </a:effectLst>
              </a:rPr>
              <a:t>READ LETTER:</a:t>
            </a:r>
            <a:r>
              <a:rPr lang="en-US" sz="1275" b="1" dirty="0">
                <a:solidFill>
                  <a:schemeClr val="bg1"/>
                </a:solidFill>
                <a:effectLst>
                  <a:outerShdw blurRad="38100" dist="38100" dir="2700000" algn="tl">
                    <a:srgbClr val="000000">
                      <a:alpha val="43137"/>
                    </a:srgbClr>
                  </a:outerShdw>
                </a:effectLst>
              </a:rPr>
              <a:t>   </a:t>
            </a:r>
            <a:r>
              <a:rPr lang="en-US" sz="1050" b="1" dirty="0">
                <a:solidFill>
                  <a:schemeClr val="bg1"/>
                </a:solidFill>
                <a:effectLst>
                  <a:outerShdw blurRad="38100" dist="38100" dir="2700000" algn="tl">
                    <a:srgbClr val="000000">
                      <a:alpha val="43137"/>
                    </a:srgbClr>
                  </a:outerShdw>
                </a:effectLst>
              </a:rPr>
              <a:t>	</a:t>
            </a:r>
            <a:endParaRPr lang="en-US" sz="1050" dirty="0">
              <a:solidFill>
                <a:schemeClr val="bg1"/>
              </a:solidFill>
              <a:effectLst>
                <a:outerShdw blurRad="38100" dist="38100" dir="2700000" algn="tl">
                  <a:srgbClr val="000000">
                    <a:alpha val="43137"/>
                  </a:srgbClr>
                </a:outerShdw>
              </a:effectLst>
            </a:endParaRPr>
          </a:p>
        </p:txBody>
      </p:sp>
      <p:sp>
        <p:nvSpPr>
          <p:cNvPr id="6" name="Content Placeholder 11"/>
          <p:cNvSpPr txBox="1">
            <a:spLocks/>
          </p:cNvSpPr>
          <p:nvPr/>
        </p:nvSpPr>
        <p:spPr>
          <a:xfrm>
            <a:off x="2343149" y="1705356"/>
            <a:ext cx="3829050" cy="400050"/>
          </a:xfrm>
          <a:prstGeom prst="rect">
            <a:avLst/>
          </a:prstGeom>
        </p:spPr>
        <p:txBody>
          <a:bodyPr vert="horz" lIns="0" tIns="0" rIns="0" bIns="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975"/>
              </a:spcBef>
              <a:buNone/>
              <a:tabLst>
                <a:tab pos="1920479" algn="l"/>
              </a:tabLst>
            </a:pPr>
            <a:r>
              <a:rPr lang="en-US" sz="1050" dirty="0">
                <a:solidFill>
                  <a:schemeClr val="bg1"/>
                </a:solidFill>
                <a:effectLst>
                  <a:outerShdw blurRad="38100" dist="38100" dir="2700000" algn="tl">
                    <a:srgbClr val="000000">
                      <a:alpha val="43137"/>
                    </a:srgbClr>
                  </a:outerShdw>
                </a:effectLst>
              </a:rPr>
              <a:t>Official letter from the Census Bureau with company’s authentication code arrives late January 2018. Save this letter.</a:t>
            </a:r>
          </a:p>
        </p:txBody>
      </p:sp>
      <p:sp>
        <p:nvSpPr>
          <p:cNvPr id="7" name="Content Placeholder 11"/>
          <p:cNvSpPr txBox="1">
            <a:spLocks/>
          </p:cNvSpPr>
          <p:nvPr/>
        </p:nvSpPr>
        <p:spPr>
          <a:xfrm>
            <a:off x="400051" y="2162555"/>
            <a:ext cx="1428750" cy="352044"/>
          </a:xfrm>
          <a:prstGeom prst="rect">
            <a:avLst/>
          </a:prstGeom>
        </p:spPr>
        <p:txBody>
          <a:bodyPr vert="horz" lIns="0" tIns="0" rIns="0" bIns="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975"/>
              </a:spcBef>
              <a:buNone/>
              <a:tabLst>
                <a:tab pos="1920479" algn="l"/>
              </a:tabLst>
            </a:pPr>
            <a:r>
              <a:rPr lang="en-US" sz="1275" b="1" dirty="0">
                <a:solidFill>
                  <a:schemeClr val="bg1"/>
                </a:solidFill>
                <a:effectLst>
                  <a:outerShdw blurRad="38100" dist="38100" dir="2700000" algn="tl">
                    <a:srgbClr val="000000">
                      <a:alpha val="43137"/>
                    </a:srgbClr>
                  </a:outerShdw>
                </a:effectLst>
              </a:rPr>
              <a:t>2.   </a:t>
            </a:r>
            <a:r>
              <a:rPr lang="en-US" sz="1275" b="1" u="sng" dirty="0">
                <a:solidFill>
                  <a:schemeClr val="bg1"/>
                </a:solidFill>
                <a:effectLst>
                  <a:outerShdw blurRad="38100" dist="38100" dir="2700000" algn="tl">
                    <a:srgbClr val="000000">
                      <a:alpha val="43137"/>
                    </a:srgbClr>
                  </a:outerShdw>
                </a:effectLst>
              </a:rPr>
              <a:t>GO TO WEBSITE:</a:t>
            </a:r>
            <a:r>
              <a:rPr lang="en-US" sz="1275" b="1" dirty="0">
                <a:solidFill>
                  <a:schemeClr val="bg1"/>
                </a:solidFill>
                <a:effectLst>
                  <a:outerShdw blurRad="38100" dist="38100" dir="2700000" algn="tl">
                    <a:srgbClr val="000000">
                      <a:alpha val="43137"/>
                    </a:srgbClr>
                  </a:outerShdw>
                </a:effectLst>
              </a:rPr>
              <a:t>   </a:t>
            </a:r>
            <a:r>
              <a:rPr lang="en-US" sz="1050" b="1" dirty="0">
                <a:solidFill>
                  <a:schemeClr val="bg1"/>
                </a:solidFill>
                <a:effectLst>
                  <a:outerShdw blurRad="38100" dist="38100" dir="2700000" algn="tl">
                    <a:srgbClr val="000000">
                      <a:alpha val="43137"/>
                    </a:srgbClr>
                  </a:outerShdw>
                </a:effectLst>
              </a:rPr>
              <a:t>	</a:t>
            </a:r>
            <a:endParaRPr lang="en-US" sz="1050" dirty="0">
              <a:solidFill>
                <a:schemeClr val="bg1"/>
              </a:solidFill>
              <a:effectLst>
                <a:outerShdw blurRad="38100" dist="38100" dir="2700000" algn="tl">
                  <a:srgbClr val="000000">
                    <a:alpha val="43137"/>
                  </a:srgbClr>
                </a:outerShdw>
              </a:effectLst>
            </a:endParaRPr>
          </a:p>
        </p:txBody>
      </p:sp>
      <p:sp>
        <p:nvSpPr>
          <p:cNvPr id="8" name="Content Placeholder 11"/>
          <p:cNvSpPr txBox="1">
            <a:spLocks/>
          </p:cNvSpPr>
          <p:nvPr/>
        </p:nvSpPr>
        <p:spPr>
          <a:xfrm>
            <a:off x="2343149" y="2162555"/>
            <a:ext cx="3829050" cy="400050"/>
          </a:xfrm>
          <a:prstGeom prst="rect">
            <a:avLst/>
          </a:prstGeom>
        </p:spPr>
        <p:txBody>
          <a:bodyPr vert="horz" lIns="0" tIns="0" rIns="0" bIns="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975"/>
              </a:spcBef>
              <a:buNone/>
              <a:tabLst>
                <a:tab pos="1920479" algn="l"/>
              </a:tabLst>
            </a:pPr>
            <a:r>
              <a:rPr lang="en-US" sz="1275" u="sng" dirty="0" err="1">
                <a:solidFill>
                  <a:srgbClr val="509BD7"/>
                </a:solidFill>
                <a:effectLst>
                  <a:outerShdw blurRad="38100" dist="38100" dir="2700000" algn="tl">
                    <a:srgbClr val="000000">
                      <a:alpha val="43137"/>
                    </a:srgbClr>
                  </a:outerShdw>
                </a:effectLst>
              </a:rPr>
              <a:t>www.report.census.gov</a:t>
            </a:r>
            <a:endParaRPr lang="en-US" sz="1275" u="sng" dirty="0">
              <a:solidFill>
                <a:srgbClr val="509BD7"/>
              </a:solidFill>
              <a:effectLst>
                <a:outerShdw blurRad="38100" dist="38100" dir="2700000" algn="tl">
                  <a:srgbClr val="000000">
                    <a:alpha val="43137"/>
                  </a:srgbClr>
                </a:outerShdw>
              </a:effectLst>
            </a:endParaRPr>
          </a:p>
        </p:txBody>
      </p:sp>
      <p:sp>
        <p:nvSpPr>
          <p:cNvPr id="9" name="Content Placeholder 11"/>
          <p:cNvSpPr txBox="1">
            <a:spLocks/>
          </p:cNvSpPr>
          <p:nvPr/>
        </p:nvSpPr>
        <p:spPr>
          <a:xfrm>
            <a:off x="400051" y="2562605"/>
            <a:ext cx="1543049" cy="352044"/>
          </a:xfrm>
          <a:prstGeom prst="rect">
            <a:avLst/>
          </a:prstGeom>
        </p:spPr>
        <p:txBody>
          <a:bodyPr vert="horz" lIns="0" tIns="0" rIns="0" bIns="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975"/>
              </a:spcBef>
              <a:buNone/>
              <a:tabLst>
                <a:tab pos="1920479" algn="l"/>
              </a:tabLst>
            </a:pPr>
            <a:r>
              <a:rPr lang="en-US" sz="1275" b="1" dirty="0">
                <a:solidFill>
                  <a:schemeClr val="bg1"/>
                </a:solidFill>
                <a:effectLst>
                  <a:outerShdw blurRad="38100" dist="38100" dir="2700000" algn="tl">
                    <a:srgbClr val="000000">
                      <a:alpha val="43137"/>
                    </a:srgbClr>
                  </a:outerShdw>
                </a:effectLst>
              </a:rPr>
              <a:t>3.   </a:t>
            </a:r>
            <a:r>
              <a:rPr lang="en-US" sz="1275" b="1" u="sng" dirty="0">
                <a:solidFill>
                  <a:schemeClr val="bg1"/>
                </a:solidFill>
                <a:effectLst>
                  <a:outerShdw blurRad="38100" dist="38100" dir="2700000" algn="tl">
                    <a:srgbClr val="000000">
                      <a:alpha val="43137"/>
                    </a:srgbClr>
                  </a:outerShdw>
                </a:effectLst>
              </a:rPr>
              <a:t>CREATE ACCOUNT:</a:t>
            </a:r>
            <a:r>
              <a:rPr lang="en-US" sz="1275" b="1" dirty="0">
                <a:solidFill>
                  <a:schemeClr val="bg1"/>
                </a:solidFill>
                <a:effectLst>
                  <a:outerShdw blurRad="38100" dist="38100" dir="2700000" algn="tl">
                    <a:srgbClr val="000000">
                      <a:alpha val="43137"/>
                    </a:srgbClr>
                  </a:outerShdw>
                </a:effectLst>
              </a:rPr>
              <a:t>   </a:t>
            </a:r>
            <a:r>
              <a:rPr lang="en-US" sz="1050" b="1" dirty="0">
                <a:solidFill>
                  <a:schemeClr val="bg1"/>
                </a:solidFill>
                <a:effectLst>
                  <a:outerShdw blurRad="38100" dist="38100" dir="2700000" algn="tl">
                    <a:srgbClr val="000000">
                      <a:alpha val="43137"/>
                    </a:srgbClr>
                  </a:outerShdw>
                </a:effectLst>
              </a:rPr>
              <a:t>	</a:t>
            </a:r>
            <a:endParaRPr lang="en-US" sz="1050" dirty="0">
              <a:solidFill>
                <a:schemeClr val="bg1"/>
              </a:solidFill>
              <a:effectLst>
                <a:outerShdw blurRad="38100" dist="38100" dir="2700000" algn="tl">
                  <a:srgbClr val="000000">
                    <a:alpha val="43137"/>
                  </a:srgbClr>
                </a:outerShdw>
              </a:effectLst>
            </a:endParaRPr>
          </a:p>
        </p:txBody>
      </p:sp>
      <p:sp>
        <p:nvSpPr>
          <p:cNvPr id="10" name="Content Placeholder 11"/>
          <p:cNvSpPr txBox="1">
            <a:spLocks/>
          </p:cNvSpPr>
          <p:nvPr/>
        </p:nvSpPr>
        <p:spPr>
          <a:xfrm>
            <a:off x="2343149" y="2562605"/>
            <a:ext cx="3943350" cy="400050"/>
          </a:xfrm>
          <a:prstGeom prst="rect">
            <a:avLst/>
          </a:prstGeom>
        </p:spPr>
        <p:txBody>
          <a:bodyPr vert="horz" lIns="0" tIns="0" rIns="0" bIns="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975"/>
              </a:spcBef>
              <a:buNone/>
              <a:tabLst>
                <a:tab pos="1920479" algn="l"/>
              </a:tabLst>
            </a:pPr>
            <a:r>
              <a:rPr lang="en-US" sz="1050" dirty="0">
                <a:solidFill>
                  <a:schemeClr val="bg1"/>
                </a:solidFill>
                <a:effectLst>
                  <a:outerShdw blurRad="38100" dist="38100" dir="2700000" algn="tl">
                    <a:srgbClr val="000000">
                      <a:alpha val="43137"/>
                    </a:srgbClr>
                  </a:outerShdw>
                </a:effectLst>
              </a:rPr>
              <a:t>Similar to other online accounts with email username, password, and security questions. Set up account on first visit.</a:t>
            </a:r>
          </a:p>
        </p:txBody>
      </p:sp>
      <p:sp>
        <p:nvSpPr>
          <p:cNvPr id="11" name="Content Placeholder 11"/>
          <p:cNvSpPr txBox="1">
            <a:spLocks/>
          </p:cNvSpPr>
          <p:nvPr/>
        </p:nvSpPr>
        <p:spPr>
          <a:xfrm>
            <a:off x="400051" y="2962655"/>
            <a:ext cx="1543049" cy="352044"/>
          </a:xfrm>
          <a:prstGeom prst="rect">
            <a:avLst/>
          </a:prstGeom>
        </p:spPr>
        <p:txBody>
          <a:bodyPr vert="horz" lIns="0" tIns="0" rIns="0" bIns="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975"/>
              </a:spcBef>
              <a:buNone/>
              <a:tabLst>
                <a:tab pos="1920479" algn="l"/>
              </a:tabLst>
            </a:pPr>
            <a:r>
              <a:rPr lang="en-US" sz="1275" b="1" dirty="0">
                <a:solidFill>
                  <a:schemeClr val="bg1"/>
                </a:solidFill>
                <a:effectLst>
                  <a:outerShdw blurRad="38100" dist="38100" dir="2700000" algn="tl">
                    <a:srgbClr val="000000">
                      <a:alpha val="43137"/>
                    </a:srgbClr>
                  </a:outerShdw>
                </a:effectLst>
              </a:rPr>
              <a:t>4.   </a:t>
            </a:r>
            <a:r>
              <a:rPr lang="en-US" sz="1275" b="1" u="sng" dirty="0">
                <a:solidFill>
                  <a:schemeClr val="bg1"/>
                </a:solidFill>
                <a:effectLst>
                  <a:outerShdw blurRad="38100" dist="38100" dir="2700000" algn="tl">
                    <a:srgbClr val="000000">
                      <a:alpha val="43137"/>
                    </a:srgbClr>
                  </a:outerShdw>
                </a:effectLst>
              </a:rPr>
              <a:t>SIGN IN:</a:t>
            </a:r>
            <a:r>
              <a:rPr lang="en-US" sz="1275" b="1" dirty="0">
                <a:solidFill>
                  <a:schemeClr val="bg1"/>
                </a:solidFill>
                <a:effectLst>
                  <a:outerShdw blurRad="38100" dist="38100" dir="2700000" algn="tl">
                    <a:srgbClr val="000000">
                      <a:alpha val="43137"/>
                    </a:srgbClr>
                  </a:outerShdw>
                </a:effectLst>
              </a:rPr>
              <a:t>   </a:t>
            </a:r>
            <a:r>
              <a:rPr lang="en-US" sz="1050" b="1" dirty="0">
                <a:solidFill>
                  <a:schemeClr val="bg1"/>
                </a:solidFill>
                <a:effectLst>
                  <a:outerShdw blurRad="38100" dist="38100" dir="2700000" algn="tl">
                    <a:srgbClr val="000000">
                      <a:alpha val="43137"/>
                    </a:srgbClr>
                  </a:outerShdw>
                </a:effectLst>
              </a:rPr>
              <a:t>	</a:t>
            </a:r>
            <a:endParaRPr lang="en-US" sz="1050" dirty="0">
              <a:solidFill>
                <a:schemeClr val="bg1"/>
              </a:solidFill>
              <a:effectLst>
                <a:outerShdw blurRad="38100" dist="38100" dir="2700000" algn="tl">
                  <a:srgbClr val="000000">
                    <a:alpha val="43137"/>
                  </a:srgbClr>
                </a:outerShdw>
              </a:effectLst>
            </a:endParaRPr>
          </a:p>
        </p:txBody>
      </p:sp>
      <p:sp>
        <p:nvSpPr>
          <p:cNvPr id="12" name="Content Placeholder 11"/>
          <p:cNvSpPr txBox="1">
            <a:spLocks/>
          </p:cNvSpPr>
          <p:nvPr/>
        </p:nvSpPr>
        <p:spPr>
          <a:xfrm>
            <a:off x="2343149" y="2962655"/>
            <a:ext cx="3943350" cy="400050"/>
          </a:xfrm>
          <a:prstGeom prst="rect">
            <a:avLst/>
          </a:prstGeom>
        </p:spPr>
        <p:txBody>
          <a:bodyPr vert="horz" lIns="0" tIns="0" rIns="0" bIns="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975"/>
              </a:spcBef>
              <a:buNone/>
              <a:tabLst>
                <a:tab pos="1920479" algn="l"/>
              </a:tabLst>
            </a:pPr>
            <a:r>
              <a:rPr lang="en-US" sz="1050" dirty="0">
                <a:solidFill>
                  <a:schemeClr val="bg1"/>
                </a:solidFill>
                <a:effectLst>
                  <a:outerShdw blurRad="38100" dist="38100" dir="2700000" algn="tl">
                    <a:srgbClr val="000000">
                      <a:alpha val="43137"/>
                    </a:srgbClr>
                  </a:outerShdw>
                </a:effectLst>
              </a:rPr>
              <a:t>Enter authentication code from official letter to unlock company’s Economic Census survey.</a:t>
            </a:r>
          </a:p>
        </p:txBody>
      </p:sp>
      <p:sp>
        <p:nvSpPr>
          <p:cNvPr id="13" name="Content Placeholder 11"/>
          <p:cNvSpPr txBox="1">
            <a:spLocks/>
          </p:cNvSpPr>
          <p:nvPr/>
        </p:nvSpPr>
        <p:spPr>
          <a:xfrm>
            <a:off x="400050" y="3419855"/>
            <a:ext cx="1828800" cy="352044"/>
          </a:xfrm>
          <a:prstGeom prst="rect">
            <a:avLst/>
          </a:prstGeom>
        </p:spPr>
        <p:txBody>
          <a:bodyPr vert="horz" lIns="0" tIns="0" rIns="0" bIns="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975"/>
              </a:spcBef>
              <a:buNone/>
              <a:tabLst>
                <a:tab pos="1920479" algn="l"/>
              </a:tabLst>
            </a:pPr>
            <a:r>
              <a:rPr lang="en-US" sz="1275" b="1" dirty="0">
                <a:solidFill>
                  <a:schemeClr val="bg1"/>
                </a:solidFill>
                <a:effectLst>
                  <a:outerShdw blurRad="38100" dist="38100" dir="2700000" algn="tl">
                    <a:srgbClr val="000000">
                      <a:alpha val="43137"/>
                    </a:srgbClr>
                  </a:outerShdw>
                </a:effectLst>
              </a:rPr>
              <a:t>5.   </a:t>
            </a:r>
            <a:r>
              <a:rPr lang="en-US" sz="1275" b="1" u="sng" dirty="0">
                <a:solidFill>
                  <a:schemeClr val="bg1"/>
                </a:solidFill>
                <a:effectLst>
                  <a:outerShdw blurRad="38100" dist="38100" dir="2700000" algn="tl">
                    <a:srgbClr val="000000">
                      <a:alpha val="43137"/>
                    </a:srgbClr>
                  </a:outerShdw>
                </a:effectLst>
              </a:rPr>
              <a:t>PREPARE TO REPORT:</a:t>
            </a:r>
            <a:r>
              <a:rPr lang="en-US" sz="1275" b="1" dirty="0">
                <a:solidFill>
                  <a:schemeClr val="bg1"/>
                </a:solidFill>
                <a:effectLst>
                  <a:outerShdw blurRad="38100" dist="38100" dir="2700000" algn="tl">
                    <a:srgbClr val="000000">
                      <a:alpha val="43137"/>
                    </a:srgbClr>
                  </a:outerShdw>
                </a:effectLst>
              </a:rPr>
              <a:t>   </a:t>
            </a:r>
            <a:r>
              <a:rPr lang="en-US" sz="1050" b="1" dirty="0">
                <a:solidFill>
                  <a:schemeClr val="bg1"/>
                </a:solidFill>
                <a:effectLst>
                  <a:outerShdw blurRad="38100" dist="38100" dir="2700000" algn="tl">
                    <a:srgbClr val="000000">
                      <a:alpha val="43137"/>
                    </a:srgbClr>
                  </a:outerShdw>
                </a:effectLst>
              </a:rPr>
              <a:t>	</a:t>
            </a:r>
            <a:endParaRPr lang="en-US" sz="1050" dirty="0">
              <a:solidFill>
                <a:schemeClr val="bg1"/>
              </a:solidFill>
              <a:effectLst>
                <a:outerShdw blurRad="38100" dist="38100" dir="2700000" algn="tl">
                  <a:srgbClr val="000000">
                    <a:alpha val="43137"/>
                  </a:srgbClr>
                </a:outerShdw>
              </a:effectLst>
            </a:endParaRPr>
          </a:p>
        </p:txBody>
      </p:sp>
      <p:sp>
        <p:nvSpPr>
          <p:cNvPr id="14" name="Content Placeholder 11"/>
          <p:cNvSpPr txBox="1">
            <a:spLocks/>
          </p:cNvSpPr>
          <p:nvPr/>
        </p:nvSpPr>
        <p:spPr>
          <a:xfrm>
            <a:off x="2343149" y="3419855"/>
            <a:ext cx="3943351" cy="400050"/>
          </a:xfrm>
          <a:prstGeom prst="rect">
            <a:avLst/>
          </a:prstGeom>
        </p:spPr>
        <p:txBody>
          <a:bodyPr vert="horz" lIns="0" tIns="0" rIns="0" bIns="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975"/>
              </a:spcBef>
              <a:buNone/>
              <a:tabLst>
                <a:tab pos="1920479" algn="l"/>
              </a:tabLst>
            </a:pPr>
            <a:r>
              <a:rPr lang="en-US" sz="1050" dirty="0">
                <a:solidFill>
                  <a:schemeClr val="bg1"/>
                </a:solidFill>
                <a:effectLst>
                  <a:outerShdw blurRad="38100" dist="38100" dir="2700000" algn="tl">
                    <a:srgbClr val="000000">
                      <a:alpha val="43137"/>
                    </a:srgbClr>
                  </a:outerShdw>
                </a:effectLst>
              </a:rPr>
              <a:t>Print out census questions as a worksheet or download spreadsheet</a:t>
            </a:r>
            <a:br>
              <a:rPr lang="en-US" sz="1050" dirty="0">
                <a:solidFill>
                  <a:schemeClr val="bg1"/>
                </a:solidFill>
                <a:effectLst>
                  <a:outerShdw blurRad="38100" dist="38100" dir="2700000" algn="tl">
                    <a:srgbClr val="000000">
                      <a:alpha val="43137"/>
                    </a:srgbClr>
                  </a:outerShdw>
                </a:effectLst>
              </a:rPr>
            </a:br>
            <a:r>
              <a:rPr lang="en-US" sz="1050" dirty="0">
                <a:solidFill>
                  <a:schemeClr val="bg1"/>
                </a:solidFill>
                <a:effectLst>
                  <a:outerShdw blurRad="38100" dist="38100" dir="2700000" algn="tl">
                    <a:srgbClr val="000000">
                      <a:alpha val="43137"/>
                    </a:srgbClr>
                  </a:outerShdw>
                </a:effectLst>
              </a:rPr>
              <a:t>for multiple locations. Delegate others to assist.</a:t>
            </a:r>
          </a:p>
        </p:txBody>
      </p:sp>
      <p:sp>
        <p:nvSpPr>
          <p:cNvPr id="15" name="Content Placeholder 11"/>
          <p:cNvSpPr txBox="1">
            <a:spLocks/>
          </p:cNvSpPr>
          <p:nvPr/>
        </p:nvSpPr>
        <p:spPr>
          <a:xfrm>
            <a:off x="400050" y="3877055"/>
            <a:ext cx="1828800" cy="352044"/>
          </a:xfrm>
          <a:prstGeom prst="rect">
            <a:avLst/>
          </a:prstGeom>
        </p:spPr>
        <p:txBody>
          <a:bodyPr vert="horz" lIns="0" tIns="0" rIns="0" bIns="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975"/>
              </a:spcBef>
              <a:buNone/>
              <a:tabLst>
                <a:tab pos="1920479" algn="l"/>
              </a:tabLst>
            </a:pPr>
            <a:r>
              <a:rPr lang="en-US" sz="1275" b="1" dirty="0">
                <a:solidFill>
                  <a:schemeClr val="bg1"/>
                </a:solidFill>
                <a:effectLst>
                  <a:outerShdw blurRad="38100" dist="38100" dir="2700000" algn="tl">
                    <a:srgbClr val="000000">
                      <a:alpha val="43137"/>
                    </a:srgbClr>
                  </a:outerShdw>
                </a:effectLst>
              </a:rPr>
              <a:t>6.   </a:t>
            </a:r>
            <a:r>
              <a:rPr lang="en-US" sz="1275" b="1" u="sng" dirty="0">
                <a:solidFill>
                  <a:schemeClr val="bg1"/>
                </a:solidFill>
                <a:effectLst>
                  <a:outerShdw blurRad="38100" dist="38100" dir="2700000" algn="tl">
                    <a:srgbClr val="000000">
                      <a:alpha val="43137"/>
                    </a:srgbClr>
                  </a:outerShdw>
                </a:effectLst>
              </a:rPr>
              <a:t>INPUT DATA:</a:t>
            </a:r>
            <a:r>
              <a:rPr lang="en-US" sz="1275" b="1" dirty="0">
                <a:solidFill>
                  <a:schemeClr val="bg1"/>
                </a:solidFill>
                <a:effectLst>
                  <a:outerShdw blurRad="38100" dist="38100" dir="2700000" algn="tl">
                    <a:srgbClr val="000000">
                      <a:alpha val="43137"/>
                    </a:srgbClr>
                  </a:outerShdw>
                </a:effectLst>
              </a:rPr>
              <a:t>   </a:t>
            </a:r>
            <a:r>
              <a:rPr lang="en-US" sz="1050" b="1" dirty="0">
                <a:solidFill>
                  <a:schemeClr val="bg1"/>
                </a:solidFill>
                <a:effectLst>
                  <a:outerShdw blurRad="38100" dist="38100" dir="2700000" algn="tl">
                    <a:srgbClr val="000000">
                      <a:alpha val="43137"/>
                    </a:srgbClr>
                  </a:outerShdw>
                </a:effectLst>
              </a:rPr>
              <a:t>	</a:t>
            </a:r>
            <a:endParaRPr lang="en-US" sz="1050" dirty="0">
              <a:solidFill>
                <a:schemeClr val="bg1"/>
              </a:solidFill>
              <a:effectLst>
                <a:outerShdw blurRad="38100" dist="38100" dir="2700000" algn="tl">
                  <a:srgbClr val="000000">
                    <a:alpha val="43137"/>
                  </a:srgbClr>
                </a:outerShdw>
              </a:effectLst>
            </a:endParaRPr>
          </a:p>
        </p:txBody>
      </p:sp>
      <p:sp>
        <p:nvSpPr>
          <p:cNvPr id="16" name="Content Placeholder 11"/>
          <p:cNvSpPr txBox="1">
            <a:spLocks/>
          </p:cNvSpPr>
          <p:nvPr/>
        </p:nvSpPr>
        <p:spPr>
          <a:xfrm>
            <a:off x="2343149" y="3877055"/>
            <a:ext cx="3943351" cy="400050"/>
          </a:xfrm>
          <a:prstGeom prst="rect">
            <a:avLst/>
          </a:prstGeom>
        </p:spPr>
        <p:txBody>
          <a:bodyPr vert="horz" lIns="0" tIns="0" rIns="0" bIns="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975"/>
              </a:spcBef>
              <a:buNone/>
              <a:tabLst>
                <a:tab pos="1920479" algn="l"/>
              </a:tabLst>
            </a:pPr>
            <a:r>
              <a:rPr lang="en-US" sz="1050" dirty="0">
                <a:solidFill>
                  <a:schemeClr val="bg1"/>
                </a:solidFill>
                <a:effectLst>
                  <a:outerShdw blurRad="38100" dist="38100" dir="2700000" algn="tl">
                    <a:srgbClr val="000000">
                      <a:alpha val="43137"/>
                    </a:srgbClr>
                  </a:outerShdw>
                </a:effectLst>
              </a:rPr>
              <a:t>Enter company data via online reporting screens or multi-unit spreadsheet upload. Review and confirm responses.</a:t>
            </a:r>
          </a:p>
        </p:txBody>
      </p:sp>
      <p:sp>
        <p:nvSpPr>
          <p:cNvPr id="17" name="Content Placeholder 11"/>
          <p:cNvSpPr txBox="1">
            <a:spLocks/>
          </p:cNvSpPr>
          <p:nvPr/>
        </p:nvSpPr>
        <p:spPr>
          <a:xfrm>
            <a:off x="400050" y="4334255"/>
            <a:ext cx="1828800" cy="352044"/>
          </a:xfrm>
          <a:prstGeom prst="rect">
            <a:avLst/>
          </a:prstGeom>
        </p:spPr>
        <p:txBody>
          <a:bodyPr vert="horz" lIns="0" tIns="0" rIns="0" bIns="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975"/>
              </a:spcBef>
              <a:buNone/>
              <a:tabLst>
                <a:tab pos="1920479" algn="l"/>
              </a:tabLst>
            </a:pPr>
            <a:r>
              <a:rPr lang="en-US" sz="1275" b="1" dirty="0">
                <a:solidFill>
                  <a:schemeClr val="bg1"/>
                </a:solidFill>
                <a:effectLst>
                  <a:outerShdw blurRad="38100" dist="38100" dir="2700000" algn="tl">
                    <a:srgbClr val="000000">
                      <a:alpha val="43137"/>
                    </a:srgbClr>
                  </a:outerShdw>
                </a:effectLst>
              </a:rPr>
              <a:t>7.   </a:t>
            </a:r>
            <a:r>
              <a:rPr lang="en-US" sz="1275" b="1" u="sng" dirty="0">
                <a:solidFill>
                  <a:schemeClr val="bg1"/>
                </a:solidFill>
                <a:effectLst>
                  <a:outerShdw blurRad="38100" dist="38100" dir="2700000" algn="tl">
                    <a:srgbClr val="000000">
                      <a:alpha val="43137"/>
                    </a:srgbClr>
                  </a:outerShdw>
                </a:effectLst>
              </a:rPr>
              <a:t>SUBMIT RESPONSE:</a:t>
            </a:r>
            <a:r>
              <a:rPr lang="en-US" sz="1275" b="1" dirty="0">
                <a:solidFill>
                  <a:schemeClr val="bg1"/>
                </a:solidFill>
                <a:effectLst>
                  <a:outerShdw blurRad="38100" dist="38100" dir="2700000" algn="tl">
                    <a:srgbClr val="000000">
                      <a:alpha val="43137"/>
                    </a:srgbClr>
                  </a:outerShdw>
                </a:effectLst>
              </a:rPr>
              <a:t>   </a:t>
            </a:r>
            <a:r>
              <a:rPr lang="en-US" sz="1050" b="1" dirty="0">
                <a:solidFill>
                  <a:schemeClr val="bg1"/>
                </a:solidFill>
                <a:effectLst>
                  <a:outerShdw blurRad="38100" dist="38100" dir="2700000" algn="tl">
                    <a:srgbClr val="000000">
                      <a:alpha val="43137"/>
                    </a:srgbClr>
                  </a:outerShdw>
                </a:effectLst>
              </a:rPr>
              <a:t>	</a:t>
            </a:r>
            <a:endParaRPr lang="en-US" sz="1050" dirty="0">
              <a:solidFill>
                <a:schemeClr val="bg1"/>
              </a:solidFill>
              <a:effectLst>
                <a:outerShdw blurRad="38100" dist="38100" dir="2700000" algn="tl">
                  <a:srgbClr val="000000">
                    <a:alpha val="43137"/>
                  </a:srgbClr>
                </a:outerShdw>
              </a:effectLst>
            </a:endParaRPr>
          </a:p>
        </p:txBody>
      </p:sp>
      <p:sp>
        <p:nvSpPr>
          <p:cNvPr id="20" name="Content Placeholder 11"/>
          <p:cNvSpPr txBox="1">
            <a:spLocks/>
          </p:cNvSpPr>
          <p:nvPr/>
        </p:nvSpPr>
        <p:spPr>
          <a:xfrm>
            <a:off x="2343149" y="4334255"/>
            <a:ext cx="3943351" cy="400050"/>
          </a:xfrm>
          <a:prstGeom prst="rect">
            <a:avLst/>
          </a:prstGeom>
        </p:spPr>
        <p:txBody>
          <a:bodyPr vert="horz" lIns="0" tIns="0" rIns="0" bIns="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975"/>
              </a:spcBef>
              <a:buNone/>
              <a:tabLst>
                <a:tab pos="1920479" algn="l"/>
              </a:tabLst>
            </a:pPr>
            <a:r>
              <a:rPr lang="en-US" sz="1050" dirty="0">
                <a:solidFill>
                  <a:schemeClr val="bg1"/>
                </a:solidFill>
                <a:effectLst>
                  <a:outerShdw blurRad="38100" dist="38100" dir="2700000" algn="tl">
                    <a:srgbClr val="000000">
                      <a:alpha val="43137"/>
                    </a:srgbClr>
                  </a:outerShdw>
                </a:effectLst>
              </a:rPr>
              <a:t>Due March 15, 2018.  Submission receipt and copy of completed response can be saved electronically and printed out.  </a:t>
            </a:r>
          </a:p>
        </p:txBody>
      </p:sp>
      <p:sp>
        <p:nvSpPr>
          <p:cNvPr id="21" name="Content Placeholder 11"/>
          <p:cNvSpPr txBox="1">
            <a:spLocks/>
          </p:cNvSpPr>
          <p:nvPr/>
        </p:nvSpPr>
        <p:spPr>
          <a:xfrm>
            <a:off x="400050" y="4791455"/>
            <a:ext cx="1828800" cy="352044"/>
          </a:xfrm>
          <a:prstGeom prst="rect">
            <a:avLst/>
          </a:prstGeom>
        </p:spPr>
        <p:txBody>
          <a:bodyPr vert="horz" lIns="0" tIns="0" rIns="0" bIns="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975"/>
              </a:spcBef>
              <a:buNone/>
              <a:tabLst>
                <a:tab pos="1920479" algn="l"/>
              </a:tabLst>
            </a:pPr>
            <a:r>
              <a:rPr lang="en-US" sz="1275" b="1" dirty="0">
                <a:solidFill>
                  <a:schemeClr val="bg1"/>
                </a:solidFill>
                <a:effectLst>
                  <a:outerShdw blurRad="38100" dist="38100" dir="2700000" algn="tl">
                    <a:srgbClr val="000000">
                      <a:alpha val="43137"/>
                    </a:srgbClr>
                  </a:outerShdw>
                </a:effectLst>
              </a:rPr>
              <a:t>8.   </a:t>
            </a:r>
            <a:r>
              <a:rPr lang="en-US" sz="1275" b="1" u="sng" dirty="0">
                <a:solidFill>
                  <a:schemeClr val="bg1"/>
                </a:solidFill>
                <a:effectLst>
                  <a:outerShdw blurRad="38100" dist="38100" dir="2700000" algn="tl">
                    <a:srgbClr val="000000">
                      <a:alpha val="43137"/>
                    </a:srgbClr>
                  </a:outerShdw>
                </a:effectLst>
              </a:rPr>
              <a:t>SEE THE RESULTS:</a:t>
            </a:r>
            <a:r>
              <a:rPr lang="en-US" sz="1275" b="1" dirty="0">
                <a:solidFill>
                  <a:schemeClr val="bg1"/>
                </a:solidFill>
                <a:effectLst>
                  <a:outerShdw blurRad="38100" dist="38100" dir="2700000" algn="tl">
                    <a:srgbClr val="000000">
                      <a:alpha val="43137"/>
                    </a:srgbClr>
                  </a:outerShdw>
                </a:effectLst>
              </a:rPr>
              <a:t>   </a:t>
            </a:r>
            <a:r>
              <a:rPr lang="en-US" sz="1050" b="1" dirty="0">
                <a:solidFill>
                  <a:schemeClr val="bg1"/>
                </a:solidFill>
                <a:effectLst>
                  <a:outerShdw blurRad="38100" dist="38100" dir="2700000" algn="tl">
                    <a:srgbClr val="000000">
                      <a:alpha val="43137"/>
                    </a:srgbClr>
                  </a:outerShdw>
                </a:effectLst>
              </a:rPr>
              <a:t>	</a:t>
            </a:r>
            <a:endParaRPr lang="en-US" sz="1050" dirty="0">
              <a:solidFill>
                <a:schemeClr val="bg1"/>
              </a:solidFill>
              <a:effectLst>
                <a:outerShdw blurRad="38100" dist="38100" dir="2700000" algn="tl">
                  <a:srgbClr val="000000">
                    <a:alpha val="43137"/>
                  </a:srgbClr>
                </a:outerShdw>
              </a:effectLst>
            </a:endParaRPr>
          </a:p>
        </p:txBody>
      </p:sp>
      <p:sp>
        <p:nvSpPr>
          <p:cNvPr id="22" name="Content Placeholder 11"/>
          <p:cNvSpPr txBox="1">
            <a:spLocks/>
          </p:cNvSpPr>
          <p:nvPr/>
        </p:nvSpPr>
        <p:spPr>
          <a:xfrm>
            <a:off x="2343149" y="4791455"/>
            <a:ext cx="3943351" cy="818387"/>
          </a:xfrm>
          <a:prstGeom prst="rect">
            <a:avLst/>
          </a:prstGeom>
        </p:spPr>
        <p:txBody>
          <a:bodyPr vert="horz" lIns="0" tIns="0" rIns="0" bIns="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975"/>
              </a:spcBef>
              <a:buNone/>
              <a:tabLst>
                <a:tab pos="1920479" algn="l"/>
              </a:tabLst>
            </a:pPr>
            <a:r>
              <a:rPr lang="en-US" sz="1275" u="sng" dirty="0" err="1">
                <a:solidFill>
                  <a:srgbClr val="509BD7"/>
                </a:solidFill>
                <a:effectLst>
                  <a:outerShdw blurRad="38100" dist="38100" dir="2700000" algn="tl">
                    <a:srgbClr val="000000">
                      <a:alpha val="43137"/>
                    </a:srgbClr>
                  </a:outerShdw>
                </a:effectLst>
              </a:rPr>
              <a:t>www.census.gov</a:t>
            </a:r>
            <a:r>
              <a:rPr lang="en-US" sz="1275" u="sng" dirty="0">
                <a:solidFill>
                  <a:srgbClr val="509BD7"/>
                </a:solidFill>
                <a:effectLst>
                  <a:outerShdw blurRad="38100" dist="38100" dir="2700000" algn="tl">
                    <a:srgbClr val="000000">
                      <a:alpha val="43137"/>
                    </a:srgbClr>
                  </a:outerShdw>
                </a:effectLst>
              </a:rPr>
              <a:t>/</a:t>
            </a:r>
            <a:r>
              <a:rPr lang="en-US" sz="1275" u="sng" dirty="0" err="1">
                <a:solidFill>
                  <a:srgbClr val="509BD7"/>
                </a:solidFill>
                <a:effectLst>
                  <a:outerShdw blurRad="38100" dist="38100" dir="2700000" algn="tl">
                    <a:srgbClr val="000000">
                      <a:alpha val="43137"/>
                    </a:srgbClr>
                  </a:outerShdw>
                </a:effectLst>
              </a:rPr>
              <a:t>EconomicCensus</a:t>
            </a:r>
            <a:r>
              <a:rPr lang="en-US" sz="1275" u="sng" dirty="0">
                <a:solidFill>
                  <a:srgbClr val="509BD7"/>
                </a:solidFill>
                <a:effectLst>
                  <a:outerShdw blurRad="38100" dist="38100" dir="2700000" algn="tl">
                    <a:srgbClr val="000000">
                      <a:alpha val="43137"/>
                    </a:srgbClr>
                  </a:outerShdw>
                </a:effectLst>
              </a:rPr>
              <a:t> </a:t>
            </a:r>
            <a:br>
              <a:rPr lang="en-US" sz="1275" u="sng" dirty="0">
                <a:solidFill>
                  <a:srgbClr val="509BD7"/>
                </a:solidFill>
                <a:effectLst>
                  <a:outerShdw blurRad="38100" dist="38100" dir="2700000" algn="tl">
                    <a:srgbClr val="000000">
                      <a:alpha val="43137"/>
                    </a:srgbClr>
                  </a:outerShdw>
                </a:effectLst>
              </a:rPr>
            </a:br>
            <a:r>
              <a:rPr lang="en-US" sz="1050" dirty="0">
                <a:solidFill>
                  <a:schemeClr val="bg1"/>
                </a:solidFill>
                <a:effectLst>
                  <a:outerShdw blurRad="38100" dist="38100" dir="2700000" algn="tl">
                    <a:srgbClr val="000000">
                      <a:alpha val="43137"/>
                    </a:srgbClr>
                  </a:outerShdw>
                </a:effectLst>
              </a:rPr>
              <a:t>Visit to see where survey data goes and how to use Census statistics.</a:t>
            </a:r>
          </a:p>
        </p:txBody>
      </p:sp>
    </p:spTree>
    <p:extLst>
      <p:ext uri="{BB962C8B-B14F-4D97-AF65-F5344CB8AC3E}">
        <p14:creationId xmlns:p14="http://schemas.microsoft.com/office/powerpoint/2010/main" val="143294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965"/>
            <a:ext cx="9144000" cy="5438573"/>
          </a:xfrm>
          <a:prstGeom prst="rect">
            <a:avLst/>
          </a:prstGeom>
        </p:spPr>
      </p:pic>
      <p:sp>
        <p:nvSpPr>
          <p:cNvPr id="15" name="Content Placeholder 14"/>
          <p:cNvSpPr>
            <a:spLocks noGrp="1"/>
          </p:cNvSpPr>
          <p:nvPr>
            <p:ph idx="1"/>
          </p:nvPr>
        </p:nvSpPr>
        <p:spPr>
          <a:xfrm>
            <a:off x="678311" y="1143000"/>
            <a:ext cx="7690420" cy="514350"/>
          </a:xfrm>
        </p:spPr>
        <p:txBody>
          <a:bodyPr>
            <a:noAutofit/>
          </a:bodyPr>
          <a:lstStyle/>
          <a:p>
            <a:pPr marL="0" indent="0">
              <a:spcBef>
                <a:spcPts val="0"/>
              </a:spcBef>
              <a:spcAft>
                <a:spcPts val="900"/>
              </a:spcAft>
              <a:buNone/>
            </a:pPr>
            <a:r>
              <a:rPr lang="en-US" dirty="0">
                <a:solidFill>
                  <a:schemeClr val="bg1"/>
                </a:solidFill>
              </a:rPr>
              <a:t>Economic Census </a:t>
            </a:r>
            <a:r>
              <a:rPr lang="en-US" dirty="0" smtClean="0">
                <a:solidFill>
                  <a:schemeClr val="bg1"/>
                </a:solidFill>
              </a:rPr>
              <a:t>Timing–</a:t>
            </a:r>
            <a:br>
              <a:rPr lang="en-US" dirty="0" smtClean="0">
                <a:solidFill>
                  <a:schemeClr val="bg1"/>
                </a:solidFill>
              </a:rPr>
            </a:br>
            <a:r>
              <a:rPr lang="en-US" dirty="0" smtClean="0">
                <a:solidFill>
                  <a:schemeClr val="bg1"/>
                </a:solidFill>
              </a:rPr>
              <a:t>3 </a:t>
            </a:r>
            <a:r>
              <a:rPr lang="en-US" dirty="0">
                <a:solidFill>
                  <a:schemeClr val="bg1"/>
                </a:solidFill>
              </a:rPr>
              <a:t>Dates to Remember</a:t>
            </a:r>
          </a:p>
          <a:p>
            <a:pPr marL="0" indent="0">
              <a:buNone/>
            </a:pPr>
            <a:endParaRPr lang="en-US" dirty="0">
              <a:solidFill>
                <a:schemeClr val="bg1"/>
              </a:solidFill>
            </a:endParaRPr>
          </a:p>
          <a:p>
            <a:endParaRPr lang="en-US" dirty="0">
              <a:solidFill>
                <a:schemeClr val="bg1"/>
              </a:solidFill>
            </a:endParaRPr>
          </a:p>
          <a:p>
            <a:pPr marL="0" indent="0">
              <a:buNone/>
            </a:pPr>
            <a:endParaRPr lang="en-US" dirty="0">
              <a:solidFill>
                <a:schemeClr val="bg1"/>
              </a:solidFill>
            </a:endParaRPr>
          </a:p>
        </p:txBody>
      </p:sp>
      <p:sp>
        <p:nvSpPr>
          <p:cNvPr id="8" name="Content Placeholder 14"/>
          <p:cNvSpPr txBox="1">
            <a:spLocks/>
          </p:cNvSpPr>
          <p:nvPr/>
        </p:nvSpPr>
        <p:spPr>
          <a:xfrm>
            <a:off x="678310" y="4611656"/>
            <a:ext cx="7436990" cy="457200"/>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450"/>
              </a:spcAft>
            </a:pPr>
            <a:r>
              <a:rPr lang="en-US" sz="1275" dirty="0">
                <a:solidFill>
                  <a:schemeClr val="bg1"/>
                </a:solidFill>
              </a:rPr>
              <a:t>Communications from Census to inform membership will be provided</a:t>
            </a:r>
          </a:p>
          <a:p>
            <a:pPr>
              <a:spcBef>
                <a:spcPts val="0"/>
              </a:spcBef>
              <a:spcAft>
                <a:spcPts val="450"/>
              </a:spcAft>
            </a:pPr>
            <a:r>
              <a:rPr lang="en-US" sz="1275" dirty="0">
                <a:solidFill>
                  <a:schemeClr val="bg1"/>
                </a:solidFill>
              </a:rPr>
              <a:t>Full suite of promotional materials will be available Summer 2017</a:t>
            </a:r>
          </a:p>
          <a:p>
            <a:pPr marL="0" indent="0">
              <a:buNone/>
            </a:pPr>
            <a:endParaRPr lang="en-US" sz="1275" dirty="0">
              <a:solidFill>
                <a:schemeClr val="bg1"/>
              </a:solidFill>
            </a:endParaRPr>
          </a:p>
          <a:p>
            <a:endParaRPr lang="en-US" sz="1275" dirty="0">
              <a:solidFill>
                <a:schemeClr val="bg1"/>
              </a:solidFill>
            </a:endParaRPr>
          </a:p>
          <a:p>
            <a:pPr marL="0" indent="0">
              <a:buNone/>
            </a:pPr>
            <a:endParaRPr lang="en-US" sz="1275" dirty="0">
              <a:solidFill>
                <a:schemeClr val="bg1"/>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0969" y="2228850"/>
            <a:ext cx="4988308" cy="2003637"/>
          </a:xfrm>
          <a:prstGeom prst="rect">
            <a:avLst/>
          </a:prstGeom>
          <a:effectLst>
            <a:outerShdw blurRad="254000" dist="38100" dir="2700000" sx="102000" sy="102000" algn="tl" rotWithShape="0">
              <a:prstClr val="black">
                <a:alpha val="40000"/>
              </a:prstClr>
            </a:outerShdw>
          </a:effectLst>
        </p:spPr>
      </p:pic>
    </p:spTree>
    <p:extLst>
      <p:ext uri="{BB962C8B-B14F-4D97-AF65-F5344CB8AC3E}">
        <p14:creationId xmlns:p14="http://schemas.microsoft.com/office/powerpoint/2010/main" val="26598967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a:t>
            </a:r>
            <a:r>
              <a:rPr lang="en-US" dirty="0"/>
              <a:t>C</a:t>
            </a:r>
            <a:r>
              <a:rPr lang="en-US" dirty="0" smtClean="0"/>
              <a:t>an </a:t>
            </a:r>
            <a:r>
              <a:rPr lang="en-US" dirty="0"/>
              <a:t>D</a:t>
            </a:r>
            <a:r>
              <a:rPr lang="en-US" dirty="0" smtClean="0"/>
              <a:t>o</a:t>
            </a:r>
            <a:endParaRPr lang="en-US" dirty="0"/>
          </a:p>
        </p:txBody>
      </p:sp>
      <p:sp>
        <p:nvSpPr>
          <p:cNvPr id="3" name="Content Placeholder 2"/>
          <p:cNvSpPr>
            <a:spLocks noGrp="1"/>
          </p:cNvSpPr>
          <p:nvPr>
            <p:ph idx="1"/>
          </p:nvPr>
        </p:nvSpPr>
        <p:spPr/>
        <p:txBody>
          <a:bodyPr/>
          <a:lstStyle/>
          <a:p>
            <a:r>
              <a:rPr lang="en-US" dirty="0"/>
              <a:t>S</a:t>
            </a:r>
            <a:r>
              <a:rPr lang="en-US" dirty="0" smtClean="0"/>
              <a:t>pread </a:t>
            </a:r>
            <a:r>
              <a:rPr lang="en-US" smtClean="0"/>
              <a:t>the word!</a:t>
            </a:r>
            <a:endParaRPr lang="en-US" dirty="0" smtClean="0"/>
          </a:p>
          <a:p>
            <a:r>
              <a:rPr lang="en-US" dirty="0" smtClean="0"/>
              <a:t>Disseminate promotional and informational items that we provide to you</a:t>
            </a:r>
          </a:p>
          <a:p>
            <a:pPr lvl="1"/>
            <a:r>
              <a:rPr lang="en-US" i="1" dirty="0" smtClean="0"/>
              <a:t>Coming June 2017</a:t>
            </a:r>
          </a:p>
          <a:p>
            <a:r>
              <a:rPr lang="en-US" dirty="0" smtClean="0"/>
              <a:t>Stay connected </a:t>
            </a:r>
          </a:p>
          <a:p>
            <a:endParaRPr lang="en-US" dirty="0"/>
          </a:p>
        </p:txBody>
      </p:sp>
      <p:sp>
        <p:nvSpPr>
          <p:cNvPr id="4" name="Slide Number Placeholder 3"/>
          <p:cNvSpPr>
            <a:spLocks noGrp="1"/>
          </p:cNvSpPr>
          <p:nvPr>
            <p:ph type="sldNum" sz="quarter" idx="12"/>
          </p:nvPr>
        </p:nvSpPr>
        <p:spPr/>
        <p:txBody>
          <a:bodyPr/>
          <a:lstStyle/>
          <a:p>
            <a:fld id="{5212C905-FF40-4437-BDDD-7BDE312C732D}" type="slidenum">
              <a:rPr lang="en-US" smtClean="0"/>
              <a:t>15</a:t>
            </a:fld>
            <a:endParaRPr lang="en-US"/>
          </a:p>
        </p:txBody>
      </p:sp>
    </p:spTree>
    <p:extLst>
      <p:ext uri="{BB962C8B-B14F-4D97-AF65-F5344CB8AC3E}">
        <p14:creationId xmlns:p14="http://schemas.microsoft.com/office/powerpoint/2010/main" val="2374633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C6B5B77-4519-43AE-B0BC-D3C0E1CB2607}" type="slidenum">
              <a:rPr lang="en-US" smtClean="0"/>
              <a:pPr/>
              <a:t>16</a:t>
            </a:fld>
            <a:endParaRPr lang="en-US"/>
          </a:p>
        </p:txBody>
      </p:sp>
      <p:sp>
        <p:nvSpPr>
          <p:cNvPr id="2" name="Title 1"/>
          <p:cNvSpPr>
            <a:spLocks noGrp="1"/>
          </p:cNvSpPr>
          <p:nvPr>
            <p:ph type="title" idx="4294967295"/>
          </p:nvPr>
        </p:nvSpPr>
        <p:spPr>
          <a:xfrm>
            <a:off x="0" y="274638"/>
            <a:ext cx="8229600" cy="1143000"/>
          </a:xfrm>
        </p:spPr>
        <p:txBody>
          <a:bodyPr/>
          <a:lstStyle/>
          <a:p>
            <a:r>
              <a:rPr lang="en-US" dirty="0" smtClean="0">
                <a:solidFill>
                  <a:srgbClr val="1C5696"/>
                </a:solidFill>
              </a:rPr>
              <a:t>Summary</a:t>
            </a:r>
            <a:endParaRPr lang="en-US" dirty="0">
              <a:solidFill>
                <a:srgbClr val="1C5696"/>
              </a:solidFill>
            </a:endParaRPr>
          </a:p>
        </p:txBody>
      </p:sp>
      <p:sp>
        <p:nvSpPr>
          <p:cNvPr id="3" name="Content Placeholder 2"/>
          <p:cNvSpPr>
            <a:spLocks noGrp="1"/>
          </p:cNvSpPr>
          <p:nvPr>
            <p:ph idx="4294967295"/>
          </p:nvPr>
        </p:nvSpPr>
        <p:spPr>
          <a:xfrm>
            <a:off x="446809" y="1417638"/>
            <a:ext cx="8395855" cy="4421187"/>
          </a:xfrm>
        </p:spPr>
        <p:txBody>
          <a:bodyPr>
            <a:normAutofit/>
          </a:bodyPr>
          <a:lstStyle/>
          <a:p>
            <a:pPr>
              <a:spcAft>
                <a:spcPts val="1200"/>
              </a:spcAft>
            </a:pPr>
            <a:r>
              <a:rPr lang="en-US" dirty="0" smtClean="0">
                <a:solidFill>
                  <a:srgbClr val="1C5696"/>
                </a:solidFill>
              </a:rPr>
              <a:t>Census is not just the Decennial Census… we provide a wealth of </a:t>
            </a:r>
            <a:r>
              <a:rPr lang="en-US" dirty="0" smtClean="0">
                <a:solidFill>
                  <a:srgbClr val="C00000"/>
                </a:solidFill>
              </a:rPr>
              <a:t>business data </a:t>
            </a:r>
            <a:r>
              <a:rPr lang="en-US" dirty="0" smtClean="0">
                <a:solidFill>
                  <a:srgbClr val="1C5696"/>
                </a:solidFill>
              </a:rPr>
              <a:t>that can help users understand their local economy</a:t>
            </a:r>
          </a:p>
          <a:p>
            <a:pPr>
              <a:spcAft>
                <a:spcPts val="1200"/>
              </a:spcAft>
            </a:pPr>
            <a:r>
              <a:rPr lang="en-US" dirty="0" smtClean="0">
                <a:solidFill>
                  <a:srgbClr val="1C5696"/>
                </a:solidFill>
              </a:rPr>
              <a:t>Lots of </a:t>
            </a:r>
            <a:r>
              <a:rPr lang="en-US" dirty="0" smtClean="0">
                <a:solidFill>
                  <a:srgbClr val="C00000"/>
                </a:solidFill>
              </a:rPr>
              <a:t>changes</a:t>
            </a:r>
            <a:r>
              <a:rPr lang="en-US" dirty="0" smtClean="0">
                <a:solidFill>
                  <a:srgbClr val="1C5696"/>
                </a:solidFill>
              </a:rPr>
              <a:t> coming for the </a:t>
            </a:r>
            <a:r>
              <a:rPr lang="en-US" dirty="0" smtClean="0">
                <a:solidFill>
                  <a:srgbClr val="C00000"/>
                </a:solidFill>
              </a:rPr>
              <a:t>2017 EC</a:t>
            </a:r>
            <a:endParaRPr lang="en-US" dirty="0">
              <a:solidFill>
                <a:srgbClr val="C00000"/>
              </a:solidFill>
            </a:endParaRPr>
          </a:p>
          <a:p>
            <a:pPr>
              <a:spcAft>
                <a:spcPts val="1200"/>
              </a:spcAft>
            </a:pPr>
            <a:r>
              <a:rPr lang="en-US" dirty="0" smtClean="0">
                <a:solidFill>
                  <a:srgbClr val="C00000"/>
                </a:solidFill>
              </a:rPr>
              <a:t>Garbage In = Garbage Out</a:t>
            </a:r>
            <a:r>
              <a:rPr lang="en-US" dirty="0" smtClean="0">
                <a:solidFill>
                  <a:srgbClr val="1C5696"/>
                </a:solidFill>
              </a:rPr>
              <a:t>… we need your help to </a:t>
            </a:r>
            <a:r>
              <a:rPr lang="en-US" dirty="0" smtClean="0">
                <a:solidFill>
                  <a:srgbClr val="C00000"/>
                </a:solidFill>
              </a:rPr>
              <a:t>promote response</a:t>
            </a:r>
          </a:p>
          <a:p>
            <a:pPr>
              <a:spcAft>
                <a:spcPts val="1200"/>
              </a:spcAft>
            </a:pPr>
            <a:r>
              <a:rPr lang="en-US" dirty="0" smtClean="0">
                <a:solidFill>
                  <a:srgbClr val="1C5696"/>
                </a:solidFill>
              </a:rPr>
              <a:t>An Andy Story…</a:t>
            </a:r>
            <a:endParaRPr lang="en-US" dirty="0">
              <a:solidFill>
                <a:srgbClr val="1C5696"/>
              </a:solidFill>
            </a:endParaRPr>
          </a:p>
        </p:txBody>
      </p:sp>
    </p:spTree>
    <p:extLst>
      <p:ext uri="{BB962C8B-B14F-4D97-AF65-F5344CB8AC3E}">
        <p14:creationId xmlns:p14="http://schemas.microsoft.com/office/powerpoint/2010/main" val="9081495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75504" y="568325"/>
            <a:ext cx="7454096" cy="1143000"/>
          </a:xfrm>
        </p:spPr>
        <p:txBody>
          <a:bodyPr/>
          <a:lstStyle/>
          <a:p>
            <a:r>
              <a:rPr lang="en-US" dirty="0" smtClean="0">
                <a:solidFill>
                  <a:srgbClr val="1C5696"/>
                </a:solidFill>
              </a:rPr>
              <a:t>Questions</a:t>
            </a:r>
            <a:endParaRPr lang="en-US" dirty="0"/>
          </a:p>
        </p:txBody>
      </p:sp>
      <p:pic>
        <p:nvPicPr>
          <p:cNvPr id="1026" name="Picture 2" descr="C:\Documents and Settings\HP_Owner\Local Settings\Temporary Internet Files\Content.IE5\N5PYHM7O\MC90044142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428" y="1600428"/>
            <a:ext cx="3657143" cy="365714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5212C905-FF40-4437-BDDD-7BDE312C732D}" type="slidenum">
              <a:rPr lang="en-US" smtClean="0"/>
              <a:t>17</a:t>
            </a:fld>
            <a:endParaRPr lang="en-US"/>
          </a:p>
        </p:txBody>
      </p:sp>
    </p:spTree>
    <p:extLst>
      <p:ext uri="{BB962C8B-B14F-4D97-AF65-F5344CB8AC3E}">
        <p14:creationId xmlns:p14="http://schemas.microsoft.com/office/powerpoint/2010/main" val="37938767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7703" y="636609"/>
            <a:ext cx="8229600" cy="4977114"/>
          </a:xfrm>
        </p:spPr>
        <p:txBody>
          <a:bodyPr>
            <a:normAutofit/>
          </a:bodyPr>
          <a:lstStyle/>
          <a:p>
            <a:r>
              <a:rPr lang="en-US" sz="4800" b="0" dirty="0" smtClean="0">
                <a:solidFill>
                  <a:srgbClr val="C00000"/>
                </a:solidFill>
              </a:rPr>
              <a:t>Thank You!</a:t>
            </a:r>
            <a:r>
              <a:rPr lang="en-US" sz="1800" b="0" dirty="0" smtClean="0">
                <a:solidFill>
                  <a:srgbClr val="C00000"/>
                </a:solidFill>
              </a:rPr>
              <a:t/>
            </a:r>
            <a:br>
              <a:rPr lang="en-US" sz="1800" b="0" dirty="0" smtClean="0">
                <a:solidFill>
                  <a:srgbClr val="C00000"/>
                </a:solidFill>
              </a:rPr>
            </a:br>
            <a:r>
              <a:rPr lang="en-US" sz="1800" b="0" dirty="0">
                <a:solidFill>
                  <a:srgbClr val="1C5696"/>
                </a:solidFill>
              </a:rPr>
              <a:t/>
            </a:r>
            <a:br>
              <a:rPr lang="en-US" sz="1800" b="0" dirty="0">
                <a:solidFill>
                  <a:srgbClr val="1C5696"/>
                </a:solidFill>
              </a:rPr>
            </a:br>
            <a:r>
              <a:rPr lang="en-US" sz="2800" b="0" dirty="0" smtClean="0">
                <a:solidFill>
                  <a:srgbClr val="1C5696"/>
                </a:solidFill>
              </a:rPr>
              <a:t>Contact </a:t>
            </a:r>
            <a:r>
              <a:rPr lang="en-US" sz="2800" b="0" dirty="0" smtClean="0">
                <a:solidFill>
                  <a:srgbClr val="1C5696"/>
                </a:solidFill>
              </a:rPr>
              <a:t>me </a:t>
            </a:r>
            <a:r>
              <a:rPr lang="en-US" sz="2800" b="0" dirty="0" smtClean="0">
                <a:solidFill>
                  <a:srgbClr val="1C5696"/>
                </a:solidFill>
              </a:rPr>
              <a:t>at:</a:t>
            </a:r>
            <a:br>
              <a:rPr lang="en-US" sz="2800" b="0" dirty="0" smtClean="0">
                <a:solidFill>
                  <a:srgbClr val="1C5696"/>
                </a:solidFill>
              </a:rPr>
            </a:br>
            <a:r>
              <a:rPr lang="en-US" sz="2800" b="0" dirty="0" smtClean="0">
                <a:solidFill>
                  <a:srgbClr val="1C5696"/>
                </a:solidFill>
              </a:rPr>
              <a:t/>
            </a:r>
            <a:br>
              <a:rPr lang="en-US" sz="2800" b="0" dirty="0" smtClean="0">
                <a:solidFill>
                  <a:srgbClr val="1C5696"/>
                </a:solidFill>
              </a:rPr>
            </a:br>
            <a:r>
              <a:rPr lang="en-US" sz="2800" b="0" dirty="0" smtClean="0">
                <a:solidFill>
                  <a:srgbClr val="1C5696"/>
                </a:solidFill>
                <a:hlinkClick r:id="rId3"/>
              </a:rPr>
              <a:t>andrew.w.hait@census.gov</a:t>
            </a:r>
            <a:r>
              <a:rPr lang="en-US" sz="2800" b="0" dirty="0" smtClean="0">
                <a:solidFill>
                  <a:srgbClr val="1C5696"/>
                </a:solidFill>
              </a:rPr>
              <a:t/>
            </a:r>
            <a:br>
              <a:rPr lang="en-US" sz="2800" b="0" dirty="0" smtClean="0">
                <a:solidFill>
                  <a:srgbClr val="1C5696"/>
                </a:solidFill>
              </a:rPr>
            </a:br>
            <a:r>
              <a:rPr lang="en-US" sz="2800" b="0" dirty="0" smtClean="0">
                <a:solidFill>
                  <a:srgbClr val="1C5696"/>
                </a:solidFill>
              </a:rPr>
              <a:t>(</a:t>
            </a:r>
            <a:r>
              <a:rPr lang="en-US" sz="2800" b="0" dirty="0" smtClean="0">
                <a:solidFill>
                  <a:srgbClr val="1C5696"/>
                </a:solidFill>
              </a:rPr>
              <a:t>301)763-6747</a:t>
            </a:r>
            <a:endParaRPr lang="en-US" sz="2800" b="0" dirty="0"/>
          </a:p>
        </p:txBody>
      </p:sp>
      <p:sp>
        <p:nvSpPr>
          <p:cNvPr id="3" name="Slide Number Placeholder 2"/>
          <p:cNvSpPr>
            <a:spLocks noGrp="1"/>
          </p:cNvSpPr>
          <p:nvPr>
            <p:ph type="sldNum" sz="quarter" idx="12"/>
          </p:nvPr>
        </p:nvSpPr>
        <p:spPr/>
        <p:txBody>
          <a:bodyPr/>
          <a:lstStyle/>
          <a:p>
            <a:fld id="{5212C905-FF40-4437-BDDD-7BDE312C732D}" type="slidenum">
              <a:rPr lang="en-US" smtClean="0"/>
              <a:t>18</a:t>
            </a:fld>
            <a:endParaRPr lang="en-US"/>
          </a:p>
        </p:txBody>
      </p:sp>
    </p:spTree>
    <p:extLst>
      <p:ext uri="{BB962C8B-B14F-4D97-AF65-F5344CB8AC3E}">
        <p14:creationId xmlns:p14="http://schemas.microsoft.com/office/powerpoint/2010/main" val="650290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8883"/>
            <a:ext cx="5715000" cy="5737281"/>
          </a:xfrm>
        </p:spPr>
        <p:txBody>
          <a:bodyPr>
            <a:normAutofit/>
          </a:bodyPr>
          <a:lstStyle/>
          <a:p>
            <a:r>
              <a:rPr lang="en-US" dirty="0" smtClean="0"/>
              <a:t>Monthly and Quarterly Data</a:t>
            </a:r>
          </a:p>
          <a:p>
            <a:pPr lvl="1"/>
            <a:r>
              <a:rPr lang="en-US" dirty="0" smtClean="0"/>
              <a:t>Leading Economic Indicators, like the </a:t>
            </a:r>
            <a:r>
              <a:rPr lang="en-US" i="1" dirty="0" smtClean="0">
                <a:solidFill>
                  <a:srgbClr val="C00000"/>
                </a:solidFill>
              </a:rPr>
              <a:t>M3</a:t>
            </a:r>
            <a:r>
              <a:rPr lang="en-US" dirty="0" smtClean="0"/>
              <a:t> and </a:t>
            </a:r>
            <a:r>
              <a:rPr lang="en-US" i="1" dirty="0" smtClean="0">
                <a:solidFill>
                  <a:srgbClr val="C00000"/>
                </a:solidFill>
              </a:rPr>
              <a:t>Monthly Retail Trade</a:t>
            </a:r>
          </a:p>
          <a:p>
            <a:r>
              <a:rPr lang="en-US" dirty="0" smtClean="0"/>
              <a:t>Annual Data</a:t>
            </a:r>
          </a:p>
          <a:p>
            <a:pPr lvl="1"/>
            <a:r>
              <a:rPr lang="en-US" i="1" dirty="0" smtClean="0">
                <a:solidFill>
                  <a:srgbClr val="C00000"/>
                </a:solidFill>
              </a:rPr>
              <a:t>Annual Survey of Manufactures</a:t>
            </a:r>
          </a:p>
          <a:p>
            <a:pPr lvl="1"/>
            <a:r>
              <a:rPr lang="en-US" i="1" dirty="0" smtClean="0">
                <a:solidFill>
                  <a:srgbClr val="C00000"/>
                </a:solidFill>
              </a:rPr>
              <a:t>County Business Patterns</a:t>
            </a:r>
          </a:p>
          <a:p>
            <a:r>
              <a:rPr lang="en-US" dirty="0" err="1" smtClean="0"/>
              <a:t>Quinquennial</a:t>
            </a:r>
            <a:r>
              <a:rPr lang="en-US" dirty="0" smtClean="0"/>
              <a:t> and Other Data</a:t>
            </a:r>
          </a:p>
          <a:p>
            <a:pPr lvl="1"/>
            <a:r>
              <a:rPr lang="en-US" i="1" dirty="0" smtClean="0">
                <a:solidFill>
                  <a:srgbClr val="C00000"/>
                </a:solidFill>
              </a:rPr>
              <a:t>Economic Census</a:t>
            </a:r>
          </a:p>
          <a:p>
            <a:pPr lvl="1"/>
            <a:r>
              <a:rPr lang="en-US" i="1" dirty="0" smtClean="0">
                <a:solidFill>
                  <a:srgbClr val="C00000"/>
                </a:solidFill>
              </a:rPr>
              <a:t>Survey of Business Owners </a:t>
            </a:r>
            <a:r>
              <a:rPr lang="en-US" dirty="0" smtClean="0"/>
              <a:t>and Other Related Programs</a:t>
            </a:r>
            <a:endParaRPr lang="en-US" dirty="0"/>
          </a:p>
        </p:txBody>
      </p:sp>
      <p:sp>
        <p:nvSpPr>
          <p:cNvPr id="2" name="Down Arrow 1"/>
          <p:cNvSpPr/>
          <p:nvPr/>
        </p:nvSpPr>
        <p:spPr>
          <a:xfrm>
            <a:off x="7645928" y="606286"/>
            <a:ext cx="911663" cy="4840356"/>
          </a:xfrm>
          <a:prstGeom prst="downArrow">
            <a:avLst/>
          </a:prstGeom>
          <a:solidFill>
            <a:schemeClr val="accent4">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TextBox 3"/>
          <p:cNvSpPr txBox="1"/>
          <p:nvPr/>
        </p:nvSpPr>
        <p:spPr>
          <a:xfrm>
            <a:off x="7870926" y="2242504"/>
            <a:ext cx="461665" cy="1321904"/>
          </a:xfrm>
          <a:prstGeom prst="rect">
            <a:avLst/>
          </a:prstGeom>
          <a:noFill/>
        </p:spPr>
        <p:txBody>
          <a:bodyPr vert="vert" wrap="square" rtlCol="0">
            <a:spAutoFit/>
          </a:bodyPr>
          <a:lstStyle/>
          <a:p>
            <a:r>
              <a:rPr lang="en-US" dirty="0" smtClean="0"/>
              <a:t>Detail Shown</a:t>
            </a:r>
            <a:endParaRPr lang="en-US" dirty="0"/>
          </a:p>
        </p:txBody>
      </p:sp>
      <p:sp>
        <p:nvSpPr>
          <p:cNvPr id="7" name="Down Arrow 6"/>
          <p:cNvSpPr/>
          <p:nvPr/>
        </p:nvSpPr>
        <p:spPr>
          <a:xfrm rot="10800000">
            <a:off x="6272958" y="606285"/>
            <a:ext cx="962727" cy="4840357"/>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TextBox 7"/>
          <p:cNvSpPr txBox="1"/>
          <p:nvPr/>
        </p:nvSpPr>
        <p:spPr>
          <a:xfrm>
            <a:off x="6523489" y="2451222"/>
            <a:ext cx="461665" cy="1150482"/>
          </a:xfrm>
          <a:prstGeom prst="rect">
            <a:avLst/>
          </a:prstGeom>
          <a:noFill/>
        </p:spPr>
        <p:txBody>
          <a:bodyPr vert="vert" wrap="square" rtlCol="0">
            <a:spAutoFit/>
          </a:bodyPr>
          <a:lstStyle/>
          <a:p>
            <a:r>
              <a:rPr lang="en-US" dirty="0" smtClean="0"/>
              <a:t>Timeliness</a:t>
            </a:r>
            <a:endParaRPr lang="en-US" dirty="0"/>
          </a:p>
        </p:txBody>
      </p:sp>
    </p:spTree>
    <p:extLst>
      <p:ext uri="{BB962C8B-B14F-4D97-AF65-F5344CB8AC3E}">
        <p14:creationId xmlns:p14="http://schemas.microsoft.com/office/powerpoint/2010/main" val="3299244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smtClean="0"/>
              <a:t>Economic Census</a:t>
            </a:r>
            <a:endParaRPr lang="en-US" dirty="0"/>
          </a:p>
        </p:txBody>
      </p:sp>
      <p:sp>
        <p:nvSpPr>
          <p:cNvPr id="3" name="Content Placeholder 2"/>
          <p:cNvSpPr>
            <a:spLocks noGrp="1"/>
          </p:cNvSpPr>
          <p:nvPr>
            <p:ph idx="1"/>
          </p:nvPr>
        </p:nvSpPr>
        <p:spPr>
          <a:xfrm>
            <a:off x="457200" y="1143000"/>
            <a:ext cx="7415049" cy="4834573"/>
          </a:xfrm>
        </p:spPr>
        <p:txBody>
          <a:bodyPr>
            <a:normAutofit/>
          </a:bodyPr>
          <a:lstStyle/>
          <a:p>
            <a:r>
              <a:rPr lang="en-US" dirty="0" smtClean="0"/>
              <a:t>Done on the years ending in </a:t>
            </a:r>
            <a:r>
              <a:rPr lang="en-US" dirty="0" smtClean="0">
                <a:solidFill>
                  <a:srgbClr val="C00000"/>
                </a:solidFill>
              </a:rPr>
              <a:t>“2”</a:t>
            </a:r>
            <a:r>
              <a:rPr lang="en-US" dirty="0" smtClean="0"/>
              <a:t> and </a:t>
            </a:r>
            <a:r>
              <a:rPr lang="en-US" dirty="0" smtClean="0">
                <a:solidFill>
                  <a:srgbClr val="C00000"/>
                </a:solidFill>
              </a:rPr>
              <a:t>“7”</a:t>
            </a:r>
            <a:endParaRPr lang="en-US" dirty="0" smtClean="0"/>
          </a:p>
          <a:p>
            <a:r>
              <a:rPr lang="en-US" dirty="0" smtClean="0"/>
              <a:t>Covers </a:t>
            </a:r>
            <a:r>
              <a:rPr lang="en-US" dirty="0" smtClean="0">
                <a:solidFill>
                  <a:srgbClr val="C00000"/>
                </a:solidFill>
              </a:rPr>
              <a:t>employer businesses </a:t>
            </a:r>
            <a:r>
              <a:rPr lang="en-US" dirty="0" smtClean="0"/>
              <a:t>in the U.S.</a:t>
            </a:r>
          </a:p>
          <a:p>
            <a:r>
              <a:rPr lang="en-US" dirty="0" smtClean="0"/>
              <a:t>Covers businesses in all NAICS sectors except:</a:t>
            </a:r>
          </a:p>
          <a:p>
            <a:pPr lvl="1"/>
            <a:r>
              <a:rPr lang="en-US" dirty="0" smtClean="0"/>
              <a:t>Agriculture</a:t>
            </a:r>
          </a:p>
          <a:p>
            <a:pPr lvl="1"/>
            <a:r>
              <a:rPr lang="en-US" dirty="0" smtClean="0"/>
              <a:t>Public Sector</a:t>
            </a:r>
          </a:p>
          <a:p>
            <a:pPr lvl="1"/>
            <a:r>
              <a:rPr lang="en-US" dirty="0" smtClean="0"/>
              <a:t>Other </a:t>
            </a:r>
            <a:r>
              <a:rPr lang="en-US" dirty="0"/>
              <a:t>selected exclusions </a:t>
            </a:r>
            <a:r>
              <a:rPr lang="en-US" sz="1600" dirty="0"/>
              <a:t>(see </a:t>
            </a:r>
            <a:r>
              <a:rPr lang="en-US" sz="1600" dirty="0" smtClean="0">
                <a:hlinkClick r:id="rId3"/>
              </a:rPr>
              <a:t>census.gov/econ/census/help/</a:t>
            </a:r>
            <a:r>
              <a:rPr lang="en-US" sz="1600" dirty="0" err="1" smtClean="0">
                <a:hlinkClick r:id="rId3"/>
              </a:rPr>
              <a:t>naics_other_classification_systems</a:t>
            </a:r>
            <a:r>
              <a:rPr lang="en-US" sz="1600" dirty="0" smtClean="0">
                <a:hlinkClick r:id="rId3"/>
              </a:rPr>
              <a:t>/codes_not_covered.html</a:t>
            </a:r>
            <a:r>
              <a:rPr lang="en-US" sz="1600" dirty="0" smtClean="0"/>
              <a:t>) </a:t>
            </a:r>
          </a:p>
          <a:p>
            <a:pPr lvl="2"/>
            <a:endParaRPr lang="en-US" dirty="0" smtClean="0"/>
          </a:p>
        </p:txBody>
      </p:sp>
      <p:sp>
        <p:nvSpPr>
          <p:cNvPr id="4" name="Slide Number Placeholder 3"/>
          <p:cNvSpPr>
            <a:spLocks noGrp="1"/>
          </p:cNvSpPr>
          <p:nvPr>
            <p:ph type="sldNum" sz="quarter" idx="12"/>
          </p:nvPr>
        </p:nvSpPr>
        <p:spPr/>
        <p:txBody>
          <a:bodyPr/>
          <a:lstStyle/>
          <a:p>
            <a:fld id="{8C6B5B77-4519-43AE-B0BC-D3C0E1CB2607}" type="slidenum">
              <a:rPr lang="en-US" smtClean="0"/>
              <a:pPr/>
              <a:t>3</a:t>
            </a:fld>
            <a:endParaRPr lang="en-US"/>
          </a:p>
        </p:txBody>
      </p:sp>
    </p:spTree>
    <p:extLst>
      <p:ext uri="{BB962C8B-B14F-4D97-AF65-F5344CB8AC3E}">
        <p14:creationId xmlns:p14="http://schemas.microsoft.com/office/powerpoint/2010/main" val="1932939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0283"/>
          </a:xfrm>
        </p:spPr>
        <p:txBody>
          <a:bodyPr>
            <a:noAutofit/>
          </a:bodyPr>
          <a:lstStyle/>
          <a:p>
            <a:r>
              <a:rPr lang="en-US" dirty="0"/>
              <a:t>T</a:t>
            </a:r>
            <a:r>
              <a:rPr lang="en-US" dirty="0" smtClean="0"/>
              <a:t>he Econ Census Offers</a:t>
            </a:r>
            <a:r>
              <a:rPr lang="en-US" dirty="0" smtClean="0">
                <a:solidFill>
                  <a:srgbClr val="1C5696"/>
                </a:solidFill>
              </a:rPr>
              <a:t>…</a:t>
            </a:r>
            <a:endParaRPr lang="en-US" dirty="0">
              <a:solidFill>
                <a:srgbClr val="1C5696"/>
              </a:solidFill>
            </a:endParaRPr>
          </a:p>
        </p:txBody>
      </p:sp>
      <p:sp>
        <p:nvSpPr>
          <p:cNvPr id="3" name="Content Placeholder 2"/>
          <p:cNvSpPr>
            <a:spLocks noGrp="1"/>
          </p:cNvSpPr>
          <p:nvPr>
            <p:ph idx="1"/>
          </p:nvPr>
        </p:nvSpPr>
        <p:spPr>
          <a:xfrm>
            <a:off x="457200" y="1375464"/>
            <a:ext cx="8450132" cy="4367721"/>
          </a:xfrm>
        </p:spPr>
        <p:txBody>
          <a:bodyPr>
            <a:normAutofit/>
          </a:bodyPr>
          <a:lstStyle/>
          <a:p>
            <a:pPr>
              <a:buFont typeface="Arial" pitchFamily="34" charset="0"/>
              <a:buChar char="•"/>
            </a:pPr>
            <a:r>
              <a:rPr lang="en-US" sz="3000" dirty="0" smtClean="0"/>
              <a:t>Over </a:t>
            </a:r>
            <a:r>
              <a:rPr lang="en-US" sz="3000" dirty="0" smtClean="0">
                <a:solidFill>
                  <a:srgbClr val="C00000"/>
                </a:solidFill>
              </a:rPr>
              <a:t>200</a:t>
            </a:r>
            <a:r>
              <a:rPr lang="en-US" sz="3000" dirty="0" smtClean="0"/>
              <a:t> unique industry statistics</a:t>
            </a:r>
          </a:p>
          <a:p>
            <a:pPr>
              <a:buFont typeface="Arial" pitchFamily="34" charset="0"/>
              <a:buChar char="•"/>
            </a:pPr>
            <a:r>
              <a:rPr lang="en-US" sz="3000" dirty="0" smtClean="0"/>
              <a:t>National-, state-, metro-, county-, </a:t>
            </a:r>
            <a:r>
              <a:rPr lang="en-US" sz="3000" dirty="0" smtClean="0">
                <a:solidFill>
                  <a:srgbClr val="C00000"/>
                </a:solidFill>
              </a:rPr>
              <a:t>place-</a:t>
            </a:r>
            <a:r>
              <a:rPr lang="en-US" sz="3000" dirty="0" smtClean="0"/>
              <a:t>, and ZIP Code-level data (varies by sector)</a:t>
            </a:r>
          </a:p>
          <a:p>
            <a:pPr>
              <a:buFont typeface="Arial" pitchFamily="34" charset="0"/>
              <a:buChar char="•"/>
            </a:pPr>
            <a:r>
              <a:rPr lang="en-US" sz="3000" dirty="0" smtClean="0"/>
              <a:t>Industry detail: 2- thru </a:t>
            </a:r>
            <a:r>
              <a:rPr lang="en-US" sz="3000" dirty="0" smtClean="0">
                <a:solidFill>
                  <a:srgbClr val="C00000"/>
                </a:solidFill>
              </a:rPr>
              <a:t>6-digit </a:t>
            </a:r>
            <a:r>
              <a:rPr lang="en-US" sz="3000" dirty="0" smtClean="0"/>
              <a:t>NAICS codes</a:t>
            </a:r>
          </a:p>
          <a:p>
            <a:pPr>
              <a:buFont typeface="Arial" pitchFamily="34" charset="0"/>
              <a:buChar char="•"/>
            </a:pPr>
            <a:r>
              <a:rPr lang="en-US" sz="3000" dirty="0" smtClean="0"/>
              <a:t>Additional cross-tabs, including:</a:t>
            </a:r>
          </a:p>
          <a:p>
            <a:pPr lvl="1">
              <a:buFont typeface="Arial" pitchFamily="34" charset="0"/>
              <a:buChar char="•"/>
            </a:pPr>
            <a:r>
              <a:rPr lang="en-US" sz="2600" dirty="0" smtClean="0"/>
              <a:t>Business employment and sales </a:t>
            </a:r>
            <a:r>
              <a:rPr lang="en-US" sz="2600" dirty="0" smtClean="0">
                <a:solidFill>
                  <a:srgbClr val="C00000"/>
                </a:solidFill>
              </a:rPr>
              <a:t>size</a:t>
            </a:r>
          </a:p>
          <a:p>
            <a:pPr lvl="1">
              <a:buFont typeface="Arial" pitchFamily="34" charset="0"/>
              <a:buChar char="•"/>
            </a:pPr>
            <a:r>
              <a:rPr lang="en-US" sz="2600" dirty="0" smtClean="0">
                <a:solidFill>
                  <a:srgbClr val="C00000"/>
                </a:solidFill>
              </a:rPr>
              <a:t>Taxable</a:t>
            </a:r>
            <a:r>
              <a:rPr lang="en-US" sz="2600" dirty="0" smtClean="0"/>
              <a:t> and </a:t>
            </a:r>
            <a:r>
              <a:rPr lang="en-US" sz="2600" dirty="0" smtClean="0">
                <a:solidFill>
                  <a:srgbClr val="C00000"/>
                </a:solidFill>
              </a:rPr>
              <a:t>tax exempt </a:t>
            </a:r>
            <a:r>
              <a:rPr lang="en-US" sz="2600" dirty="0" smtClean="0"/>
              <a:t>business</a:t>
            </a:r>
          </a:p>
          <a:p>
            <a:r>
              <a:rPr lang="en-US" sz="3000" dirty="0" smtClean="0"/>
              <a:t>Very accurate</a:t>
            </a:r>
          </a:p>
          <a:p>
            <a:endParaRPr lang="en-US" dirty="0"/>
          </a:p>
        </p:txBody>
      </p:sp>
      <p:sp>
        <p:nvSpPr>
          <p:cNvPr id="5" name="Slide Number Placeholder 4"/>
          <p:cNvSpPr>
            <a:spLocks noGrp="1"/>
          </p:cNvSpPr>
          <p:nvPr>
            <p:ph type="sldNum" sz="quarter" idx="12"/>
          </p:nvPr>
        </p:nvSpPr>
        <p:spPr/>
        <p:txBody>
          <a:bodyPr/>
          <a:lstStyle/>
          <a:p>
            <a:fld id="{8C6B5B77-4519-43AE-B0BC-D3C0E1CB2607}" type="slidenum">
              <a:rPr lang="en-US" smtClean="0"/>
              <a:pPr/>
              <a:t>4</a:t>
            </a:fld>
            <a:endParaRPr lang="en-US" dirty="0"/>
          </a:p>
        </p:txBody>
      </p:sp>
    </p:spTree>
    <p:extLst>
      <p:ext uri="{BB962C8B-B14F-4D97-AF65-F5344CB8AC3E}">
        <p14:creationId xmlns:p14="http://schemas.microsoft.com/office/powerpoint/2010/main" val="3939447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37954"/>
            <a:ext cx="8229600" cy="1573501"/>
          </a:xfrm>
        </p:spPr>
        <p:txBody>
          <a:bodyPr>
            <a:normAutofit/>
          </a:bodyPr>
          <a:lstStyle/>
          <a:p>
            <a:r>
              <a:rPr lang="en-US" sz="4800" dirty="0" smtClean="0"/>
              <a:t>2017 Economic Census </a:t>
            </a:r>
            <a:r>
              <a:rPr lang="en-US" sz="4800" dirty="0" smtClean="0">
                <a:solidFill>
                  <a:srgbClr val="C00000"/>
                </a:solidFill>
              </a:rPr>
              <a:t>Content and Tools</a:t>
            </a:r>
            <a:endParaRPr lang="en-US" sz="4800" dirty="0">
              <a:solidFill>
                <a:srgbClr val="C00000"/>
              </a:solidFill>
            </a:endParaRPr>
          </a:p>
        </p:txBody>
      </p:sp>
      <p:sp>
        <p:nvSpPr>
          <p:cNvPr id="3" name="Slide Number Placeholder 2"/>
          <p:cNvSpPr>
            <a:spLocks noGrp="1"/>
          </p:cNvSpPr>
          <p:nvPr>
            <p:ph type="sldNum" sz="quarter" idx="12"/>
          </p:nvPr>
        </p:nvSpPr>
        <p:spPr/>
        <p:txBody>
          <a:bodyPr/>
          <a:lstStyle/>
          <a:p>
            <a:fld id="{5212C905-FF40-4437-BDDD-7BDE312C732D}" type="slidenum">
              <a:rPr lang="en-US" smtClean="0"/>
              <a:t>5</a:t>
            </a:fld>
            <a:endParaRPr lang="en-US"/>
          </a:p>
        </p:txBody>
      </p:sp>
    </p:spTree>
    <p:extLst>
      <p:ext uri="{BB962C8B-B14F-4D97-AF65-F5344CB8AC3E}">
        <p14:creationId xmlns:p14="http://schemas.microsoft.com/office/powerpoint/2010/main" val="1370402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Changes</a:t>
            </a:r>
            <a:endParaRPr lang="en-US" dirty="0"/>
          </a:p>
        </p:txBody>
      </p:sp>
      <p:sp>
        <p:nvSpPr>
          <p:cNvPr id="3" name="Content Placeholder 2"/>
          <p:cNvSpPr>
            <a:spLocks noGrp="1"/>
          </p:cNvSpPr>
          <p:nvPr>
            <p:ph idx="1"/>
          </p:nvPr>
        </p:nvSpPr>
        <p:spPr>
          <a:xfrm>
            <a:off x="304800" y="1371600"/>
            <a:ext cx="8534400" cy="4449763"/>
          </a:xfrm>
        </p:spPr>
        <p:txBody>
          <a:bodyPr>
            <a:normAutofit/>
          </a:bodyPr>
          <a:lstStyle/>
          <a:p>
            <a:r>
              <a:rPr lang="en-US" dirty="0" smtClean="0">
                <a:solidFill>
                  <a:srgbClr val="C00000"/>
                </a:solidFill>
              </a:rPr>
              <a:t>NAICS updates </a:t>
            </a:r>
            <a:r>
              <a:rPr lang="en-US" dirty="0" smtClean="0"/>
              <a:t>– See the NAICS web site </a:t>
            </a:r>
            <a:r>
              <a:rPr lang="en-US" sz="1800" dirty="0"/>
              <a:t>(</a:t>
            </a:r>
            <a:r>
              <a:rPr lang="en-US" sz="1800" dirty="0">
                <a:hlinkClick r:id="rId2"/>
              </a:rPr>
              <a:t>http://www.census.gov/eos/www/naics</a:t>
            </a:r>
            <a:r>
              <a:rPr lang="en-US" sz="1800" dirty="0" smtClean="0">
                <a:hlinkClick r:id="rId2"/>
              </a:rPr>
              <a:t>/</a:t>
            </a:r>
            <a:r>
              <a:rPr lang="en-US" sz="1800" dirty="0" smtClean="0"/>
              <a:t> )</a:t>
            </a:r>
            <a:r>
              <a:rPr lang="en-US" dirty="0" smtClean="0"/>
              <a:t>, including the Federal Register </a:t>
            </a:r>
            <a:r>
              <a:rPr lang="en-US" dirty="0"/>
              <a:t>Notices </a:t>
            </a:r>
            <a:r>
              <a:rPr lang="en-US" sz="1800" dirty="0"/>
              <a:t>(</a:t>
            </a:r>
            <a:r>
              <a:rPr lang="en-US" sz="1800" dirty="0">
                <a:hlinkClick r:id="rId3"/>
              </a:rPr>
              <a:t>http://</a:t>
            </a:r>
            <a:r>
              <a:rPr lang="en-US" sz="1800" dirty="0" smtClean="0">
                <a:hlinkClick r:id="rId3"/>
              </a:rPr>
              <a:t>www.census.gov/eos/www/naics/federal_register_notices/fedregister.html</a:t>
            </a:r>
            <a:r>
              <a:rPr lang="en-US" sz="1800" dirty="0" smtClean="0"/>
              <a:t> )</a:t>
            </a:r>
          </a:p>
          <a:p>
            <a:r>
              <a:rPr lang="en-US" dirty="0" smtClean="0"/>
              <a:t>Increased implementation of North American Product Classification System (</a:t>
            </a:r>
            <a:r>
              <a:rPr lang="en-US" dirty="0" smtClean="0">
                <a:solidFill>
                  <a:srgbClr val="C00000"/>
                </a:solidFill>
              </a:rPr>
              <a:t>NAPCS</a:t>
            </a:r>
            <a:r>
              <a:rPr lang="en-US" dirty="0" smtClean="0"/>
              <a:t>) </a:t>
            </a:r>
          </a:p>
          <a:p>
            <a:r>
              <a:rPr lang="en-US" dirty="0" smtClean="0">
                <a:solidFill>
                  <a:srgbClr val="C00000"/>
                </a:solidFill>
              </a:rPr>
              <a:t>Geography</a:t>
            </a:r>
            <a:r>
              <a:rPr lang="en-US" dirty="0" smtClean="0"/>
              <a:t> – Boundary and other changes</a:t>
            </a:r>
          </a:p>
          <a:p>
            <a:r>
              <a:rPr lang="en-US" dirty="0" smtClean="0">
                <a:solidFill>
                  <a:srgbClr val="C00000"/>
                </a:solidFill>
              </a:rPr>
              <a:t>New dissemination system</a:t>
            </a:r>
            <a:endParaRPr lang="en-US" dirty="0">
              <a:solidFill>
                <a:srgbClr val="C00000"/>
              </a:solidFill>
            </a:endParaRPr>
          </a:p>
        </p:txBody>
      </p:sp>
      <p:pic>
        <p:nvPicPr>
          <p:cNvPr id="2050" name="Picture 2" descr="C:\Users\hait0001\AppData\Local\Microsoft\Windows\Temporary Internet Files\Content.IE5\G80NXRLF\150px-US-NAICS-Logo.sv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76200"/>
            <a:ext cx="1067637"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623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C6B5B77-4519-43AE-B0BC-D3C0E1CB2607}" type="slidenum">
              <a:rPr lang="en-US" smtClean="0"/>
              <a:pPr/>
              <a:t>7</a:t>
            </a:fld>
            <a:endParaRPr lang="en-US"/>
          </a:p>
        </p:txBody>
      </p:sp>
      <p:sp>
        <p:nvSpPr>
          <p:cNvPr id="2" name="Title 1"/>
          <p:cNvSpPr>
            <a:spLocks noGrp="1"/>
          </p:cNvSpPr>
          <p:nvPr>
            <p:ph type="title" idx="4294967295"/>
          </p:nvPr>
        </p:nvSpPr>
        <p:spPr>
          <a:xfrm>
            <a:off x="533400" y="228600"/>
            <a:ext cx="8229600" cy="1143000"/>
          </a:xfrm>
        </p:spPr>
        <p:txBody>
          <a:bodyPr>
            <a:normAutofit fontScale="90000"/>
          </a:bodyPr>
          <a:lstStyle/>
          <a:p>
            <a:r>
              <a:rPr lang="en-US" dirty="0" smtClean="0">
                <a:solidFill>
                  <a:srgbClr val="1C5696"/>
                </a:solidFill>
              </a:rPr>
              <a:t>2017 NAICS – Selected Changes</a:t>
            </a:r>
            <a:endParaRPr lang="en-US" dirty="0">
              <a:solidFill>
                <a:srgbClr val="1C5696"/>
              </a:solidFill>
            </a:endParaRPr>
          </a:p>
        </p:txBody>
      </p:sp>
      <p:sp>
        <p:nvSpPr>
          <p:cNvPr id="3" name="Content Placeholder 2"/>
          <p:cNvSpPr>
            <a:spLocks noGrp="1"/>
          </p:cNvSpPr>
          <p:nvPr>
            <p:ph idx="4294967295"/>
          </p:nvPr>
        </p:nvSpPr>
        <p:spPr>
          <a:xfrm>
            <a:off x="446809" y="1600200"/>
            <a:ext cx="8395855" cy="4238625"/>
          </a:xfrm>
        </p:spPr>
        <p:txBody>
          <a:bodyPr>
            <a:normAutofit fontScale="92500"/>
          </a:bodyPr>
          <a:lstStyle/>
          <a:p>
            <a:pPr>
              <a:spcAft>
                <a:spcPts val="1200"/>
              </a:spcAft>
            </a:pPr>
            <a:r>
              <a:rPr lang="en-US" sz="2400" dirty="0" smtClean="0">
                <a:solidFill>
                  <a:srgbClr val="1C5696"/>
                </a:solidFill>
              </a:rPr>
              <a:t>Split </a:t>
            </a:r>
            <a:r>
              <a:rPr lang="en-US" sz="2400" dirty="0" smtClean="0">
                <a:solidFill>
                  <a:srgbClr val="C00000"/>
                </a:solidFill>
              </a:rPr>
              <a:t>Crude Petroleum Extraction </a:t>
            </a:r>
            <a:r>
              <a:rPr lang="en-US" sz="2400" dirty="0" smtClean="0">
                <a:solidFill>
                  <a:srgbClr val="1C5696"/>
                </a:solidFill>
              </a:rPr>
              <a:t>and </a:t>
            </a:r>
            <a:r>
              <a:rPr lang="en-US" sz="2400" dirty="0" smtClean="0">
                <a:solidFill>
                  <a:srgbClr val="C00000"/>
                </a:solidFill>
              </a:rPr>
              <a:t>Natural Gas Extraction</a:t>
            </a:r>
          </a:p>
          <a:p>
            <a:pPr>
              <a:spcAft>
                <a:spcPts val="1200"/>
              </a:spcAft>
            </a:pPr>
            <a:r>
              <a:rPr lang="en-US" sz="2400" dirty="0" smtClean="0">
                <a:solidFill>
                  <a:srgbClr val="1C5696"/>
                </a:solidFill>
              </a:rPr>
              <a:t>Combine </a:t>
            </a:r>
            <a:r>
              <a:rPr lang="en-US" sz="2400" dirty="0" smtClean="0">
                <a:solidFill>
                  <a:srgbClr val="C00000"/>
                </a:solidFill>
              </a:rPr>
              <a:t>Household Cooking</a:t>
            </a:r>
            <a:r>
              <a:rPr lang="en-US" sz="2400" dirty="0" smtClean="0">
                <a:solidFill>
                  <a:srgbClr val="1C5696"/>
                </a:solidFill>
              </a:rPr>
              <a:t>, </a:t>
            </a:r>
            <a:r>
              <a:rPr lang="en-US" sz="2400" dirty="0" smtClean="0">
                <a:solidFill>
                  <a:srgbClr val="C00000"/>
                </a:solidFill>
              </a:rPr>
              <a:t>Refrigerator/Freezer</a:t>
            </a:r>
            <a:r>
              <a:rPr lang="en-US" sz="2400" dirty="0" smtClean="0">
                <a:solidFill>
                  <a:srgbClr val="1C5696"/>
                </a:solidFill>
              </a:rPr>
              <a:t>, </a:t>
            </a:r>
            <a:r>
              <a:rPr lang="en-US" sz="2400" dirty="0" smtClean="0">
                <a:solidFill>
                  <a:srgbClr val="C00000"/>
                </a:solidFill>
              </a:rPr>
              <a:t>Laundry</a:t>
            </a:r>
            <a:r>
              <a:rPr lang="en-US" sz="2400" dirty="0" smtClean="0">
                <a:solidFill>
                  <a:srgbClr val="1C5696"/>
                </a:solidFill>
              </a:rPr>
              <a:t>, and </a:t>
            </a:r>
            <a:r>
              <a:rPr lang="en-US" sz="2400" dirty="0" smtClean="0">
                <a:solidFill>
                  <a:srgbClr val="C00000"/>
                </a:solidFill>
              </a:rPr>
              <a:t>Other Major Appliances</a:t>
            </a:r>
          </a:p>
          <a:p>
            <a:pPr>
              <a:spcAft>
                <a:spcPts val="1200"/>
              </a:spcAft>
            </a:pPr>
            <a:r>
              <a:rPr lang="en-US" sz="2400" dirty="0" smtClean="0">
                <a:solidFill>
                  <a:srgbClr val="1C5696"/>
                </a:solidFill>
              </a:rPr>
              <a:t>Combine </a:t>
            </a:r>
            <a:r>
              <a:rPr lang="en-US" sz="2400" dirty="0" smtClean="0">
                <a:solidFill>
                  <a:srgbClr val="C00000"/>
                </a:solidFill>
              </a:rPr>
              <a:t>Department Stores </a:t>
            </a:r>
            <a:r>
              <a:rPr lang="en-US" sz="2400" dirty="0" smtClean="0">
                <a:solidFill>
                  <a:srgbClr val="1C5696"/>
                </a:solidFill>
              </a:rPr>
              <a:t>and part of </a:t>
            </a:r>
            <a:r>
              <a:rPr lang="en-US" sz="2400" dirty="0" smtClean="0">
                <a:solidFill>
                  <a:srgbClr val="C00000"/>
                </a:solidFill>
              </a:rPr>
              <a:t>Discount Department Stores</a:t>
            </a:r>
          </a:p>
          <a:p>
            <a:pPr>
              <a:spcAft>
                <a:spcPts val="1200"/>
              </a:spcAft>
            </a:pPr>
            <a:r>
              <a:rPr lang="en-US" sz="2400" dirty="0">
                <a:solidFill>
                  <a:srgbClr val="1C5696"/>
                </a:solidFill>
              </a:rPr>
              <a:t>Combine </a:t>
            </a:r>
            <a:r>
              <a:rPr lang="en-US" sz="2400" dirty="0" smtClean="0">
                <a:solidFill>
                  <a:srgbClr val="C00000"/>
                </a:solidFill>
              </a:rPr>
              <a:t>Warehouse Clubs and Supercenters </a:t>
            </a:r>
            <a:r>
              <a:rPr lang="en-US" sz="2400" dirty="0" smtClean="0">
                <a:solidFill>
                  <a:srgbClr val="1C5696"/>
                </a:solidFill>
              </a:rPr>
              <a:t>with other part </a:t>
            </a:r>
            <a:r>
              <a:rPr lang="en-US" sz="2400" dirty="0">
                <a:solidFill>
                  <a:srgbClr val="1C5696"/>
                </a:solidFill>
              </a:rPr>
              <a:t>of </a:t>
            </a:r>
            <a:r>
              <a:rPr lang="en-US" sz="2400" dirty="0">
                <a:solidFill>
                  <a:srgbClr val="C00000"/>
                </a:solidFill>
              </a:rPr>
              <a:t>Discount Department </a:t>
            </a:r>
            <a:r>
              <a:rPr lang="en-US" sz="2400" dirty="0" smtClean="0">
                <a:solidFill>
                  <a:srgbClr val="C00000"/>
                </a:solidFill>
              </a:rPr>
              <a:t>Stores</a:t>
            </a:r>
          </a:p>
          <a:p>
            <a:pPr>
              <a:spcAft>
                <a:spcPts val="1200"/>
              </a:spcAft>
            </a:pPr>
            <a:r>
              <a:rPr lang="en-US" sz="2400" dirty="0" smtClean="0">
                <a:solidFill>
                  <a:srgbClr val="1C5696"/>
                </a:solidFill>
              </a:rPr>
              <a:t>Combine </a:t>
            </a:r>
            <a:r>
              <a:rPr lang="en-US" sz="2400" dirty="0" smtClean="0">
                <a:solidFill>
                  <a:srgbClr val="C00000"/>
                </a:solidFill>
              </a:rPr>
              <a:t>Electronic Shopping</a:t>
            </a:r>
            <a:r>
              <a:rPr lang="en-US" sz="2400" dirty="0" smtClean="0">
                <a:solidFill>
                  <a:srgbClr val="1C5696"/>
                </a:solidFill>
              </a:rPr>
              <a:t>, </a:t>
            </a:r>
            <a:r>
              <a:rPr lang="en-US" sz="2400" dirty="0" smtClean="0">
                <a:solidFill>
                  <a:srgbClr val="C00000"/>
                </a:solidFill>
              </a:rPr>
              <a:t>Electronic Auctions</a:t>
            </a:r>
            <a:r>
              <a:rPr lang="en-US" sz="2400" dirty="0" smtClean="0">
                <a:solidFill>
                  <a:srgbClr val="1C5696"/>
                </a:solidFill>
              </a:rPr>
              <a:t>, and </a:t>
            </a:r>
            <a:r>
              <a:rPr lang="en-US" sz="2400" dirty="0" smtClean="0">
                <a:solidFill>
                  <a:srgbClr val="C00000"/>
                </a:solidFill>
              </a:rPr>
              <a:t>Mail-Order Houses</a:t>
            </a:r>
          </a:p>
          <a:p>
            <a:pPr>
              <a:spcAft>
                <a:spcPts val="1200"/>
              </a:spcAft>
            </a:pPr>
            <a:r>
              <a:rPr lang="en-US" sz="2400" dirty="0" smtClean="0">
                <a:solidFill>
                  <a:srgbClr val="1C5696"/>
                </a:solidFill>
              </a:rPr>
              <a:t>Breakout </a:t>
            </a:r>
            <a:r>
              <a:rPr lang="en-US" sz="2400" dirty="0" smtClean="0">
                <a:solidFill>
                  <a:srgbClr val="C00000"/>
                </a:solidFill>
              </a:rPr>
              <a:t>Nanotechnology R&amp;D</a:t>
            </a:r>
          </a:p>
        </p:txBody>
      </p:sp>
    </p:spTree>
    <p:extLst>
      <p:ext uri="{BB962C8B-B14F-4D97-AF65-F5344CB8AC3E}">
        <p14:creationId xmlns:p14="http://schemas.microsoft.com/office/powerpoint/2010/main" val="3865433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37954"/>
            <a:ext cx="8229600" cy="1573501"/>
          </a:xfrm>
        </p:spPr>
        <p:txBody>
          <a:bodyPr>
            <a:normAutofit/>
          </a:bodyPr>
          <a:lstStyle/>
          <a:p>
            <a:r>
              <a:rPr lang="en-US" sz="4800" dirty="0" smtClean="0"/>
              <a:t>2017 Economic Census </a:t>
            </a:r>
            <a:r>
              <a:rPr lang="en-US" sz="4800" dirty="0" smtClean="0">
                <a:solidFill>
                  <a:srgbClr val="C00000"/>
                </a:solidFill>
              </a:rPr>
              <a:t>Response</a:t>
            </a:r>
            <a:endParaRPr lang="en-US" sz="4800" dirty="0">
              <a:solidFill>
                <a:srgbClr val="C00000"/>
              </a:solidFill>
            </a:endParaRPr>
          </a:p>
        </p:txBody>
      </p:sp>
      <p:sp>
        <p:nvSpPr>
          <p:cNvPr id="3" name="Slide Number Placeholder 2"/>
          <p:cNvSpPr>
            <a:spLocks noGrp="1"/>
          </p:cNvSpPr>
          <p:nvPr>
            <p:ph type="sldNum" sz="quarter" idx="12"/>
          </p:nvPr>
        </p:nvSpPr>
        <p:spPr/>
        <p:txBody>
          <a:bodyPr/>
          <a:lstStyle/>
          <a:p>
            <a:fld id="{5212C905-FF40-4437-BDDD-7BDE312C732D}" type="slidenum">
              <a:rPr lang="en-US" smtClean="0"/>
              <a:t>8</a:t>
            </a:fld>
            <a:endParaRPr lang="en-US"/>
          </a:p>
        </p:txBody>
      </p:sp>
    </p:spTree>
    <p:extLst>
      <p:ext uri="{BB962C8B-B14F-4D97-AF65-F5344CB8AC3E}">
        <p14:creationId xmlns:p14="http://schemas.microsoft.com/office/powerpoint/2010/main" val="2656811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 for 2017? </a:t>
            </a:r>
            <a:endParaRPr lang="en-US" dirty="0"/>
          </a:p>
        </p:txBody>
      </p:sp>
      <p:sp>
        <p:nvSpPr>
          <p:cNvPr id="3" name="Content Placeholder 2"/>
          <p:cNvSpPr>
            <a:spLocks noGrp="1"/>
          </p:cNvSpPr>
          <p:nvPr>
            <p:ph idx="1"/>
          </p:nvPr>
        </p:nvSpPr>
        <p:spPr/>
        <p:txBody>
          <a:bodyPr/>
          <a:lstStyle/>
          <a:p>
            <a:r>
              <a:rPr lang="en-US" dirty="0" smtClean="0"/>
              <a:t>Directorate initiative for 100% online response</a:t>
            </a:r>
          </a:p>
          <a:p>
            <a:r>
              <a:rPr lang="en-US" dirty="0" smtClean="0"/>
              <a:t>Respondent Portal – Users create individual accounts</a:t>
            </a:r>
          </a:p>
          <a:p>
            <a:r>
              <a:rPr lang="en-US" dirty="0" smtClean="0"/>
              <a:t>New Reporting Tool </a:t>
            </a:r>
          </a:p>
          <a:p>
            <a:r>
              <a:rPr lang="en-US" dirty="0" smtClean="0"/>
              <a:t>Later mailing &amp; due date </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5212C905-FF40-4437-BDDD-7BDE312C732D}" type="slidenum">
              <a:rPr lang="en-US" smtClean="0"/>
              <a:t>9</a:t>
            </a:fld>
            <a:endParaRPr lang="en-US"/>
          </a:p>
        </p:txBody>
      </p:sp>
    </p:spTree>
    <p:extLst>
      <p:ext uri="{BB962C8B-B14F-4D97-AF65-F5344CB8AC3E}">
        <p14:creationId xmlns:p14="http://schemas.microsoft.com/office/powerpoint/2010/main" val="2333372267"/>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4835</TotalTime>
  <Words>2265</Words>
  <Application>Microsoft Office PowerPoint</Application>
  <PresentationFormat>On-screen Show (4:3)</PresentationFormat>
  <Paragraphs>189</Paragraphs>
  <Slides>18</Slides>
  <Notes>15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Wingdings</vt:lpstr>
      <vt:lpstr>2_Office Theme</vt:lpstr>
      <vt:lpstr>1_Office Theme</vt:lpstr>
      <vt:lpstr>The 2017  Economic Census</vt:lpstr>
      <vt:lpstr>PowerPoint Presentation</vt:lpstr>
      <vt:lpstr>Economic Census</vt:lpstr>
      <vt:lpstr>The Econ Census Offers…</vt:lpstr>
      <vt:lpstr>2017 Economic Census Content and Tools</vt:lpstr>
      <vt:lpstr>Content Changes</vt:lpstr>
      <vt:lpstr>2017 NAICS – Selected Changes</vt:lpstr>
      <vt:lpstr>2017 Economic Census Response</vt:lpstr>
      <vt:lpstr>What’s New for 2017? </vt:lpstr>
      <vt:lpstr>Response Promotion Strategy </vt:lpstr>
      <vt:lpstr>PowerPoint Presentation</vt:lpstr>
      <vt:lpstr>PowerPoint Presentation</vt:lpstr>
      <vt:lpstr>Economic Census Response Steps </vt:lpstr>
      <vt:lpstr>PowerPoint Presentation</vt:lpstr>
      <vt:lpstr>What You Can Do</vt:lpstr>
      <vt:lpstr>Summary</vt:lpstr>
      <vt:lpstr>Questions</vt:lpstr>
      <vt:lpstr>Thank You!  Contact me at:  andrew.w.hait@census.gov (301)763-6747</vt:lpstr>
    </vt:vector>
  </TitlesOfParts>
  <Company>DraftFCB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Hall</dc:creator>
  <cp:lastModifiedBy>Andrew W Hait (CENSUS/ITMD FED)</cp:lastModifiedBy>
  <cp:revision>252</cp:revision>
  <cp:lastPrinted>2015-02-11T15:25:23Z</cp:lastPrinted>
  <dcterms:created xsi:type="dcterms:W3CDTF">2011-03-08T18:45:57Z</dcterms:created>
  <dcterms:modified xsi:type="dcterms:W3CDTF">2017-05-04T11:16:26Z</dcterms:modified>
</cp:coreProperties>
</file>