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6"/>
  </p:notesMasterIdLst>
  <p:sldIdLst>
    <p:sldId id="256" r:id="rId3"/>
    <p:sldId id="356" r:id="rId4"/>
    <p:sldId id="357" r:id="rId5"/>
    <p:sldId id="361" r:id="rId6"/>
    <p:sldId id="359" r:id="rId7"/>
    <p:sldId id="358" r:id="rId8"/>
    <p:sldId id="360" r:id="rId9"/>
    <p:sldId id="362" r:id="rId10"/>
    <p:sldId id="344" r:id="rId11"/>
    <p:sldId id="346" r:id="rId12"/>
    <p:sldId id="342" r:id="rId13"/>
    <p:sldId id="365" r:id="rId14"/>
    <p:sldId id="347" r:id="rId15"/>
    <p:sldId id="331" r:id="rId16"/>
    <p:sldId id="339" r:id="rId17"/>
    <p:sldId id="369" r:id="rId18"/>
    <p:sldId id="355" r:id="rId19"/>
    <p:sldId id="364" r:id="rId20"/>
    <p:sldId id="348" r:id="rId21"/>
    <p:sldId id="334" r:id="rId22"/>
    <p:sldId id="335" r:id="rId23"/>
    <p:sldId id="336" r:id="rId24"/>
    <p:sldId id="371" r:id="rId25"/>
    <p:sldId id="333" r:id="rId26"/>
    <p:sldId id="354" r:id="rId27"/>
    <p:sldId id="345" r:id="rId28"/>
    <p:sldId id="351" r:id="rId29"/>
    <p:sldId id="353" r:id="rId30"/>
    <p:sldId id="350" r:id="rId31"/>
    <p:sldId id="349" r:id="rId32"/>
    <p:sldId id="367" r:id="rId33"/>
    <p:sldId id="352" r:id="rId34"/>
    <p:sldId id="370"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5421" autoAdjust="0"/>
  </p:normalViewPr>
  <p:slideViewPr>
    <p:cSldViewPr>
      <p:cViewPr varScale="1">
        <p:scale>
          <a:sx n="97" d="100"/>
          <a:sy n="97" d="100"/>
        </p:scale>
        <p:origin x="139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47" tIns="48324" rIns="96647" bIns="48324" rtlCol="0"/>
          <a:lstStyle>
            <a:lvl1pPr algn="r">
              <a:defRPr sz="1200"/>
            </a:lvl1pPr>
          </a:lstStyle>
          <a:p>
            <a:fld id="{6BF8CF10-0A54-4CE1-A931-D77C315B369A}" type="datetimeFigureOut">
              <a:rPr lang="en-US" smtClean="0"/>
              <a:t>5/4/2017</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47" tIns="48324" rIns="96647"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7" tIns="48324" rIns="96647" bIns="48324" rtlCol="0" anchor="b"/>
          <a:lstStyle>
            <a:lvl1pPr algn="r">
              <a:defRPr sz="1200"/>
            </a:lvl1pPr>
          </a:lstStyle>
          <a:p>
            <a:fld id="{5D99D949-268E-462E-807A-CA1FDF0760B0}" type="slidenum">
              <a:rPr lang="en-US" smtClean="0"/>
              <a:t>‹#›</a:t>
            </a:fld>
            <a:endParaRPr lang="en-US"/>
          </a:p>
        </p:txBody>
      </p:sp>
    </p:spTree>
    <p:extLst>
      <p:ext uri="{BB962C8B-B14F-4D97-AF65-F5344CB8AC3E}">
        <p14:creationId xmlns:p14="http://schemas.microsoft.com/office/powerpoint/2010/main" val="295322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5D99D949-268E-462E-807A-CA1FDF0760B0}" type="slidenum">
              <a:rPr lang="en-US" smtClean="0"/>
              <a:t>1</a:t>
            </a:fld>
            <a:endParaRPr lang="en-US"/>
          </a:p>
        </p:txBody>
      </p:sp>
    </p:spTree>
    <p:extLst>
      <p:ext uri="{BB962C8B-B14F-4D97-AF65-F5344CB8AC3E}">
        <p14:creationId xmlns:p14="http://schemas.microsoft.com/office/powerpoint/2010/main" val="418974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map created for our Human Resources Office for us at job fairs and recruitment events. Very basic, shows where people employed by the DOC can work.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12</a:t>
            </a:fld>
            <a:endParaRPr lang="en-US"/>
          </a:p>
        </p:txBody>
      </p:sp>
    </p:spTree>
    <p:extLst>
      <p:ext uri="{BB962C8B-B14F-4D97-AF65-F5344CB8AC3E}">
        <p14:creationId xmlns:p14="http://schemas.microsoft.com/office/powerpoint/2010/main" val="373746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choropleth</a:t>
            </a:r>
            <a:r>
              <a:rPr lang="en-US" baseline="0" dirty="0" smtClean="0"/>
              <a:t> maps are those that we complete the most. The majority are completed based on a request from executive staff or from an outside data or media request. Many times these maps are a one-and-done event. But we do include updated choropleth maps in annual reports that we complete.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13</a:t>
            </a:fld>
            <a:endParaRPr lang="en-US"/>
          </a:p>
        </p:txBody>
      </p:sp>
    </p:spTree>
    <p:extLst>
      <p:ext uri="{BB962C8B-B14F-4D97-AF65-F5344CB8AC3E}">
        <p14:creationId xmlns:p14="http://schemas.microsoft.com/office/powerpoint/2010/main" val="53966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map that</a:t>
            </a:r>
            <a:r>
              <a:rPr lang="en-US" baseline="0" dirty="0" smtClean="0"/>
              <a:t> used our current inmate population and broke it into percentage of total inmate population by committing county. A map like this doesn’t change frequently. It coincides with population levels and urban/rural areas. For example, the majority of dark green counties are in the southeast part of the state, which is the most heavily populated area of the state.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14</a:t>
            </a:fld>
            <a:endParaRPr lang="en-US"/>
          </a:p>
        </p:txBody>
      </p:sp>
    </p:spTree>
    <p:extLst>
      <p:ext uri="{BB962C8B-B14F-4D97-AF65-F5344CB8AC3E}">
        <p14:creationId xmlns:p14="http://schemas.microsoft.com/office/powerpoint/2010/main" val="74471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a static map based on population at a given time. This map includes parolees in the count.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15</a:t>
            </a:fld>
            <a:endParaRPr lang="en-US"/>
          </a:p>
        </p:txBody>
      </p:sp>
    </p:spTree>
    <p:extLst>
      <p:ext uri="{BB962C8B-B14F-4D97-AF65-F5344CB8AC3E}">
        <p14:creationId xmlns:p14="http://schemas.microsoft.com/office/powerpoint/2010/main" val="33124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a static choropleth map by a specific Pennsylvania county based on zip codes. </a:t>
            </a:r>
          </a:p>
          <a:p>
            <a:endParaRPr lang="en-US" baseline="0" dirty="0" smtClean="0"/>
          </a:p>
          <a:p>
            <a:r>
              <a:rPr lang="en-US" baseline="0" dirty="0" smtClean="0"/>
              <a:t>This is the number of releases by Dauphin county zip code in 2014.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8978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map that we completed for inclusion i</a:t>
            </a:r>
            <a:r>
              <a:rPr lang="en-US" baseline="0" dirty="0" smtClean="0"/>
              <a:t>n a publically available report of our Boot Camp program. It displays that some counties are much more active in sentencing individuals who are eligible to the Boot camp program.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17</a:t>
            </a:fld>
            <a:endParaRPr lang="en-US"/>
          </a:p>
        </p:txBody>
      </p:sp>
    </p:spTree>
    <p:extLst>
      <p:ext uri="{BB962C8B-B14F-4D97-AF65-F5344CB8AC3E}">
        <p14:creationId xmlns:p14="http://schemas.microsoft.com/office/powerpoint/2010/main" val="221547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another example of a map that is in one of our publically available bi-annual reports, this being a report of the State Intermediate Punishment (SIP) program. This is similar to the Boot Camp map in that it shows which counties are more open to alternative sentencing. Both maps include all SIP cases from the inception of the program in May 2005 and end with the prior September of the year of the report. The two maps together allow us to see how some counties have increased their utilization of the SIP program. Clearly some judges are more open to the program than others. Or maybe some judges just aren’t aware of the program. This gives our SIP treatment staff a tool for outreach.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18</a:t>
            </a:fld>
            <a:endParaRPr lang="en-US"/>
          </a:p>
        </p:txBody>
      </p:sp>
    </p:spTree>
    <p:extLst>
      <p:ext uri="{BB962C8B-B14F-4D97-AF65-F5344CB8AC3E}">
        <p14:creationId xmlns:p14="http://schemas.microsoft.com/office/powerpoint/2010/main" val="267255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a:t>
            </a:r>
            <a:r>
              <a:rPr lang="en-US" baseline="0" dirty="0" smtClean="0"/>
              <a:t> use GIS for some basic spatial analysis tasks, but less frequently. These projects tend to take more time and we don’t have staff dedicated solely for GIS work. So these projects are usually undertaken only when we have the time, or when we receive an order from executive staff regarding a specific analysis, which is infrequent.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19</a:t>
            </a:fld>
            <a:endParaRPr lang="en-US"/>
          </a:p>
        </p:txBody>
      </p:sp>
    </p:spTree>
    <p:extLst>
      <p:ext uri="{BB962C8B-B14F-4D97-AF65-F5344CB8AC3E}">
        <p14:creationId xmlns:p14="http://schemas.microsoft.com/office/powerpoint/2010/main" val="201593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we have done some analyses</a:t>
            </a:r>
            <a:r>
              <a:rPr lang="en-US" baseline="0" dirty="0" smtClean="0"/>
              <a:t> of </a:t>
            </a:r>
            <a:r>
              <a:rPr lang="en-US" dirty="0" smtClean="0"/>
              <a:t>where parolees are going and where parole</a:t>
            </a:r>
            <a:r>
              <a:rPr lang="en-US" baseline="0" dirty="0" smtClean="0"/>
              <a:t> violators are coming back from. This is just a point map of parolee residences upon release from an SCI.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20</a:t>
            </a:fld>
            <a:endParaRPr lang="en-US"/>
          </a:p>
        </p:txBody>
      </p:sp>
    </p:spTree>
    <p:extLst>
      <p:ext uri="{BB962C8B-B14F-4D97-AF65-F5344CB8AC3E}">
        <p14:creationId xmlns:p14="http://schemas.microsoft.com/office/powerpoint/2010/main" val="55750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prior map but broken</a:t>
            </a:r>
            <a:r>
              <a:rPr lang="en-US" baseline="0" dirty="0" smtClean="0"/>
              <a:t> down into square mile cells using the fishnet tool in ArcGIS.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21</a:t>
            </a:fld>
            <a:endParaRPr lang="en-US"/>
          </a:p>
        </p:txBody>
      </p:sp>
    </p:spTree>
    <p:extLst>
      <p:ext uri="{BB962C8B-B14F-4D97-AF65-F5344CB8AC3E}">
        <p14:creationId xmlns:p14="http://schemas.microsoft.com/office/powerpoint/2010/main" val="231237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is being entered into our data warehouses throughout sites in Pennsylvania. We extract data from our data warehouses through ODBC connections in MS Access and manipulate that data in access and excel. </a:t>
            </a:r>
            <a:r>
              <a:rPr lang="en-US" dirty="0" smtClean="0"/>
              <a:t>We use</a:t>
            </a:r>
            <a:r>
              <a:rPr lang="en-US" baseline="0" dirty="0" smtClean="0"/>
              <a:t> ESRI products for all of our GIS work. We are currently running version 10.4.1. Many organizations that use ESRI products have individuals using GIS in the field. We don’t use it for those purposes. Our use is limited to staff of PRS and mostly for data visualization purposes. We don’t have an individual whose sole job is working with GIS. So we utilize a concurrent license for ArcGIS desktop, and we have the minimal 5 named users for ArcGIS Online.</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3</a:t>
            </a:fld>
            <a:endParaRPr lang="en-US"/>
          </a:p>
        </p:txBody>
      </p:sp>
    </p:spTree>
    <p:extLst>
      <p:ext uri="{BB962C8B-B14F-4D97-AF65-F5344CB8AC3E}">
        <p14:creationId xmlns:p14="http://schemas.microsoft.com/office/powerpoint/2010/main" val="296740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a:t>
            </a:r>
            <a:r>
              <a:rPr lang="en-US" baseline="0" dirty="0" smtClean="0"/>
              <a:t> as the previous map, but with a much closer look at the Pittsburgh area. It also </a:t>
            </a:r>
            <a:r>
              <a:rPr lang="en-US" dirty="0" smtClean="0"/>
              <a:t>adds in the</a:t>
            </a:r>
            <a:r>
              <a:rPr lang="en-US" baseline="0" dirty="0" smtClean="0"/>
              <a:t> locations of our community corrections centers located in Pittsburgh.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22</a:t>
            </a:fld>
            <a:endParaRPr lang="en-US"/>
          </a:p>
        </p:txBody>
      </p:sp>
    </p:spTree>
    <p:extLst>
      <p:ext uri="{BB962C8B-B14F-4D97-AF65-F5344CB8AC3E}">
        <p14:creationId xmlns:p14="http://schemas.microsoft.com/office/powerpoint/2010/main" val="21364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used ArcGIS</a:t>
            </a:r>
            <a:r>
              <a:rPr lang="en-US" baseline="0" dirty="0" smtClean="0"/>
              <a:t> software to assist with a visitation analysis, and if visitation impacts recidivism. Visitors must provide address data, so we were able to use that for drive-time analyses using the ArcGIS Network Analyst extension. We measured visitors by drive distance and drive time. This is showing one of the maps of visitors coming to SCI Camp Hill.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24</a:t>
            </a:fld>
            <a:endParaRPr lang="en-US"/>
          </a:p>
        </p:txBody>
      </p:sp>
    </p:spTree>
    <p:extLst>
      <p:ext uri="{BB962C8B-B14F-4D97-AF65-F5344CB8AC3E}">
        <p14:creationId xmlns:p14="http://schemas.microsoft.com/office/powerpoint/2010/main" val="373063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done some </a:t>
            </a:r>
            <a:r>
              <a:rPr lang="en-US" dirty="0" err="1" smtClean="0"/>
              <a:t>georeferencing</a:t>
            </a:r>
            <a:r>
              <a:rPr lang="en-US" baseline="0" dirty="0" smtClean="0"/>
              <a:t> of our institutions. Doing so has given us the opportunity to display our assault and fighting data as from a spatial perspective. This map isn’t actually one of our institutions, it’s just a similar example of what one of the products looked like. (This is actually </a:t>
            </a:r>
            <a:r>
              <a:rPr lang="en-US" baseline="0" dirty="0" err="1" smtClean="0"/>
              <a:t>Allenwood</a:t>
            </a:r>
            <a:r>
              <a:rPr lang="en-US" baseline="0" dirty="0" smtClean="0"/>
              <a:t> Federal prison with hand drawn fences and buildings, and made up assault data, in case someone asks)</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25</a:t>
            </a:fld>
            <a:endParaRPr lang="en-US"/>
          </a:p>
        </p:txBody>
      </p:sp>
    </p:spTree>
    <p:extLst>
      <p:ext uri="{BB962C8B-B14F-4D97-AF65-F5344CB8AC3E}">
        <p14:creationId xmlns:p14="http://schemas.microsoft.com/office/powerpoint/2010/main" val="380760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we have a few online maps</a:t>
            </a:r>
            <a:r>
              <a:rPr lang="en-US" baseline="0" dirty="0" smtClean="0"/>
              <a:t> hosted through ArcGIS Online that the public can access. All the maps are available through our public website.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26</a:t>
            </a:fld>
            <a:endParaRPr lang="en-US"/>
          </a:p>
        </p:txBody>
      </p:sp>
    </p:spTree>
    <p:extLst>
      <p:ext uri="{BB962C8B-B14F-4D97-AF65-F5344CB8AC3E}">
        <p14:creationId xmlns:p14="http://schemas.microsoft.com/office/powerpoint/2010/main" val="254874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story</a:t>
            </a:r>
            <a:r>
              <a:rPr lang="en-US" baseline="0" dirty="0" smtClean="0"/>
              <a:t> map of our SCIs. It is our most popular map by far, and the first story map we posted. It was built using ESRI Story Map Tour template. It includes a picture of each SCI, usually of the front entrance, and provides a link to each SCIs homepage. On the homepages people can access basic information about each SCI – size, population type, programming available, driving directions, SCI leadership, contact information, etc. </a:t>
            </a:r>
          </a:p>
          <a:p>
            <a:r>
              <a:rPr lang="en-US" baseline="0" dirty="0" smtClean="0"/>
              <a:t>According to the number of views tracked by ArcGIS Online, this map has gotten 445,348 views since it was created on 11/21/14. Which is about 15,900 views per month.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27</a:t>
            </a:fld>
            <a:endParaRPr lang="en-US"/>
          </a:p>
        </p:txBody>
      </p:sp>
    </p:spTree>
    <p:extLst>
      <p:ext uri="{BB962C8B-B14F-4D97-AF65-F5344CB8AC3E}">
        <p14:creationId xmlns:p14="http://schemas.microsoft.com/office/powerpoint/2010/main" val="174265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similar story</a:t>
            </a:r>
            <a:r>
              <a:rPr lang="en-US" baseline="0" dirty="0" smtClean="0"/>
              <a:t> map of our community corrections centers. These are both state run and contracted sites. There is basic information about the type of center – what services is provides and what gender does it serve – and basic contact information. It also has a link to the website of the contracted agency if available. </a:t>
            </a:r>
          </a:p>
          <a:p>
            <a:endParaRPr lang="en-US" baseline="0" dirty="0" smtClean="0"/>
          </a:p>
          <a:p>
            <a:r>
              <a:rPr lang="en-US" baseline="0" dirty="0" smtClean="0"/>
              <a:t>This was created just last June, and is more “hidden” in our website, but has gotten 1,450 views since posted.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28</a:t>
            </a:fld>
            <a:endParaRPr lang="en-US"/>
          </a:p>
        </p:txBody>
      </p:sp>
    </p:spTree>
    <p:extLst>
      <p:ext uri="{BB962C8B-B14F-4D97-AF65-F5344CB8AC3E}">
        <p14:creationId xmlns:p14="http://schemas.microsoft.com/office/powerpoint/2010/main" val="115986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completed</a:t>
            </a:r>
            <a:r>
              <a:rPr lang="en-US" baseline="0" dirty="0" smtClean="0"/>
              <a:t> using the Story Map Series Tabbed Layout. It provides SCI admission data by county. The counties are shaded based on SCI admissions per 10,000 county residents. The box on the left provides a statewide perspective. And there are also popups when you click on each county that provide the same information but at a county level. We have four years of data tabbed out for these maps. </a:t>
            </a:r>
          </a:p>
          <a:p>
            <a:endParaRPr lang="en-US" baseline="0" dirty="0" smtClean="0"/>
          </a:p>
          <a:p>
            <a:r>
              <a:rPr lang="en-US" baseline="0" dirty="0" smtClean="0"/>
              <a:t>This map and the releases map were both released last June and July and both average 700-800 views per month.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29</a:t>
            </a:fld>
            <a:endParaRPr lang="en-US"/>
          </a:p>
        </p:txBody>
      </p:sp>
    </p:spTree>
    <p:extLst>
      <p:ext uri="{BB962C8B-B14F-4D97-AF65-F5344CB8AC3E}">
        <p14:creationId xmlns:p14="http://schemas.microsoft.com/office/powerpoint/2010/main" val="156163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map</a:t>
            </a:r>
            <a:r>
              <a:rPr lang="en-US" baseline="0" dirty="0" smtClean="0"/>
              <a:t> as the admissions map, but completed with release data.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30</a:t>
            </a:fld>
            <a:endParaRPr lang="en-US"/>
          </a:p>
        </p:txBody>
      </p:sp>
    </p:spTree>
    <p:extLst>
      <p:ext uri="{BB962C8B-B14F-4D97-AF65-F5344CB8AC3E}">
        <p14:creationId xmlns:p14="http://schemas.microsoft.com/office/powerpoint/2010/main" val="217125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lastly we have an</a:t>
            </a:r>
            <a:r>
              <a:rPr lang="en-US" baseline="0" dirty="0" smtClean="0"/>
              <a:t> Interactive Reentry Services Map. </a:t>
            </a:r>
            <a:r>
              <a:rPr lang="en-US" dirty="0" smtClean="0"/>
              <a:t>This map actually isn’t hosted through ArcGIS</a:t>
            </a:r>
            <a:r>
              <a:rPr lang="en-US" baseline="0" dirty="0" smtClean="0"/>
              <a:t> online and was created through an outside contractor. By clicking on a particular county you’re prompted to select particular reentry services that you’re interested in finding. </a:t>
            </a:r>
            <a:endParaRPr lang="en-US" dirty="0" smtClean="0"/>
          </a:p>
        </p:txBody>
      </p:sp>
      <p:sp>
        <p:nvSpPr>
          <p:cNvPr id="4" name="Slide Number Placeholder 3"/>
          <p:cNvSpPr>
            <a:spLocks noGrp="1"/>
          </p:cNvSpPr>
          <p:nvPr>
            <p:ph type="sldNum" sz="quarter" idx="10"/>
          </p:nvPr>
        </p:nvSpPr>
        <p:spPr/>
        <p:txBody>
          <a:bodyPr/>
          <a:lstStyle/>
          <a:p>
            <a:fld id="{5D99D949-268E-462E-807A-CA1FDF0760B0}" type="slidenum">
              <a:rPr lang="en-US" smtClean="0"/>
              <a:t>31</a:t>
            </a:fld>
            <a:endParaRPr lang="en-US"/>
          </a:p>
        </p:txBody>
      </p:sp>
    </p:spTree>
    <p:extLst>
      <p:ext uri="{BB962C8B-B14F-4D97-AF65-F5344CB8AC3E}">
        <p14:creationId xmlns:p14="http://schemas.microsoft.com/office/powerpoint/2010/main" val="20814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the reentry services in Dauphin county. There is a popup for each service with basic information on the business and contact information.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32</a:t>
            </a:fld>
            <a:endParaRPr lang="en-US"/>
          </a:p>
        </p:txBody>
      </p:sp>
    </p:spTree>
    <p:extLst>
      <p:ext uri="{BB962C8B-B14F-4D97-AF65-F5344CB8AC3E}">
        <p14:creationId xmlns:p14="http://schemas.microsoft.com/office/powerpoint/2010/main" val="96029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two sources of inmate</a:t>
            </a:r>
            <a:r>
              <a:rPr lang="en-US" baseline="0" dirty="0" smtClean="0"/>
              <a:t> addresses that are both collected at intake into our system: legal address and notify address. They both consist of 5 fields. Unfortunately, none of the address data is verified, so it can be quite a mess. For example…. </a:t>
            </a:r>
            <a:r>
              <a:rPr lang="en-US" dirty="0" smtClean="0"/>
              <a:t>While</a:t>
            </a:r>
            <a:r>
              <a:rPr lang="en-US" baseline="0" dirty="0" smtClean="0"/>
              <a:t> not complete, we tend to rely on zip code when using address data for geographic regions. Because of the messiness of the data, geocoding our address data can be quite challenging and time consuming. But we can usually get around 90% of the records geocoded with some intense data cleanup.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5</a:t>
            </a:fld>
            <a:endParaRPr lang="en-US"/>
          </a:p>
        </p:txBody>
      </p:sp>
    </p:spTree>
    <p:extLst>
      <p:ext uri="{BB962C8B-B14F-4D97-AF65-F5344CB8AC3E}">
        <p14:creationId xmlns:p14="http://schemas.microsoft.com/office/powerpoint/2010/main" val="4273834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uses</a:t>
            </a:r>
          </a:p>
          <a:p>
            <a:pPr marL="165261" indent="-165261">
              <a:buFont typeface="Arial" panose="020B0604020202020204" pitchFamily="34" charset="0"/>
              <a:buChar char="•"/>
            </a:pPr>
            <a:r>
              <a:rPr lang="en-US" dirty="0" smtClean="0"/>
              <a:t>DOC and PBPP consolidation</a:t>
            </a:r>
            <a:r>
              <a:rPr lang="en-US" baseline="0" dirty="0" smtClean="0"/>
              <a:t> presents new opportunities.</a:t>
            </a:r>
          </a:p>
          <a:p>
            <a:pPr marL="0" indent="0">
              <a:buFont typeface="Arial" panose="020B0604020202020204" pitchFamily="34" charset="0"/>
              <a:buNone/>
            </a:pPr>
            <a:endParaRPr lang="en-US" dirty="0" smtClean="0"/>
          </a:p>
          <a:p>
            <a:pPr marL="165261" indent="-165261">
              <a:buFont typeface="Arial" panose="020B0604020202020204" pitchFamily="34" charset="0"/>
              <a:buChar char="•"/>
            </a:pPr>
            <a:r>
              <a:rPr lang="en-US" dirty="0" smtClean="0"/>
              <a:t>Parole</a:t>
            </a:r>
            <a:r>
              <a:rPr lang="en-US" baseline="0" dirty="0" smtClean="0"/>
              <a:t> address data instead of DOC data.  </a:t>
            </a:r>
          </a:p>
          <a:p>
            <a:pPr marL="622461" lvl="1" indent="-165261">
              <a:buFont typeface="Arial" panose="020B0604020202020204" pitchFamily="34" charset="0"/>
              <a:buChar char="•"/>
            </a:pPr>
            <a:r>
              <a:rPr lang="en-US" baseline="0" dirty="0" smtClean="0"/>
              <a:t>Looking for closest address to release for a better idea of where people are actually going and where they lived when they violated.</a:t>
            </a:r>
          </a:p>
          <a:p>
            <a:pPr marL="605956" lvl="1" indent="-165261">
              <a:buFont typeface="Arial" panose="020B0604020202020204" pitchFamily="34" charset="0"/>
              <a:buChar char="•"/>
            </a:pPr>
            <a:r>
              <a:rPr lang="en-US" baseline="0" dirty="0" smtClean="0"/>
              <a:t>Improve services available.</a:t>
            </a:r>
          </a:p>
          <a:p>
            <a:pPr marL="0" indent="0">
              <a:buFont typeface="Arial" panose="020B0604020202020204" pitchFamily="34" charset="0"/>
              <a:buNone/>
            </a:pPr>
            <a:endParaRPr lang="en-US" dirty="0" smtClean="0"/>
          </a:p>
          <a:p>
            <a:pPr marL="165261" indent="-165261">
              <a:buFont typeface="Arial" panose="020B0604020202020204" pitchFamily="34" charset="0"/>
              <a:buChar char="•"/>
            </a:pPr>
            <a:r>
              <a:rPr lang="en-US" dirty="0" smtClean="0"/>
              <a:t>Consolidation presented an opportunity to look at more accurate data.</a:t>
            </a:r>
          </a:p>
          <a:p>
            <a:pPr marL="165261" indent="-165261">
              <a:buFont typeface="Arial" panose="020B0604020202020204" pitchFamily="34" charset="0"/>
              <a:buChar char="•"/>
            </a:pPr>
            <a:endParaRPr lang="en-US" dirty="0" smtClean="0"/>
          </a:p>
          <a:p>
            <a:pPr marL="165261" indent="-165261">
              <a:buFont typeface="Arial" panose="020B0604020202020204" pitchFamily="34" charset="0"/>
              <a:buChar char="•"/>
            </a:pPr>
            <a:r>
              <a:rPr lang="en-US" dirty="0" smtClean="0"/>
              <a:t>Parole</a:t>
            </a:r>
            <a:r>
              <a:rPr lang="en-US" baseline="0" dirty="0" smtClean="0"/>
              <a:t> violations and </a:t>
            </a:r>
            <a:r>
              <a:rPr lang="en-US" baseline="0" dirty="0" err="1" smtClean="0"/>
              <a:t>recidivisim</a:t>
            </a:r>
            <a:endParaRPr lang="en-US" baseline="0" dirty="0" smtClean="0"/>
          </a:p>
        </p:txBody>
      </p:sp>
      <p:sp>
        <p:nvSpPr>
          <p:cNvPr id="4" name="Slide Number Placeholder 3"/>
          <p:cNvSpPr>
            <a:spLocks noGrp="1"/>
          </p:cNvSpPr>
          <p:nvPr>
            <p:ph type="sldNum" sz="quarter" idx="10"/>
          </p:nvPr>
        </p:nvSpPr>
        <p:spPr/>
        <p:txBody>
          <a:bodyPr/>
          <a:lstStyle/>
          <a:p>
            <a:fld id="{5D99D949-268E-462E-807A-CA1FDF0760B0}" type="slidenum">
              <a:rPr lang="en-US" smtClean="0"/>
              <a:t>33</a:t>
            </a:fld>
            <a:endParaRPr lang="en-US"/>
          </a:p>
        </p:txBody>
      </p:sp>
    </p:spTree>
    <p:extLst>
      <p:ext uri="{BB962C8B-B14F-4D97-AF65-F5344CB8AC3E}">
        <p14:creationId xmlns:p14="http://schemas.microsoft.com/office/powerpoint/2010/main" val="211643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the ESRI geocoding service when we have available credits, and we also use the free batch online geocoder from the US Census bureau. </a:t>
            </a:r>
          </a:p>
          <a:p>
            <a:endParaRPr lang="en-US" baseline="0" dirty="0" smtClean="0"/>
          </a:p>
          <a:p>
            <a:r>
              <a:rPr lang="en-US" baseline="0" dirty="0" smtClean="0"/>
              <a:t>In addition to address, we frequently use committing county as the spatial determinant for a record.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6</a:t>
            </a:fld>
            <a:endParaRPr lang="en-US"/>
          </a:p>
        </p:txBody>
      </p:sp>
    </p:spTree>
    <p:extLst>
      <p:ext uri="{BB962C8B-B14F-4D97-AF65-F5344CB8AC3E}">
        <p14:creationId xmlns:p14="http://schemas.microsoft.com/office/powerpoint/2010/main" val="57478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how committing county can differ</a:t>
            </a:r>
            <a:r>
              <a:rPr lang="en-US" baseline="0" dirty="0" smtClean="0"/>
              <a:t> from county of residence…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7</a:t>
            </a:fld>
            <a:endParaRPr lang="en-US"/>
          </a:p>
        </p:txBody>
      </p:sp>
    </p:spTree>
    <p:extLst>
      <p:ext uri="{BB962C8B-B14F-4D97-AF65-F5344CB8AC3E}">
        <p14:creationId xmlns:p14="http://schemas.microsoft.com/office/powerpoint/2010/main" val="199678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four basic types of maps that we do. The majority of work we do with GIS is to assist with data visualization, so most of the maps are static choropleth maps that are used in different reports or are based on different data requests, both internal at DOC and external to DOC.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8</a:t>
            </a:fld>
            <a:endParaRPr lang="en-US"/>
          </a:p>
        </p:txBody>
      </p:sp>
    </p:spTree>
    <p:extLst>
      <p:ext uri="{BB962C8B-B14F-4D97-AF65-F5344CB8AC3E}">
        <p14:creationId xmlns:p14="http://schemas.microsoft.com/office/powerpoint/2010/main" val="44960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produce static</a:t>
            </a:r>
            <a:r>
              <a:rPr lang="en-US" baseline="0" dirty="0" smtClean="0"/>
              <a:t> facility location maps. These are usually statewide maps and are used for internally and externally.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9</a:t>
            </a:fld>
            <a:endParaRPr lang="en-US"/>
          </a:p>
        </p:txBody>
      </p:sp>
    </p:spTree>
    <p:extLst>
      <p:ext uri="{BB962C8B-B14F-4D97-AF65-F5344CB8AC3E}">
        <p14:creationId xmlns:p14="http://schemas.microsoft.com/office/powerpoint/2010/main" val="400090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“most popular” internal map. It provides SCI locations, community corrections center locations, state parole office locations, and county jail locations. These maps are usually printed out in 2 feet by 3 feet and hung in executive staff offices for quick reference.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10</a:t>
            </a:fld>
            <a:endParaRPr lang="en-US"/>
          </a:p>
        </p:txBody>
      </p:sp>
    </p:spTree>
    <p:extLst>
      <p:ext uri="{BB962C8B-B14F-4D97-AF65-F5344CB8AC3E}">
        <p14:creationId xmlns:p14="http://schemas.microsoft.com/office/powerpoint/2010/main" val="305521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versions of the previous facility location map, this being one of them. It takes away the underlying road base map and breaks the state into the 3 DOC Regions as well as the 10 smaller PBPP districts. </a:t>
            </a:r>
            <a:endParaRPr lang="en-US" dirty="0"/>
          </a:p>
        </p:txBody>
      </p:sp>
      <p:sp>
        <p:nvSpPr>
          <p:cNvPr id="4" name="Slide Number Placeholder 3"/>
          <p:cNvSpPr>
            <a:spLocks noGrp="1"/>
          </p:cNvSpPr>
          <p:nvPr>
            <p:ph type="sldNum" sz="quarter" idx="10"/>
          </p:nvPr>
        </p:nvSpPr>
        <p:spPr/>
        <p:txBody>
          <a:bodyPr/>
          <a:lstStyle/>
          <a:p>
            <a:fld id="{5D99D949-268E-462E-807A-CA1FDF0760B0}" type="slidenum">
              <a:rPr lang="en-US" smtClean="0"/>
              <a:t>11</a:t>
            </a:fld>
            <a:endParaRPr lang="en-US"/>
          </a:p>
        </p:txBody>
      </p:sp>
    </p:spTree>
    <p:extLst>
      <p:ext uri="{BB962C8B-B14F-4D97-AF65-F5344CB8AC3E}">
        <p14:creationId xmlns:p14="http://schemas.microsoft.com/office/powerpoint/2010/main" val="71200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51317820"/>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674197"/>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341084"/>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257346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33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1669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502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714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440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058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897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120205"/>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2828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5397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149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024941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4641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781867"/>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7396554"/>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26716"/>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8470614"/>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1712580"/>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rgbClr val="081C5A"/>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1" name="Text Box 5"/>
          <p:cNvSpPr txBox="1">
            <a:spLocks noChangeArrowheads="1"/>
          </p:cNvSpPr>
          <p:nvPr/>
        </p:nvSpPr>
        <p:spPr bwMode="auto">
          <a:xfrm>
            <a:off x="457200" y="1528763"/>
            <a:ext cx="8229600" cy="223837"/>
          </a:xfrm>
          <a:prstGeom prst="rect">
            <a:avLst/>
          </a:prstGeom>
          <a:solidFill>
            <a:srgbClr val="BBD7E9"/>
          </a:solidFill>
          <a:ln w="9525">
            <a:solidFill>
              <a:srgbClr val="BBD7E9"/>
            </a:solidFill>
            <a:miter lim="800000"/>
            <a:headEnd/>
            <a:tailEnd/>
          </a:ln>
          <a:effectLst/>
        </p:spPr>
        <p:txBody>
          <a:bodyPr>
            <a:spAutoFit/>
          </a:bodyPr>
          <a:lstStyle/>
          <a:p>
            <a:pPr>
              <a:spcBef>
                <a:spcPct val="50000"/>
              </a:spcBef>
              <a:defRPr/>
            </a:pPr>
            <a:endParaRPr lang="en-US" sz="800"/>
          </a:p>
        </p:txBody>
      </p:sp>
      <p:pic>
        <p:nvPicPr>
          <p:cNvPr id="1029"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400800" y="6019800"/>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eorgia" pitchFamily="18" charset="0"/>
        </a:defRPr>
      </a:lvl2pPr>
      <a:lvl3pPr algn="ctr" rtl="0" eaLnBrk="1" fontAlgn="base" hangingPunct="1">
        <a:spcBef>
          <a:spcPct val="0"/>
        </a:spcBef>
        <a:spcAft>
          <a:spcPct val="0"/>
        </a:spcAft>
        <a:defRPr sz="4400">
          <a:solidFill>
            <a:schemeClr val="bg1"/>
          </a:solidFill>
          <a:latin typeface="Georgia" pitchFamily="18" charset="0"/>
        </a:defRPr>
      </a:lvl3pPr>
      <a:lvl4pPr algn="ctr" rtl="0" eaLnBrk="1" fontAlgn="base" hangingPunct="1">
        <a:spcBef>
          <a:spcPct val="0"/>
        </a:spcBef>
        <a:spcAft>
          <a:spcPct val="0"/>
        </a:spcAft>
        <a:defRPr sz="4400">
          <a:solidFill>
            <a:schemeClr val="bg1"/>
          </a:solidFill>
          <a:latin typeface="Georgia" pitchFamily="18" charset="0"/>
        </a:defRPr>
      </a:lvl4pPr>
      <a:lvl5pPr algn="ctr" rtl="0" eaLnBrk="1" fontAlgn="base" hangingPunct="1">
        <a:spcBef>
          <a:spcPct val="0"/>
        </a:spcBef>
        <a:spcAft>
          <a:spcPct val="0"/>
        </a:spcAft>
        <a:defRPr sz="4400">
          <a:solidFill>
            <a:schemeClr val="bg1"/>
          </a:solidFill>
          <a:latin typeface="Georgia" pitchFamily="18" charset="0"/>
        </a:defRPr>
      </a:lvl5pPr>
      <a:lvl6pPr marL="457200" algn="ctr" rtl="0" eaLnBrk="1" fontAlgn="base" hangingPunct="1">
        <a:spcBef>
          <a:spcPct val="0"/>
        </a:spcBef>
        <a:spcAft>
          <a:spcPct val="0"/>
        </a:spcAft>
        <a:defRPr sz="4400">
          <a:solidFill>
            <a:schemeClr val="bg1"/>
          </a:solidFill>
          <a:latin typeface="Georgia" pitchFamily="18" charset="0"/>
        </a:defRPr>
      </a:lvl6pPr>
      <a:lvl7pPr marL="914400" algn="ctr" rtl="0" eaLnBrk="1" fontAlgn="base" hangingPunct="1">
        <a:spcBef>
          <a:spcPct val="0"/>
        </a:spcBef>
        <a:spcAft>
          <a:spcPct val="0"/>
        </a:spcAft>
        <a:defRPr sz="4400">
          <a:solidFill>
            <a:schemeClr val="bg1"/>
          </a:solidFill>
          <a:latin typeface="Georgia" pitchFamily="18" charset="0"/>
        </a:defRPr>
      </a:lvl7pPr>
      <a:lvl8pPr marL="1371600" algn="ctr" rtl="0" eaLnBrk="1" fontAlgn="base" hangingPunct="1">
        <a:spcBef>
          <a:spcPct val="0"/>
        </a:spcBef>
        <a:spcAft>
          <a:spcPct val="0"/>
        </a:spcAft>
        <a:defRPr sz="4400">
          <a:solidFill>
            <a:schemeClr val="bg1"/>
          </a:solidFill>
          <a:latin typeface="Georgia" pitchFamily="18" charset="0"/>
        </a:defRPr>
      </a:lvl8pPr>
      <a:lvl9pPr marL="1828800" algn="ctr" rtl="0" eaLnBrk="1" fontAlgn="base" hangingPunct="1">
        <a:spcBef>
          <a:spcPct val="0"/>
        </a:spcBef>
        <a:spcAft>
          <a:spcPct val="0"/>
        </a:spcAft>
        <a:defRPr sz="4400">
          <a:solidFill>
            <a:schemeClr val="bg1"/>
          </a:solidFill>
          <a:latin typeface="Georgia" pitchFamily="18" charset="0"/>
        </a:defRPr>
      </a:lvl9pPr>
    </p:titleStyle>
    <p:bodyStyle>
      <a:lvl1pPr marL="342900" indent="-342900" algn="l" rtl="0" eaLnBrk="1" fontAlgn="base" hangingPunct="1">
        <a:spcBef>
          <a:spcPct val="20000"/>
        </a:spcBef>
        <a:spcAft>
          <a:spcPct val="0"/>
        </a:spcAft>
        <a:buClr>
          <a:srgbClr val="081C5A"/>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B80AF"/>
        </a:buClr>
        <a:buFont typeface="Webdings" pitchFamily="18" charset="2"/>
        <a:buChar char="4"/>
        <a:defRPr sz="2800">
          <a:solidFill>
            <a:schemeClr val="tx1"/>
          </a:solidFill>
          <a:latin typeface="+mn-lt"/>
        </a:defRPr>
      </a:lvl2pPr>
      <a:lvl3pPr marL="1143000" indent="-228600" algn="l" rtl="0" eaLnBrk="1" fontAlgn="base" hangingPunct="1">
        <a:spcBef>
          <a:spcPct val="20000"/>
        </a:spcBef>
        <a:spcAft>
          <a:spcPct val="0"/>
        </a:spcAft>
        <a:buClr>
          <a:srgbClr val="BF0063"/>
        </a:buClr>
        <a:buFont typeface="Wingdings" pitchFamily="2" charset="2"/>
        <a:buChar char="è"/>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rgbClr val="081C5A"/>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1" name="Text Box 5"/>
          <p:cNvSpPr txBox="1">
            <a:spLocks noChangeArrowheads="1"/>
          </p:cNvSpPr>
          <p:nvPr/>
        </p:nvSpPr>
        <p:spPr bwMode="auto">
          <a:xfrm>
            <a:off x="457200" y="1528763"/>
            <a:ext cx="8229600" cy="223837"/>
          </a:xfrm>
          <a:prstGeom prst="rect">
            <a:avLst/>
          </a:prstGeom>
          <a:solidFill>
            <a:srgbClr val="BBD7E9"/>
          </a:solidFill>
          <a:ln w="9525">
            <a:solidFill>
              <a:srgbClr val="BBD7E9"/>
            </a:solidFill>
            <a:miter lim="800000"/>
            <a:headEnd/>
            <a:tailEnd/>
          </a:ln>
          <a:effectLst/>
        </p:spPr>
        <p:txBody>
          <a:bodyPr>
            <a:spAutoFit/>
          </a:bodyPr>
          <a:lstStyle/>
          <a:p>
            <a:pPr>
              <a:spcBef>
                <a:spcPct val="50000"/>
              </a:spcBef>
              <a:defRPr/>
            </a:pPr>
            <a:endParaRPr lang="en-US" sz="800">
              <a:solidFill>
                <a:srgbClr val="000000"/>
              </a:solidFill>
            </a:endParaRPr>
          </a:p>
        </p:txBody>
      </p:sp>
      <p:pic>
        <p:nvPicPr>
          <p:cNvPr id="1029"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400800" y="6019800"/>
            <a:ext cx="2286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0277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eorgia" pitchFamily="18" charset="0"/>
        </a:defRPr>
      </a:lvl2pPr>
      <a:lvl3pPr algn="ctr" rtl="0" eaLnBrk="1" fontAlgn="base" hangingPunct="1">
        <a:spcBef>
          <a:spcPct val="0"/>
        </a:spcBef>
        <a:spcAft>
          <a:spcPct val="0"/>
        </a:spcAft>
        <a:defRPr sz="4400">
          <a:solidFill>
            <a:schemeClr val="bg1"/>
          </a:solidFill>
          <a:latin typeface="Georgia" pitchFamily="18" charset="0"/>
        </a:defRPr>
      </a:lvl3pPr>
      <a:lvl4pPr algn="ctr" rtl="0" eaLnBrk="1" fontAlgn="base" hangingPunct="1">
        <a:spcBef>
          <a:spcPct val="0"/>
        </a:spcBef>
        <a:spcAft>
          <a:spcPct val="0"/>
        </a:spcAft>
        <a:defRPr sz="4400">
          <a:solidFill>
            <a:schemeClr val="bg1"/>
          </a:solidFill>
          <a:latin typeface="Georgia" pitchFamily="18" charset="0"/>
        </a:defRPr>
      </a:lvl4pPr>
      <a:lvl5pPr algn="ctr" rtl="0" eaLnBrk="1" fontAlgn="base" hangingPunct="1">
        <a:spcBef>
          <a:spcPct val="0"/>
        </a:spcBef>
        <a:spcAft>
          <a:spcPct val="0"/>
        </a:spcAft>
        <a:defRPr sz="4400">
          <a:solidFill>
            <a:schemeClr val="bg1"/>
          </a:solidFill>
          <a:latin typeface="Georgia" pitchFamily="18" charset="0"/>
        </a:defRPr>
      </a:lvl5pPr>
      <a:lvl6pPr marL="457200" algn="ctr" rtl="0" eaLnBrk="1" fontAlgn="base" hangingPunct="1">
        <a:spcBef>
          <a:spcPct val="0"/>
        </a:spcBef>
        <a:spcAft>
          <a:spcPct val="0"/>
        </a:spcAft>
        <a:defRPr sz="4400">
          <a:solidFill>
            <a:schemeClr val="bg1"/>
          </a:solidFill>
          <a:latin typeface="Georgia" pitchFamily="18" charset="0"/>
        </a:defRPr>
      </a:lvl6pPr>
      <a:lvl7pPr marL="914400" algn="ctr" rtl="0" eaLnBrk="1" fontAlgn="base" hangingPunct="1">
        <a:spcBef>
          <a:spcPct val="0"/>
        </a:spcBef>
        <a:spcAft>
          <a:spcPct val="0"/>
        </a:spcAft>
        <a:defRPr sz="4400">
          <a:solidFill>
            <a:schemeClr val="bg1"/>
          </a:solidFill>
          <a:latin typeface="Georgia" pitchFamily="18" charset="0"/>
        </a:defRPr>
      </a:lvl7pPr>
      <a:lvl8pPr marL="1371600" algn="ctr" rtl="0" eaLnBrk="1" fontAlgn="base" hangingPunct="1">
        <a:spcBef>
          <a:spcPct val="0"/>
        </a:spcBef>
        <a:spcAft>
          <a:spcPct val="0"/>
        </a:spcAft>
        <a:defRPr sz="4400">
          <a:solidFill>
            <a:schemeClr val="bg1"/>
          </a:solidFill>
          <a:latin typeface="Georgia" pitchFamily="18" charset="0"/>
        </a:defRPr>
      </a:lvl8pPr>
      <a:lvl9pPr marL="1828800" algn="ctr" rtl="0" eaLnBrk="1" fontAlgn="base" hangingPunct="1">
        <a:spcBef>
          <a:spcPct val="0"/>
        </a:spcBef>
        <a:spcAft>
          <a:spcPct val="0"/>
        </a:spcAft>
        <a:defRPr sz="4400">
          <a:solidFill>
            <a:schemeClr val="bg1"/>
          </a:solidFill>
          <a:latin typeface="Georgia" pitchFamily="18" charset="0"/>
        </a:defRPr>
      </a:lvl9pPr>
    </p:titleStyle>
    <p:bodyStyle>
      <a:lvl1pPr marL="342900" indent="-342900" algn="l" rtl="0" eaLnBrk="1" fontAlgn="base" hangingPunct="1">
        <a:spcBef>
          <a:spcPct val="20000"/>
        </a:spcBef>
        <a:spcAft>
          <a:spcPct val="0"/>
        </a:spcAft>
        <a:buClr>
          <a:srgbClr val="081C5A"/>
        </a:buClr>
        <a:buSzPct val="12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B80AF"/>
        </a:buClr>
        <a:buFont typeface="Webdings" pitchFamily="18" charset="2"/>
        <a:buChar char="4"/>
        <a:defRPr sz="2800">
          <a:solidFill>
            <a:schemeClr val="tx1"/>
          </a:solidFill>
          <a:latin typeface="+mn-lt"/>
        </a:defRPr>
      </a:lvl2pPr>
      <a:lvl3pPr marL="1143000" indent="-228600" algn="l" rtl="0" eaLnBrk="1" fontAlgn="base" hangingPunct="1">
        <a:spcBef>
          <a:spcPct val="20000"/>
        </a:spcBef>
        <a:spcAft>
          <a:spcPct val="0"/>
        </a:spcAft>
        <a:buClr>
          <a:srgbClr val="BF0063"/>
        </a:buClr>
        <a:buFont typeface="Wingdings" pitchFamily="2" charset="2"/>
        <a:buChar char="è"/>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afer@p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arcg.is/1OQngwP"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arcg.is/1YhNr1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arcg.is/2a4J8S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rcg.is/1YpMtk7"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reentrymap.cor.pa.gov/"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reentrymap.cor.pa.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GIS in Pennsylvania State Corrections</a:t>
            </a:r>
            <a:endParaRPr lang="en-US" dirty="0"/>
          </a:p>
        </p:txBody>
      </p:sp>
      <p:sp>
        <p:nvSpPr>
          <p:cNvPr id="3" name="Subtitle 2"/>
          <p:cNvSpPr>
            <a:spLocks noGrp="1"/>
          </p:cNvSpPr>
          <p:nvPr>
            <p:ph type="subTitle" idx="1"/>
          </p:nvPr>
        </p:nvSpPr>
        <p:spPr>
          <a:xfrm>
            <a:off x="685800" y="3657600"/>
            <a:ext cx="7772400" cy="990600"/>
          </a:xfrm>
        </p:spPr>
        <p:txBody>
          <a:bodyPr/>
          <a:lstStyle/>
          <a:p>
            <a:r>
              <a:rPr lang="en-US" sz="2700" dirty="0" smtClean="0"/>
              <a:t>Pennsylvania Department of Corrections, Bureau of Planning, Research, and Statistics (PRS)</a:t>
            </a:r>
            <a:endParaRPr lang="en-US" sz="2700" dirty="0"/>
          </a:p>
        </p:txBody>
      </p:sp>
      <p:sp>
        <p:nvSpPr>
          <p:cNvPr id="4" name="TextBox 3"/>
          <p:cNvSpPr txBox="1"/>
          <p:nvPr/>
        </p:nvSpPr>
        <p:spPr>
          <a:xfrm>
            <a:off x="1676400" y="5002958"/>
            <a:ext cx="6019800" cy="1015663"/>
          </a:xfrm>
          <a:prstGeom prst="rect">
            <a:avLst/>
          </a:prstGeom>
          <a:noFill/>
        </p:spPr>
        <p:txBody>
          <a:bodyPr wrap="square" rtlCol="0">
            <a:spAutoFit/>
          </a:bodyPr>
          <a:lstStyle/>
          <a:p>
            <a:pPr algn="ctr"/>
            <a:r>
              <a:rPr lang="en-US" sz="2000" dirty="0" smtClean="0"/>
              <a:t>Contact:</a:t>
            </a:r>
          </a:p>
          <a:p>
            <a:pPr algn="ctr"/>
            <a:r>
              <a:rPr lang="en-US" sz="2000" dirty="0" smtClean="0"/>
              <a:t>Joseph Hafer </a:t>
            </a:r>
          </a:p>
          <a:p>
            <a:pPr algn="ctr"/>
            <a:r>
              <a:rPr lang="en-US" sz="2000" dirty="0" smtClean="0"/>
              <a:t>(</a:t>
            </a:r>
            <a:r>
              <a:rPr lang="en-US" sz="2000" dirty="0" smtClean="0">
                <a:hlinkClick r:id="rId3"/>
              </a:rPr>
              <a:t>jhafer@pa.gov</a:t>
            </a:r>
            <a:r>
              <a:rPr lang="en-US" sz="2000" dirty="0" smtClean="0"/>
              <a:t>) </a:t>
            </a:r>
          </a:p>
        </p:txBody>
      </p:sp>
    </p:spTree>
    <p:extLst>
      <p:ext uri="{BB962C8B-B14F-4D97-AF65-F5344CB8AC3E}">
        <p14:creationId xmlns:p14="http://schemas.microsoft.com/office/powerpoint/2010/main" val="2778804453"/>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52400"/>
            <a:ext cx="8991600" cy="5926813"/>
          </a:xfrm>
          <a:prstGeom prst="rect">
            <a:avLst/>
          </a:prstGeom>
        </p:spPr>
      </p:pic>
    </p:spTree>
    <p:extLst>
      <p:ext uri="{BB962C8B-B14F-4D97-AF65-F5344CB8AC3E}">
        <p14:creationId xmlns:p14="http://schemas.microsoft.com/office/powerpoint/2010/main" val="298162502"/>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152400"/>
            <a:ext cx="8960837" cy="5867400"/>
          </a:xfrm>
          <a:prstGeom prst="rect">
            <a:avLst/>
          </a:prstGeom>
        </p:spPr>
      </p:pic>
    </p:spTree>
    <p:extLst>
      <p:ext uri="{BB962C8B-B14F-4D97-AF65-F5344CB8AC3E}">
        <p14:creationId xmlns:p14="http://schemas.microsoft.com/office/powerpoint/2010/main" val="261766569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8600"/>
            <a:ext cx="9144000" cy="6400800"/>
          </a:xfrm>
          <a:prstGeom prst="rect">
            <a:avLst/>
          </a:prstGeom>
        </p:spPr>
      </p:pic>
    </p:spTree>
    <p:extLst>
      <p:ext uri="{BB962C8B-B14F-4D97-AF65-F5344CB8AC3E}">
        <p14:creationId xmlns:p14="http://schemas.microsoft.com/office/powerpoint/2010/main" val="3337900973"/>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Choropleth Maps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4299862"/>
      </p:ext>
    </p:extLst>
  </p:cSld>
  <p:clrMapOvr>
    <a:masterClrMapping/>
  </p:clrMapOvr>
  <mc:AlternateContent xmlns:mc="http://schemas.openxmlformats.org/markup-compatibility/2006" xmlns:p14="http://schemas.microsoft.com/office/powerpoint/2010/main">
    <mc:Choice Requires="p14">
      <p:transition spd="slow" p14:dur="1250" advClick="0" advTm="7000"/>
    </mc:Choice>
    <mc:Fallback xmlns="">
      <p:transition spd="slow" advClick="0" advTm="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359955422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94653786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52400"/>
            <a:ext cx="5048250" cy="6641949"/>
          </a:xfrm>
          <a:prstGeom prst="rect">
            <a:avLst/>
          </a:prstGeom>
        </p:spPr>
      </p:pic>
    </p:spTree>
    <p:extLst>
      <p:ext uri="{BB962C8B-B14F-4D97-AF65-F5344CB8AC3E}">
        <p14:creationId xmlns:p14="http://schemas.microsoft.com/office/powerpoint/2010/main" val="87789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33400"/>
            <a:ext cx="8915400" cy="6137654"/>
          </a:xfrm>
          <a:prstGeom prst="rect">
            <a:avLst/>
          </a:prstGeom>
        </p:spPr>
      </p:pic>
      <p:sp>
        <p:nvSpPr>
          <p:cNvPr id="4" name="TextBox 3"/>
          <p:cNvSpPr txBox="1"/>
          <p:nvPr/>
        </p:nvSpPr>
        <p:spPr>
          <a:xfrm>
            <a:off x="304800" y="137095"/>
            <a:ext cx="8458200" cy="492443"/>
          </a:xfrm>
          <a:prstGeom prst="rect">
            <a:avLst/>
          </a:prstGeom>
          <a:noFill/>
        </p:spPr>
        <p:txBody>
          <a:bodyPr wrap="square" rtlCol="0">
            <a:spAutoFit/>
          </a:bodyPr>
          <a:lstStyle/>
          <a:p>
            <a:pPr algn="ctr"/>
            <a:r>
              <a:rPr lang="en-US" sz="2600" dirty="0" smtClean="0">
                <a:latin typeface="Arial" panose="020B0604020202020204" pitchFamily="34" charset="0"/>
                <a:cs typeface="Arial" panose="020B0604020202020204" pitchFamily="34" charset="0"/>
              </a:rPr>
              <a:t>SCI Admissions Eligible for Boot Camp &amp; Actual Admits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256920"/>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9003" y="114300"/>
            <a:ext cx="4471324" cy="472439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76200"/>
            <a:ext cx="4386128" cy="4724399"/>
          </a:xfrm>
          <a:prstGeom prst="rect">
            <a:avLst/>
          </a:prstGeom>
        </p:spPr>
      </p:pic>
      <p:sp>
        <p:nvSpPr>
          <p:cNvPr id="4" name="TextBox 3"/>
          <p:cNvSpPr txBox="1"/>
          <p:nvPr/>
        </p:nvSpPr>
        <p:spPr>
          <a:xfrm>
            <a:off x="451146" y="4953000"/>
            <a:ext cx="3788636" cy="892552"/>
          </a:xfrm>
          <a:prstGeom prst="rect">
            <a:avLst/>
          </a:prstGeom>
          <a:noFill/>
        </p:spPr>
        <p:txBody>
          <a:bodyPr wrap="square" rtlCol="0">
            <a:spAutoFit/>
          </a:bodyPr>
          <a:lstStyle/>
          <a:p>
            <a:pPr algn="ctr"/>
            <a:r>
              <a:rPr lang="en-US" sz="2600" dirty="0" smtClean="0"/>
              <a:t>2015 State Intermediate Punishment (SIP) Report</a:t>
            </a:r>
            <a:endParaRPr lang="en-US" sz="2600" dirty="0"/>
          </a:p>
        </p:txBody>
      </p:sp>
      <p:sp>
        <p:nvSpPr>
          <p:cNvPr id="5" name="TextBox 4"/>
          <p:cNvSpPr txBox="1"/>
          <p:nvPr/>
        </p:nvSpPr>
        <p:spPr>
          <a:xfrm>
            <a:off x="4908447" y="4953000"/>
            <a:ext cx="3788636" cy="892552"/>
          </a:xfrm>
          <a:prstGeom prst="rect">
            <a:avLst/>
          </a:prstGeom>
          <a:noFill/>
        </p:spPr>
        <p:txBody>
          <a:bodyPr wrap="square" rtlCol="0">
            <a:spAutoFit/>
          </a:bodyPr>
          <a:lstStyle/>
          <a:p>
            <a:pPr algn="ctr"/>
            <a:r>
              <a:rPr lang="en-US" sz="2600" dirty="0" smtClean="0"/>
              <a:t>2017 State Intermediate Punishment (SIP) Report</a:t>
            </a:r>
            <a:endParaRPr lang="en-US" sz="2600" dirty="0"/>
          </a:p>
        </p:txBody>
      </p:sp>
      <p:sp>
        <p:nvSpPr>
          <p:cNvPr id="6" name="TextBox 5"/>
          <p:cNvSpPr txBox="1"/>
          <p:nvPr/>
        </p:nvSpPr>
        <p:spPr>
          <a:xfrm>
            <a:off x="451146" y="5959854"/>
            <a:ext cx="5585888" cy="307777"/>
          </a:xfrm>
          <a:prstGeom prst="rect">
            <a:avLst/>
          </a:prstGeom>
          <a:noFill/>
        </p:spPr>
        <p:txBody>
          <a:bodyPr wrap="none" rtlCol="0">
            <a:spAutoFit/>
          </a:bodyPr>
          <a:lstStyle/>
          <a:p>
            <a:r>
              <a:rPr lang="en-US" sz="1400" dirty="0"/>
              <a:t>http://</a:t>
            </a:r>
            <a:r>
              <a:rPr lang="en-US" sz="1400" dirty="0" smtClean="0"/>
              <a:t>www.cor.pa.gov/About%20Us/Statistics/Pages/Reports.aspx</a:t>
            </a:r>
            <a:endParaRPr lang="en-US" sz="1400" dirty="0"/>
          </a:p>
        </p:txBody>
      </p:sp>
    </p:spTree>
    <p:extLst>
      <p:ext uri="{BB962C8B-B14F-4D97-AF65-F5344CB8AC3E}">
        <p14:creationId xmlns:p14="http://schemas.microsoft.com/office/powerpoint/2010/main" val="193066075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analysis maps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762065"/>
      </p:ext>
    </p:extLst>
  </p:cSld>
  <p:clrMapOvr>
    <a:masterClrMapping/>
  </p:clrMapOvr>
  <mc:AlternateContent xmlns:mc="http://schemas.openxmlformats.org/markup-compatibility/2006" xmlns:p14="http://schemas.microsoft.com/office/powerpoint/2010/main">
    <mc:Choice Requires="p14">
      <p:transition spd="slow" p14:dur="1250" advClick="0" advTm="7000"/>
    </mc:Choice>
    <mc:Fallback xmlns="">
      <p:transition spd="slow" advClick="0"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lstStyle/>
          <a:p>
            <a:r>
              <a:rPr lang="en-US" dirty="0" smtClean="0"/>
              <a:t>What we use – software</a:t>
            </a:r>
          </a:p>
          <a:p>
            <a:r>
              <a:rPr lang="en-US" dirty="0" smtClean="0"/>
              <a:t>What we have –</a:t>
            </a:r>
            <a:r>
              <a:rPr lang="en-US" dirty="0"/>
              <a:t> </a:t>
            </a:r>
            <a:r>
              <a:rPr lang="en-US" dirty="0" smtClean="0"/>
              <a:t>data</a:t>
            </a:r>
          </a:p>
          <a:p>
            <a:r>
              <a:rPr lang="en-US" dirty="0" smtClean="0"/>
              <a:t>What we produce – maps and apps</a:t>
            </a:r>
            <a:endParaRPr lang="en-US" dirty="0"/>
          </a:p>
        </p:txBody>
      </p:sp>
    </p:spTree>
    <p:extLst>
      <p:ext uri="{BB962C8B-B14F-4D97-AF65-F5344CB8AC3E}">
        <p14:creationId xmlns:p14="http://schemas.microsoft.com/office/powerpoint/2010/main" val="94753486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50449444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692123260"/>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05005378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562502" cy="6477000"/>
          </a:xfrm>
          <a:prstGeom prst="rect">
            <a:avLst/>
          </a:prstGeom>
        </p:spPr>
      </p:pic>
    </p:spTree>
    <p:extLst>
      <p:ext uri="{BB962C8B-B14F-4D97-AF65-F5344CB8AC3E}">
        <p14:creationId xmlns:p14="http://schemas.microsoft.com/office/powerpoint/2010/main" val="270069017"/>
      </p:ext>
    </p:extLst>
  </p:cSld>
  <p:clrMapOvr>
    <a:masterClrMapping/>
  </p:clrMapOvr>
  <mc:AlternateContent xmlns:mc="http://schemas.openxmlformats.org/markup-compatibility/2006">
    <mc:Choice xmlns:p14="http://schemas.microsoft.com/office/powerpoint/2010/main" Requires="p14">
      <p:transition spd="slow" p14:dur="1250" advClick="0" advTm="13000"/>
    </mc:Choice>
    <mc:Fallback>
      <p:transition spd="slow" advClick="0" advTm="1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0" y="0"/>
            <a:ext cx="8875060" cy="6858000"/>
          </a:xfrm>
          <a:prstGeom prst="rect">
            <a:avLst/>
          </a:prstGeom>
        </p:spPr>
      </p:pic>
    </p:spTree>
    <p:extLst>
      <p:ext uri="{BB962C8B-B14F-4D97-AF65-F5344CB8AC3E}">
        <p14:creationId xmlns:p14="http://schemas.microsoft.com/office/powerpoint/2010/main" val="1938971093"/>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750" y="152400"/>
            <a:ext cx="6234399" cy="492443"/>
          </a:xfrm>
          <a:prstGeom prst="rect">
            <a:avLst/>
          </a:prstGeom>
          <a:noFill/>
        </p:spPr>
        <p:txBody>
          <a:bodyPr wrap="none" rtlCol="0">
            <a:spAutoFit/>
          </a:bodyPr>
          <a:lstStyle/>
          <a:p>
            <a:r>
              <a:rPr lang="en-US" sz="2600" dirty="0" smtClean="0">
                <a:latin typeface="Arial" panose="020B0604020202020204" pitchFamily="34" charset="0"/>
                <a:cs typeface="Arial" panose="020B0604020202020204" pitchFamily="34" charset="0"/>
              </a:rPr>
              <a:t>Mapping Misconducts and Fights in SCIs</a:t>
            </a:r>
            <a:endParaRPr lang="en-US" sz="2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57200" y="648962"/>
            <a:ext cx="8229600" cy="5980438"/>
          </a:xfrm>
          <a:prstGeom prst="rect">
            <a:avLst/>
          </a:prstGeom>
        </p:spPr>
      </p:pic>
      <p:pic>
        <p:nvPicPr>
          <p:cNvPr id="5" name="Picture 4"/>
          <p:cNvPicPr>
            <a:picLocks noChangeAspect="1"/>
          </p:cNvPicPr>
          <p:nvPr/>
        </p:nvPicPr>
        <p:blipFill>
          <a:blip r:embed="rId4"/>
          <a:stretch>
            <a:fillRect/>
          </a:stretch>
        </p:blipFill>
        <p:spPr>
          <a:xfrm>
            <a:off x="749950" y="1072193"/>
            <a:ext cx="1371600" cy="5133975"/>
          </a:xfrm>
          <a:prstGeom prst="rect">
            <a:avLst/>
          </a:prstGeom>
        </p:spPr>
      </p:pic>
    </p:spTree>
    <p:extLst>
      <p:ext uri="{BB962C8B-B14F-4D97-AF65-F5344CB8AC3E}">
        <p14:creationId xmlns:p14="http://schemas.microsoft.com/office/powerpoint/2010/main" val="1244749423"/>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Interactive Maps – www.cor.pa.gov</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3342075"/>
      </p:ext>
    </p:extLst>
  </p:cSld>
  <p:clrMapOvr>
    <a:masterClrMapping/>
  </p:clrMapOvr>
  <mc:AlternateContent xmlns:mc="http://schemas.openxmlformats.org/markup-compatibility/2006" xmlns:p14="http://schemas.microsoft.com/office/powerpoint/2010/main">
    <mc:Choice Requires="p14">
      <p:transition spd="slow" p14:dur="1250" advClick="0" advTm="7000"/>
    </mc:Choice>
    <mc:Fallback xmlns="">
      <p:transition spd="slow" advClick="0" advTm="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19800"/>
            <a:ext cx="2731838" cy="646331"/>
          </a:xfrm>
          <a:prstGeom prst="rect">
            <a:avLst/>
          </a:prstGeom>
          <a:noFill/>
        </p:spPr>
        <p:txBody>
          <a:bodyPr wrap="none" rtlCol="0">
            <a:spAutoFit/>
          </a:bodyPr>
          <a:lstStyle/>
          <a:p>
            <a:r>
              <a:rPr lang="en-US" dirty="0">
                <a:hlinkClick r:id="rId3"/>
              </a:rPr>
              <a:t>http://</a:t>
            </a:r>
            <a:r>
              <a:rPr lang="en-US" dirty="0" smtClean="0">
                <a:hlinkClick r:id="rId3"/>
              </a:rPr>
              <a:t>arcg.is/1OQngwP</a:t>
            </a:r>
            <a:endParaRPr lang="en-US" dirty="0" smtClean="0"/>
          </a:p>
          <a:p>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762000"/>
            <a:ext cx="8674464" cy="4638675"/>
          </a:xfrm>
          <a:prstGeom prst="rect">
            <a:avLst/>
          </a:prstGeom>
        </p:spPr>
      </p:pic>
    </p:spTree>
    <p:extLst>
      <p:ext uri="{BB962C8B-B14F-4D97-AF65-F5344CB8AC3E}">
        <p14:creationId xmlns:p14="http://schemas.microsoft.com/office/powerpoint/2010/main" val="2335695446"/>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133986"/>
            <a:ext cx="2613216" cy="646331"/>
          </a:xfrm>
          <a:prstGeom prst="rect">
            <a:avLst/>
          </a:prstGeom>
          <a:noFill/>
        </p:spPr>
        <p:txBody>
          <a:bodyPr wrap="none" rtlCol="0">
            <a:spAutoFit/>
          </a:bodyPr>
          <a:lstStyle/>
          <a:p>
            <a:r>
              <a:rPr lang="en-US" dirty="0">
                <a:hlinkClick r:id="rId3"/>
              </a:rPr>
              <a:t>http://</a:t>
            </a:r>
            <a:r>
              <a:rPr lang="en-US" dirty="0" smtClean="0">
                <a:hlinkClick r:id="rId3"/>
              </a:rPr>
              <a:t>arcg.is/1YhNr1L</a:t>
            </a:r>
            <a:endParaRPr lang="en-US" dirty="0" smtClean="0"/>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449619"/>
            <a:ext cx="8839200" cy="5707969"/>
          </a:xfrm>
          <a:prstGeom prst="rect">
            <a:avLst/>
          </a:prstGeom>
        </p:spPr>
      </p:pic>
    </p:spTree>
    <p:extLst>
      <p:ext uri="{BB962C8B-B14F-4D97-AF65-F5344CB8AC3E}">
        <p14:creationId xmlns:p14="http://schemas.microsoft.com/office/powerpoint/2010/main" val="261126815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596" y="5486400"/>
            <a:ext cx="2667000" cy="646331"/>
          </a:xfrm>
          <a:prstGeom prst="rect">
            <a:avLst/>
          </a:prstGeom>
          <a:noFill/>
        </p:spPr>
        <p:txBody>
          <a:bodyPr wrap="square" rtlCol="0">
            <a:spAutoFit/>
          </a:bodyPr>
          <a:lstStyle/>
          <a:p>
            <a:r>
              <a:rPr lang="en-US" dirty="0">
                <a:hlinkClick r:id="rId3"/>
              </a:rPr>
              <a:t>http://</a:t>
            </a:r>
            <a:r>
              <a:rPr lang="en-US" dirty="0" smtClean="0">
                <a:hlinkClick r:id="rId3"/>
              </a:rPr>
              <a:t>arcg.is/2a4J8Sm</a:t>
            </a:r>
            <a:endParaRPr lang="en-US" dirty="0" smtClean="0"/>
          </a:p>
          <a:p>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152400"/>
            <a:ext cx="8826955" cy="5334000"/>
          </a:xfrm>
          <a:prstGeom prst="rect">
            <a:avLst/>
          </a:prstGeom>
        </p:spPr>
      </p:pic>
    </p:spTree>
    <p:extLst>
      <p:ext uri="{BB962C8B-B14F-4D97-AF65-F5344CB8AC3E}">
        <p14:creationId xmlns:p14="http://schemas.microsoft.com/office/powerpoint/2010/main" val="2604583377"/>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lstStyle/>
          <a:p>
            <a:r>
              <a:rPr lang="en-US" dirty="0"/>
              <a:t>Data </a:t>
            </a:r>
            <a:r>
              <a:rPr lang="en-US" dirty="0" smtClean="0"/>
              <a:t>extraction and manipulation</a:t>
            </a:r>
            <a:endParaRPr lang="en-US" dirty="0"/>
          </a:p>
          <a:p>
            <a:pPr lvl="1"/>
            <a:r>
              <a:rPr lang="en-US" dirty="0"/>
              <a:t>Microsoft Access and Excel</a:t>
            </a:r>
          </a:p>
          <a:p>
            <a:r>
              <a:rPr lang="en-US" dirty="0" smtClean="0"/>
              <a:t>Mapping</a:t>
            </a:r>
          </a:p>
          <a:p>
            <a:pPr lvl="1"/>
            <a:r>
              <a:rPr lang="en-US" dirty="0" smtClean="0"/>
              <a:t>ESRI Products</a:t>
            </a:r>
          </a:p>
          <a:p>
            <a:pPr lvl="2"/>
            <a:r>
              <a:rPr lang="en-US" dirty="0" smtClean="0"/>
              <a:t>ArcGIS Desktop Basic (v 10.4.1)</a:t>
            </a:r>
          </a:p>
          <a:p>
            <a:pPr lvl="2"/>
            <a:r>
              <a:rPr lang="en-US" dirty="0" smtClean="0"/>
              <a:t>ArcGIS Online</a:t>
            </a:r>
          </a:p>
          <a:p>
            <a:pPr lvl="2"/>
            <a:r>
              <a:rPr lang="en-US" dirty="0" smtClean="0"/>
              <a:t>Geocoding – ESRI and/or U.S. Census Bureau</a:t>
            </a:r>
          </a:p>
          <a:p>
            <a:pPr lvl="1"/>
            <a:r>
              <a:rPr lang="en-US" dirty="0" smtClean="0"/>
              <a:t>Minimal users – limited to PRS staff</a:t>
            </a:r>
          </a:p>
          <a:p>
            <a:pPr lvl="1"/>
            <a:endParaRPr lang="en-US" dirty="0"/>
          </a:p>
        </p:txBody>
      </p:sp>
    </p:spTree>
    <p:extLst>
      <p:ext uri="{BB962C8B-B14F-4D97-AF65-F5344CB8AC3E}">
        <p14:creationId xmlns:p14="http://schemas.microsoft.com/office/powerpoint/2010/main" val="324730333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562600"/>
            <a:ext cx="2743200" cy="646331"/>
          </a:xfrm>
          <a:prstGeom prst="rect">
            <a:avLst/>
          </a:prstGeom>
          <a:noFill/>
        </p:spPr>
        <p:txBody>
          <a:bodyPr wrap="square" rtlCol="0">
            <a:spAutoFit/>
          </a:bodyPr>
          <a:lstStyle/>
          <a:p>
            <a:r>
              <a:rPr lang="en-US" dirty="0">
                <a:hlinkClick r:id="rId3"/>
              </a:rPr>
              <a:t>http://</a:t>
            </a:r>
            <a:r>
              <a:rPr lang="en-US" dirty="0" smtClean="0">
                <a:hlinkClick r:id="rId3"/>
              </a:rPr>
              <a:t>arcg.is/1YpMtk7</a:t>
            </a:r>
            <a:endParaRPr lang="en-US" dirty="0" smtClean="0"/>
          </a:p>
          <a:p>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152400"/>
            <a:ext cx="8820571" cy="5410200"/>
          </a:xfrm>
          <a:prstGeom prst="rect">
            <a:avLst/>
          </a:prstGeom>
        </p:spPr>
      </p:pic>
    </p:spTree>
    <p:extLst>
      <p:ext uri="{BB962C8B-B14F-4D97-AF65-F5344CB8AC3E}">
        <p14:creationId xmlns:p14="http://schemas.microsoft.com/office/powerpoint/2010/main" val="2128085109"/>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96000"/>
            <a:ext cx="3433632" cy="646331"/>
          </a:xfrm>
          <a:prstGeom prst="rect">
            <a:avLst/>
          </a:prstGeom>
          <a:noFill/>
        </p:spPr>
        <p:txBody>
          <a:bodyPr wrap="none" rtlCol="0">
            <a:spAutoFit/>
          </a:bodyPr>
          <a:lstStyle/>
          <a:p>
            <a:r>
              <a:rPr lang="en-US" dirty="0">
                <a:hlinkClick r:id="rId3"/>
              </a:rPr>
              <a:t>http://reentrymap.cor.pa.gov</a:t>
            </a:r>
            <a:r>
              <a:rPr lang="en-US" dirty="0" smtClean="0">
                <a:hlinkClick r:id="rId3"/>
              </a:rPr>
              <a:t>/</a:t>
            </a:r>
            <a:endParaRPr lang="en-US" dirty="0" smtClean="0"/>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228600"/>
            <a:ext cx="8879732" cy="553503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550" y="1676400"/>
            <a:ext cx="1905000" cy="3476625"/>
          </a:xfrm>
          <a:prstGeom prst="rect">
            <a:avLst/>
          </a:prstGeom>
        </p:spPr>
      </p:pic>
    </p:spTree>
    <p:extLst>
      <p:ext uri="{BB962C8B-B14F-4D97-AF65-F5344CB8AC3E}">
        <p14:creationId xmlns:p14="http://schemas.microsoft.com/office/powerpoint/2010/main" val="1436448275"/>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28600"/>
            <a:ext cx="8686800" cy="5118410"/>
          </a:xfrm>
          <a:prstGeom prst="rect">
            <a:avLst/>
          </a:prstGeom>
        </p:spPr>
      </p:pic>
      <p:sp>
        <p:nvSpPr>
          <p:cNvPr id="3" name="TextBox 2"/>
          <p:cNvSpPr txBox="1"/>
          <p:nvPr/>
        </p:nvSpPr>
        <p:spPr>
          <a:xfrm>
            <a:off x="115986" y="5638800"/>
            <a:ext cx="3433632" cy="646331"/>
          </a:xfrm>
          <a:prstGeom prst="rect">
            <a:avLst/>
          </a:prstGeom>
          <a:noFill/>
        </p:spPr>
        <p:txBody>
          <a:bodyPr wrap="none" rtlCol="0">
            <a:spAutoFit/>
          </a:bodyPr>
          <a:lstStyle/>
          <a:p>
            <a:r>
              <a:rPr lang="en-US" dirty="0">
                <a:hlinkClick r:id="rId4"/>
              </a:rPr>
              <a:t>http://reentrymap.cor.pa.gov</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304853268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lstStyle/>
          <a:p>
            <a:pPr marL="165261" indent="-165261">
              <a:buFont typeface="Arial" panose="020B0604020202020204" pitchFamily="34" charset="0"/>
              <a:buChar char="•"/>
            </a:pPr>
            <a:endParaRPr lang="en-US" dirty="0" smtClean="0"/>
          </a:p>
          <a:p>
            <a:pPr marL="165261" indent="-165261">
              <a:buFont typeface="Arial" panose="020B0604020202020204" pitchFamily="34" charset="0"/>
              <a:buChar char="•"/>
            </a:pPr>
            <a:r>
              <a:rPr lang="en-US" dirty="0" smtClean="0"/>
              <a:t>Parole </a:t>
            </a:r>
            <a:r>
              <a:rPr lang="en-US" dirty="0"/>
              <a:t>address </a:t>
            </a:r>
            <a:r>
              <a:rPr lang="en-US" dirty="0" smtClean="0"/>
              <a:t>data and districts</a:t>
            </a:r>
          </a:p>
          <a:p>
            <a:pPr marL="165261" indent="-165261">
              <a:buFont typeface="Arial" panose="020B0604020202020204" pitchFamily="34" charset="0"/>
              <a:buChar char="•"/>
            </a:pPr>
            <a:endParaRPr lang="en-US" dirty="0" smtClean="0"/>
          </a:p>
          <a:p>
            <a:pPr marL="165261" indent="-165261">
              <a:buFont typeface="Arial" panose="020B0604020202020204" pitchFamily="34" charset="0"/>
              <a:buChar char="•"/>
            </a:pPr>
            <a:r>
              <a:rPr lang="en-US" dirty="0" smtClean="0"/>
              <a:t>Parole </a:t>
            </a:r>
            <a:r>
              <a:rPr lang="en-US" dirty="0"/>
              <a:t>violations and </a:t>
            </a:r>
            <a:r>
              <a:rPr lang="en-US" dirty="0" smtClean="0"/>
              <a:t>recidivism</a:t>
            </a:r>
            <a:endParaRPr lang="en-US" dirty="0"/>
          </a:p>
          <a:p>
            <a:endParaRPr lang="en-US" dirty="0"/>
          </a:p>
        </p:txBody>
      </p:sp>
    </p:spTree>
    <p:extLst>
      <p:ext uri="{BB962C8B-B14F-4D97-AF65-F5344CB8AC3E}">
        <p14:creationId xmlns:p14="http://schemas.microsoft.com/office/powerpoint/2010/main" val="393035130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advClick="0" advTm="1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Inmate/Parolee Demographics</a:t>
            </a:r>
          </a:p>
          <a:p>
            <a:pPr lvl="1"/>
            <a:r>
              <a:rPr lang="en-US" dirty="0" smtClean="0"/>
              <a:t>Gender, age, race, type of offense, level of risk, etc.</a:t>
            </a:r>
          </a:p>
          <a:p>
            <a:r>
              <a:rPr lang="en-US" dirty="0" smtClean="0"/>
              <a:t>Geospatial Data:</a:t>
            </a:r>
          </a:p>
          <a:p>
            <a:pPr lvl="1"/>
            <a:r>
              <a:rPr lang="en-US" dirty="0" smtClean="0"/>
              <a:t>PA Legislative Districts (</a:t>
            </a:r>
            <a:r>
              <a:rPr lang="en-US" dirty="0" err="1" smtClean="0"/>
              <a:t>PennDot</a:t>
            </a:r>
            <a:r>
              <a:rPr lang="en-US" dirty="0" smtClean="0"/>
              <a:t>)</a:t>
            </a:r>
          </a:p>
          <a:p>
            <a:pPr lvl="1"/>
            <a:r>
              <a:rPr lang="en-US" dirty="0" smtClean="0"/>
              <a:t>Inmate/parolee addresses</a:t>
            </a:r>
          </a:p>
          <a:p>
            <a:pPr lvl="1"/>
            <a:r>
              <a:rPr lang="en-US" dirty="0" smtClean="0"/>
              <a:t>Committing County</a:t>
            </a:r>
          </a:p>
          <a:p>
            <a:pPr lvl="1"/>
            <a:endParaRPr lang="en-US" dirty="0"/>
          </a:p>
        </p:txBody>
      </p:sp>
    </p:spTree>
    <p:extLst>
      <p:ext uri="{BB962C8B-B14F-4D97-AF65-F5344CB8AC3E}">
        <p14:creationId xmlns:p14="http://schemas.microsoft.com/office/powerpoint/2010/main" val="84537207"/>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Inmate/parolee address data:</a:t>
            </a:r>
          </a:p>
          <a:p>
            <a:pPr lvl="1"/>
            <a:r>
              <a:rPr lang="en-US" dirty="0" smtClean="0"/>
              <a:t>Collected at intake/classification</a:t>
            </a:r>
          </a:p>
          <a:p>
            <a:pPr lvl="1"/>
            <a:r>
              <a:rPr lang="en-US" dirty="0"/>
              <a:t>Inmate “Legal Address”</a:t>
            </a:r>
          </a:p>
          <a:p>
            <a:pPr lvl="1"/>
            <a:r>
              <a:rPr lang="en-US" dirty="0"/>
              <a:t>Inmate “Notify Address”</a:t>
            </a:r>
          </a:p>
          <a:p>
            <a:pPr lvl="1"/>
            <a:r>
              <a:rPr lang="en-US" dirty="0" smtClean="0"/>
              <a:t>address1, address2, city, state, </a:t>
            </a:r>
            <a:r>
              <a:rPr lang="en-US" i="1" u="sng" dirty="0" smtClean="0"/>
              <a:t>zip</a:t>
            </a:r>
          </a:p>
          <a:p>
            <a:pPr lvl="1"/>
            <a:r>
              <a:rPr lang="en-US" dirty="0" smtClean="0"/>
              <a:t>NOT verified </a:t>
            </a:r>
          </a:p>
          <a:p>
            <a:pPr lvl="2"/>
            <a:r>
              <a:rPr lang="en-US" dirty="0" smtClean="0"/>
              <a:t>address = “mom’s house”, “Harrisburg CCC” </a:t>
            </a:r>
          </a:p>
          <a:p>
            <a:pPr lvl="2"/>
            <a:r>
              <a:rPr lang="en-US" dirty="0" smtClean="0"/>
              <a:t>Philadelphia = Phi, Phil, </a:t>
            </a:r>
            <a:r>
              <a:rPr lang="en-US" dirty="0" err="1" smtClean="0"/>
              <a:t>Phila</a:t>
            </a:r>
            <a:r>
              <a:rPr lang="en-US" dirty="0" smtClean="0"/>
              <a:t>, </a:t>
            </a:r>
            <a:r>
              <a:rPr lang="en-US" dirty="0" err="1" smtClean="0"/>
              <a:t>Philal</a:t>
            </a:r>
            <a:r>
              <a:rPr lang="en-US" dirty="0" smtClean="0"/>
              <a:t>, </a:t>
            </a:r>
            <a:r>
              <a:rPr lang="en-US" dirty="0" err="1" smtClean="0"/>
              <a:t>Phily</a:t>
            </a:r>
            <a:r>
              <a:rPr lang="en-US" dirty="0" smtClean="0"/>
              <a:t>, Philly, </a:t>
            </a:r>
            <a:r>
              <a:rPr lang="en-US" dirty="0" err="1" smtClean="0"/>
              <a:t>Phla</a:t>
            </a:r>
            <a:r>
              <a:rPr lang="en-US" dirty="0" smtClean="0"/>
              <a:t>, </a:t>
            </a:r>
            <a:r>
              <a:rPr lang="en-US" dirty="0" err="1" smtClean="0"/>
              <a:t>Phialdelphia</a:t>
            </a:r>
            <a:r>
              <a:rPr lang="en-US" dirty="0" smtClean="0"/>
              <a:t>, </a:t>
            </a:r>
            <a:r>
              <a:rPr lang="en-US" dirty="0" err="1" smtClean="0"/>
              <a:t>Philaedlphia</a:t>
            </a:r>
            <a:endParaRPr lang="en-US" dirty="0" smtClean="0"/>
          </a:p>
          <a:p>
            <a:pPr lvl="1"/>
            <a:r>
              <a:rPr lang="en-US" dirty="0" smtClean="0"/>
              <a:t>80-90% match w/ cleaning</a:t>
            </a:r>
          </a:p>
        </p:txBody>
      </p:sp>
    </p:spTree>
    <p:extLst>
      <p:ext uri="{BB962C8B-B14F-4D97-AF65-F5344CB8AC3E}">
        <p14:creationId xmlns:p14="http://schemas.microsoft.com/office/powerpoint/2010/main" val="1229225508"/>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Committing County</a:t>
            </a:r>
          </a:p>
          <a:p>
            <a:pPr lvl="1"/>
            <a:r>
              <a:rPr lang="en-US" dirty="0" smtClean="0"/>
              <a:t>68 values: 67 counties and Out-of-state</a:t>
            </a:r>
          </a:p>
          <a:p>
            <a:pPr lvl="1"/>
            <a:r>
              <a:rPr lang="en-US" dirty="0" smtClean="0"/>
              <a:t>Clean and easy to use</a:t>
            </a:r>
          </a:p>
          <a:p>
            <a:pPr lvl="1"/>
            <a:r>
              <a:rPr lang="en-US" dirty="0" smtClean="0"/>
              <a:t>Proxy for county of residence, NOT the same as county of residence</a:t>
            </a:r>
          </a:p>
        </p:txBody>
      </p:sp>
    </p:spTree>
    <p:extLst>
      <p:ext uri="{BB962C8B-B14F-4D97-AF65-F5344CB8AC3E}">
        <p14:creationId xmlns:p14="http://schemas.microsoft.com/office/powerpoint/2010/main" val="1192257841"/>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a:t>Committing County</a:t>
            </a:r>
          </a:p>
          <a:p>
            <a:pPr lvl="1"/>
            <a:r>
              <a:rPr lang="en-US" dirty="0"/>
              <a:t>Proxy for county of residence, NOT the same as county of residence</a:t>
            </a:r>
          </a:p>
          <a:p>
            <a:pPr lvl="2"/>
            <a:r>
              <a:rPr lang="en-US" dirty="0" smtClean="0"/>
              <a:t>2 years of releases </a:t>
            </a:r>
            <a:r>
              <a:rPr lang="en-US" dirty="0"/>
              <a:t>(2014-2015)</a:t>
            </a:r>
          </a:p>
          <a:p>
            <a:pPr lvl="2"/>
            <a:r>
              <a:rPr lang="en-US" dirty="0"/>
              <a:t>Allegheny County (</a:t>
            </a:r>
            <a:r>
              <a:rPr lang="en-US" dirty="0" smtClean="0"/>
              <a:t>Pittsburgh)</a:t>
            </a:r>
          </a:p>
          <a:p>
            <a:pPr lvl="3"/>
            <a:r>
              <a:rPr lang="en-US" dirty="0" smtClean="0"/>
              <a:t>3,859 </a:t>
            </a:r>
            <a:r>
              <a:rPr lang="en-US" dirty="0"/>
              <a:t>legal or notify zip code</a:t>
            </a:r>
          </a:p>
          <a:p>
            <a:pPr lvl="3"/>
            <a:r>
              <a:rPr lang="en-US" dirty="0"/>
              <a:t>2,458 Allegheny committing </a:t>
            </a:r>
            <a:r>
              <a:rPr lang="en-US" dirty="0" smtClean="0"/>
              <a:t>county – 64%</a:t>
            </a:r>
            <a:endParaRPr lang="en-US" dirty="0"/>
          </a:p>
          <a:p>
            <a:pPr lvl="2"/>
            <a:r>
              <a:rPr lang="en-US" dirty="0"/>
              <a:t>Philadelphia County (</a:t>
            </a:r>
            <a:r>
              <a:rPr lang="en-US" dirty="0" smtClean="0"/>
              <a:t>Philadelphia)</a:t>
            </a:r>
          </a:p>
          <a:p>
            <a:pPr lvl="3"/>
            <a:r>
              <a:rPr lang="en-US" dirty="0" smtClean="0"/>
              <a:t>10,639 </a:t>
            </a:r>
            <a:r>
              <a:rPr lang="en-US" dirty="0"/>
              <a:t>legal or notify zip code</a:t>
            </a:r>
          </a:p>
          <a:p>
            <a:pPr lvl="3"/>
            <a:r>
              <a:rPr lang="en-US" dirty="0"/>
              <a:t>7,567 Philadelphia committing </a:t>
            </a:r>
            <a:r>
              <a:rPr lang="en-US" dirty="0" smtClean="0"/>
              <a:t>county – 71%</a:t>
            </a:r>
          </a:p>
          <a:p>
            <a:pPr lvl="3"/>
            <a:r>
              <a:rPr lang="en-US" dirty="0" smtClean="0"/>
              <a:t>1,861 </a:t>
            </a:r>
            <a:r>
              <a:rPr lang="en-US" dirty="0" err="1" smtClean="0"/>
              <a:t>MontCo</a:t>
            </a:r>
            <a:r>
              <a:rPr lang="en-US" dirty="0" smtClean="0"/>
              <a:t>, </a:t>
            </a:r>
            <a:r>
              <a:rPr lang="en-US" dirty="0" err="1" smtClean="0"/>
              <a:t>DelCo</a:t>
            </a:r>
            <a:r>
              <a:rPr lang="en-US" dirty="0" smtClean="0"/>
              <a:t>, </a:t>
            </a:r>
            <a:r>
              <a:rPr lang="en-US" dirty="0" err="1" smtClean="0"/>
              <a:t>BucksCo</a:t>
            </a:r>
            <a:r>
              <a:rPr lang="en-US" dirty="0" smtClean="0"/>
              <a:t> – 89%</a:t>
            </a:r>
            <a:endParaRPr lang="en-US" dirty="0"/>
          </a:p>
          <a:p>
            <a:pPr lvl="1"/>
            <a:endParaRPr lang="en-US" dirty="0"/>
          </a:p>
        </p:txBody>
      </p:sp>
    </p:spTree>
    <p:extLst>
      <p:ext uri="{BB962C8B-B14F-4D97-AF65-F5344CB8AC3E}">
        <p14:creationId xmlns:p14="http://schemas.microsoft.com/office/powerpoint/2010/main" val="3049020204"/>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sp>
        <p:nvSpPr>
          <p:cNvPr id="3" name="Content Placeholder 2"/>
          <p:cNvSpPr>
            <a:spLocks noGrp="1"/>
          </p:cNvSpPr>
          <p:nvPr>
            <p:ph idx="1"/>
          </p:nvPr>
        </p:nvSpPr>
        <p:spPr/>
        <p:txBody>
          <a:bodyPr/>
          <a:lstStyle/>
          <a:p>
            <a:r>
              <a:rPr lang="en-US" dirty="0"/>
              <a:t>Facility Location</a:t>
            </a:r>
          </a:p>
          <a:p>
            <a:r>
              <a:rPr lang="en-US" dirty="0" smtClean="0"/>
              <a:t>Choropleth</a:t>
            </a:r>
          </a:p>
          <a:p>
            <a:r>
              <a:rPr lang="en-US" dirty="0" smtClean="0"/>
              <a:t>Spatial Analysis</a:t>
            </a:r>
          </a:p>
          <a:p>
            <a:r>
              <a:rPr lang="en-US" dirty="0" smtClean="0"/>
              <a:t>Online Interactive</a:t>
            </a:r>
            <a:endParaRPr lang="en-US" dirty="0"/>
          </a:p>
        </p:txBody>
      </p:sp>
    </p:spTree>
    <p:extLst>
      <p:ext uri="{BB962C8B-B14F-4D97-AF65-F5344CB8AC3E}">
        <p14:creationId xmlns:p14="http://schemas.microsoft.com/office/powerpoint/2010/main" val="2941487564"/>
      </p:ext>
    </p:extLst>
  </p:cSld>
  <p:clrMapOvr>
    <a:masterClrMapping/>
  </p:clrMapOvr>
  <mc:AlternateContent xmlns:mc="http://schemas.openxmlformats.org/markup-compatibility/2006" xmlns:p14="http://schemas.microsoft.com/office/powerpoint/2010/main">
    <mc:Choice Requires="p14">
      <p:transition spd="slow" p14:dur="1250" advClick="0" advTm="13000"/>
    </mc:Choice>
    <mc:Fallback xmlns="">
      <p:transition spd="slow" advClick="0" advTm="1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Location Maps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0768131"/>
      </p:ext>
    </p:extLst>
  </p:cSld>
  <p:clrMapOvr>
    <a:masterClrMapping/>
  </p:clrMapOvr>
  <mc:AlternateContent xmlns:mc="http://schemas.openxmlformats.org/markup-compatibility/2006" xmlns:p14="http://schemas.microsoft.com/office/powerpoint/2010/main">
    <mc:Choice Requires="p14">
      <p:transition spd="slow" p14:dur="1250" advClick="0" advTm="7000"/>
    </mc:Choice>
    <mc:Fallback xmlns="">
      <p:transition spd="slow" advClick="0" advTm="7000"/>
    </mc:Fallback>
  </mc:AlternateContent>
  <p:timing>
    <p:tnLst>
      <p:par>
        <p:cTn id="1" dur="indefinite" restart="never" nodeType="tmRoot"/>
      </p:par>
    </p:tnLst>
  </p:timing>
</p:sld>
</file>

<file path=ppt/theme/theme1.xml><?xml version="1.0" encoding="utf-8"?>
<a:theme xmlns:a="http://schemas.openxmlformats.org/drawingml/2006/main" name="Newest PBPP Template.1.27.09">
  <a:themeElements>
    <a:clrScheme name="Newest PBPP Template.1.27.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est PBPP Template.1.27.09">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est PBPP Template.1.27.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est PBPP Template.1.27.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est PBPP Template.1.27.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est PBPP Template.1.27.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est PBPP Template.1.27.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est PBPP Template.1.27.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est PBPP Template.1.27.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est PBPP Template.1.27.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est PBPP Template.1.27.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est PBPP Template.1.27.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est PBPP Template.1.27.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est PBPP Template.1.27.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est PBPP Template.1.27.09">
  <a:themeElements>
    <a:clrScheme name="Newest PBPP Template.1.27.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est PBPP Template.1.27.09">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est PBPP Template.1.27.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est PBPP Template.1.27.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est PBPP Template.1.27.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est PBPP Template.1.27.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est PBPP Template.1.27.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est PBPP Template.1.27.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est PBPP Template.1.27.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est PBPP Template.1.27.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est PBPP Template.1.27.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est PBPP Template.1.27.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est PBPP Template.1.27.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est PBPP Template.1.27.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UMD Presentation 11-13-13</Template>
  <TotalTime>21137</TotalTime>
  <Words>2028</Words>
  <Application>Microsoft Office PowerPoint</Application>
  <PresentationFormat>On-screen Show (4:3)</PresentationFormat>
  <Paragraphs>153</Paragraphs>
  <Slides>33</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Georgia</vt:lpstr>
      <vt:lpstr>Trebuchet MS</vt:lpstr>
      <vt:lpstr>Webdings</vt:lpstr>
      <vt:lpstr>Wingdings</vt:lpstr>
      <vt:lpstr>Newest PBPP Template.1.27.09</vt:lpstr>
      <vt:lpstr>1_Newest PBPP Template.1.27.09</vt:lpstr>
      <vt:lpstr>GIS in Pennsylvania State Corrections</vt:lpstr>
      <vt:lpstr>So What</vt:lpstr>
      <vt:lpstr>Software</vt:lpstr>
      <vt:lpstr>Data</vt:lpstr>
      <vt:lpstr>Data</vt:lpstr>
      <vt:lpstr>Data</vt:lpstr>
      <vt:lpstr>Data</vt:lpstr>
      <vt:lpstr>Maps</vt:lpstr>
      <vt:lpstr>Facility Location Maps</vt:lpstr>
      <vt:lpstr>PowerPoint Presentation</vt:lpstr>
      <vt:lpstr>PowerPoint Presentation</vt:lpstr>
      <vt:lpstr>PowerPoint Presentation</vt:lpstr>
      <vt:lpstr>Choropleth Maps</vt:lpstr>
      <vt:lpstr>PowerPoint Presentation</vt:lpstr>
      <vt:lpstr>PowerPoint Presentation</vt:lpstr>
      <vt:lpstr>PowerPoint Presentation</vt:lpstr>
      <vt:lpstr>PowerPoint Presentation</vt:lpstr>
      <vt:lpstr>PowerPoint Presentation</vt:lpstr>
      <vt:lpstr>Spatial analysis maps</vt:lpstr>
      <vt:lpstr>PowerPoint Presentation</vt:lpstr>
      <vt:lpstr>PowerPoint Presentation</vt:lpstr>
      <vt:lpstr>PowerPoint Presentation</vt:lpstr>
      <vt:lpstr>PowerPoint Presentation</vt:lpstr>
      <vt:lpstr>PowerPoint Presentation</vt:lpstr>
      <vt:lpstr>PowerPoint Presentation</vt:lpstr>
      <vt:lpstr>Online Interactive Maps – www.cor.pa.gov</vt:lpstr>
      <vt:lpstr>PowerPoint Presentation</vt:lpstr>
      <vt:lpstr>PowerPoint Presentation</vt:lpstr>
      <vt:lpstr>PowerPoint Presentation</vt:lpstr>
      <vt:lpstr>PowerPoint Presentation</vt:lpstr>
      <vt:lpstr>PowerPoint Presentation</vt:lpstr>
      <vt:lpstr>PowerPoint Presentation</vt:lpstr>
      <vt:lpstr>What is Next?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Motivated for Change:</dc:title>
  <dc:creator>Bell, Nicolette</dc:creator>
  <cp:lastModifiedBy>Hafer, Joseph</cp:lastModifiedBy>
  <cp:revision>402</cp:revision>
  <cp:lastPrinted>2014-10-25T21:20:44Z</cp:lastPrinted>
  <dcterms:created xsi:type="dcterms:W3CDTF">2006-08-16T00:00:00Z</dcterms:created>
  <dcterms:modified xsi:type="dcterms:W3CDTF">2017-05-04T13:04:07Z</dcterms:modified>
</cp:coreProperties>
</file>