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2"/>
  </p:sldMasterIdLst>
  <p:handoutMasterIdLst>
    <p:handoutMasterId r:id="rId32"/>
  </p:handoutMasterIdLst>
  <p:sldIdLst>
    <p:sldId id="256" r:id="rId13"/>
    <p:sldId id="257" r:id="rId14"/>
    <p:sldId id="273" r:id="rId15"/>
    <p:sldId id="274" r:id="rId16"/>
    <p:sldId id="276" r:id="rId17"/>
    <p:sldId id="278" r:id="rId18"/>
    <p:sldId id="275" r:id="rId19"/>
    <p:sldId id="277" r:id="rId20"/>
    <p:sldId id="281" r:id="rId21"/>
    <p:sldId id="280" r:id="rId22"/>
    <p:sldId id="263" r:id="rId23"/>
    <p:sldId id="261" r:id="rId24"/>
    <p:sldId id="282" r:id="rId25"/>
    <p:sldId id="265" r:id="rId26"/>
    <p:sldId id="266" r:id="rId27"/>
    <p:sldId id="270" r:id="rId28"/>
    <p:sldId id="279" r:id="rId29"/>
    <p:sldId id="284" r:id="rId30"/>
    <p:sldId id="269"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04" d="100"/>
          <a:sy n="104" d="100"/>
        </p:scale>
        <p:origin x="14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79B251-FCD9-4B96-9720-8861893A0929}" type="datetimeFigureOut">
              <a:rPr lang="en-US" smtClean="0"/>
              <a:t>5/9/2017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2EA996C-B091-4FB1-A4A9-4CCDBCA20812}" type="slidenum">
              <a:rPr lang="en-US" smtClean="0"/>
              <a:t>‹#›</a:t>
            </a:fld>
            <a:endParaRPr lang="en-US"/>
          </a:p>
        </p:txBody>
      </p:sp>
    </p:spTree>
    <p:extLst>
      <p:ext uri="{BB962C8B-B14F-4D97-AF65-F5344CB8AC3E}">
        <p14:creationId xmlns:p14="http://schemas.microsoft.com/office/powerpoint/2010/main" val="40796425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94334-20E9-4CFA-9F53-9C793AEE953C}"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193238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94334-20E9-4CFA-9F53-9C793AEE953C}"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252332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94334-20E9-4CFA-9F53-9C793AEE953C}"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84662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94334-20E9-4CFA-9F53-9C793AEE953C}"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5088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94334-20E9-4CFA-9F53-9C793AEE953C}"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44335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94334-20E9-4CFA-9F53-9C793AEE953C}"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171047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94334-20E9-4CFA-9F53-9C793AEE953C}"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30605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94334-20E9-4CFA-9F53-9C793AEE953C}"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15734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94334-20E9-4CFA-9F53-9C793AEE953C}"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167923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94334-20E9-4CFA-9F53-9C793AEE953C}"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399501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94334-20E9-4CFA-9F53-9C793AEE953C}"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244537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94334-20E9-4CFA-9F53-9C793AEE953C}" type="datetimeFigureOut">
              <a:rPr lang="en-US" smtClean="0"/>
              <a:t>5/9/2017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BF0D8-E049-455D-A6FC-A66052FE5C91}" type="slidenum">
              <a:rPr lang="en-US" smtClean="0"/>
              <a:t>‹#›</a:t>
            </a:fld>
            <a:endParaRPr lang="en-US"/>
          </a:p>
        </p:txBody>
      </p:sp>
    </p:spTree>
    <p:extLst>
      <p:ext uri="{BB962C8B-B14F-4D97-AF65-F5344CB8AC3E}">
        <p14:creationId xmlns:p14="http://schemas.microsoft.com/office/powerpoint/2010/main" val="2305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mailto:pdioguardo@pa.gov"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2332" y="1117523"/>
            <a:ext cx="9616225" cy="1883254"/>
          </a:xfrm>
        </p:spPr>
        <p:txBody>
          <a:bodyPr>
            <a:noAutofit/>
          </a:bodyPr>
          <a:lstStyle/>
          <a:p>
            <a:r>
              <a:rPr lang="en-US" b="1" dirty="0"/>
              <a:t>Enhancing Public Health with GIS and Informatics</a:t>
            </a:r>
          </a:p>
        </p:txBody>
      </p:sp>
      <p:sp>
        <p:nvSpPr>
          <p:cNvPr id="3" name="Subtitle 2"/>
          <p:cNvSpPr>
            <a:spLocks noGrp="1"/>
          </p:cNvSpPr>
          <p:nvPr>
            <p:ph type="subTitle" idx="1"/>
          </p:nvPr>
        </p:nvSpPr>
        <p:spPr>
          <a:xfrm>
            <a:off x="1160283" y="3382089"/>
            <a:ext cx="9952139" cy="1106783"/>
          </a:xfrm>
        </p:spPr>
        <p:txBody>
          <a:bodyPr>
            <a:normAutofit lnSpcReduction="10000"/>
          </a:bodyPr>
          <a:lstStyle/>
          <a:p>
            <a:r>
              <a:rPr lang="en-US" sz="3600" b="1" dirty="0"/>
              <a:t>2017 Pennsylvania Data User Conference</a:t>
            </a:r>
          </a:p>
          <a:p>
            <a:r>
              <a:rPr lang="en-US" sz="3600" b="1" dirty="0"/>
              <a:t>Penn State Harrisburg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
        <p:nvSpPr>
          <p:cNvPr id="5" name="Subtitle 2"/>
          <p:cNvSpPr txBox="1">
            <a:spLocks/>
          </p:cNvSpPr>
          <p:nvPr/>
        </p:nvSpPr>
        <p:spPr>
          <a:xfrm>
            <a:off x="3776363" y="4780920"/>
            <a:ext cx="3881214" cy="12727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Paul Dioguardo</a:t>
            </a:r>
          </a:p>
          <a:p>
            <a:r>
              <a:rPr lang="en-US" sz="1400" dirty="0"/>
              <a:t>Bureau of Informatics and Information Technology</a:t>
            </a:r>
          </a:p>
          <a:p>
            <a:r>
              <a:rPr lang="en-US" sz="1400" dirty="0"/>
              <a:t>Division of Health Informatics</a:t>
            </a:r>
          </a:p>
          <a:p>
            <a:r>
              <a:rPr lang="en-US" sz="1400" dirty="0"/>
              <a:t>Data Warehouse Team</a:t>
            </a:r>
          </a:p>
        </p:txBody>
      </p:sp>
      <p:sp>
        <p:nvSpPr>
          <p:cNvPr id="10" name="Subtitle 2"/>
          <p:cNvSpPr txBox="1">
            <a:spLocks/>
          </p:cNvSpPr>
          <p:nvPr/>
        </p:nvSpPr>
        <p:spPr>
          <a:xfrm>
            <a:off x="4948678" y="6346123"/>
            <a:ext cx="1536584" cy="3232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May 9, 2017</a:t>
            </a:r>
          </a:p>
        </p:txBody>
      </p:sp>
    </p:spTree>
    <p:extLst>
      <p:ext uri="{BB962C8B-B14F-4D97-AF65-F5344CB8AC3E}">
        <p14:creationId xmlns:p14="http://schemas.microsoft.com/office/powerpoint/2010/main" val="189574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490" y="229210"/>
            <a:ext cx="4320680" cy="742222"/>
          </a:xfrm>
        </p:spPr>
        <p:txBody>
          <a:bodyPr>
            <a:normAutofit/>
          </a:bodyPr>
          <a:lstStyle/>
          <a:p>
            <a:pPr algn="ctr"/>
            <a:r>
              <a:rPr lang="en-US" b="1" dirty="0"/>
              <a:t>Data (partial list)</a:t>
            </a:r>
          </a:p>
        </p:txBody>
      </p:sp>
      <p:sp>
        <p:nvSpPr>
          <p:cNvPr id="3" name="Content Placeholder 2"/>
          <p:cNvSpPr>
            <a:spLocks noGrp="1"/>
          </p:cNvSpPr>
          <p:nvPr>
            <p:ph idx="1"/>
          </p:nvPr>
        </p:nvSpPr>
        <p:spPr>
          <a:xfrm>
            <a:off x="980812" y="1073791"/>
            <a:ext cx="5210262" cy="5750653"/>
          </a:xfrm>
        </p:spPr>
        <p:txBody>
          <a:bodyPr>
            <a:normAutofit fontScale="92500" lnSpcReduction="10000"/>
          </a:bodyPr>
          <a:lstStyle/>
          <a:p>
            <a:pPr lvl="0"/>
            <a:r>
              <a:rPr lang="en-US" sz="1400" dirty="0"/>
              <a:t>Hospitals</a:t>
            </a:r>
          </a:p>
          <a:p>
            <a:pPr lvl="0"/>
            <a:r>
              <a:rPr lang="en-US" sz="1400" dirty="0"/>
              <a:t>Ambulatory Surgery Centers</a:t>
            </a:r>
          </a:p>
          <a:p>
            <a:pPr lvl="0"/>
            <a:r>
              <a:rPr lang="en-US" sz="1400" dirty="0"/>
              <a:t>Nursing Homes</a:t>
            </a:r>
          </a:p>
          <a:p>
            <a:pPr lvl="0"/>
            <a:r>
              <a:rPr lang="en-US" sz="1400" dirty="0"/>
              <a:t>Birth Centers</a:t>
            </a:r>
          </a:p>
          <a:p>
            <a:pPr lvl="0"/>
            <a:r>
              <a:rPr lang="en-US" sz="1400" dirty="0"/>
              <a:t>Community Mental Health Centers</a:t>
            </a:r>
          </a:p>
          <a:p>
            <a:pPr lvl="0"/>
            <a:r>
              <a:rPr lang="en-US" sz="1400" dirty="0"/>
              <a:t>Hospices</a:t>
            </a:r>
          </a:p>
          <a:p>
            <a:pPr lvl="0"/>
            <a:r>
              <a:rPr lang="en-US" sz="1400" dirty="0"/>
              <a:t>Intermediate Care facilities</a:t>
            </a:r>
          </a:p>
          <a:p>
            <a:pPr lvl="0"/>
            <a:r>
              <a:rPr lang="en-US" sz="1400" dirty="0"/>
              <a:t>Physical Speech Therapy Facilities</a:t>
            </a:r>
          </a:p>
          <a:p>
            <a:pPr lvl="0"/>
            <a:r>
              <a:rPr lang="en-US" sz="1400" dirty="0"/>
              <a:t>Portable </a:t>
            </a:r>
            <a:r>
              <a:rPr lang="en-US" sz="1400" dirty="0" err="1"/>
              <a:t>Xray</a:t>
            </a:r>
            <a:endParaRPr lang="en-US" sz="1400" dirty="0"/>
          </a:p>
          <a:p>
            <a:pPr lvl="0"/>
            <a:r>
              <a:rPr lang="en-US" sz="1400" dirty="0"/>
              <a:t>Psychiatric Residential Treatment Facilities</a:t>
            </a:r>
          </a:p>
          <a:p>
            <a:r>
              <a:rPr lang="en-US" sz="1400" dirty="0"/>
              <a:t>Rural Health Clinics</a:t>
            </a:r>
          </a:p>
          <a:p>
            <a:r>
              <a:rPr lang="en-US" sz="1400" dirty="0"/>
              <a:t>Health Assessments</a:t>
            </a:r>
          </a:p>
          <a:p>
            <a:r>
              <a:rPr lang="en-US" sz="1400" dirty="0"/>
              <a:t>Radon Concentrations</a:t>
            </a:r>
          </a:p>
          <a:p>
            <a:r>
              <a:rPr lang="en-US" sz="1400" dirty="0"/>
              <a:t>Arsenic in Groundwater</a:t>
            </a:r>
          </a:p>
          <a:p>
            <a:r>
              <a:rPr lang="en-US" sz="1400" dirty="0"/>
              <a:t>Air Quality</a:t>
            </a:r>
          </a:p>
          <a:p>
            <a:r>
              <a:rPr lang="en-US" sz="1400" dirty="0"/>
              <a:t>Behavioral Risk Factor Surveillance System (BRFSS)</a:t>
            </a:r>
          </a:p>
          <a:p>
            <a:r>
              <a:rPr lang="en-US" sz="1400" dirty="0"/>
              <a:t>County Health Profiles</a:t>
            </a:r>
          </a:p>
          <a:p>
            <a:r>
              <a:rPr lang="en-US" sz="1400" dirty="0"/>
              <a:t>Prescription Drug Monitoring</a:t>
            </a:r>
          </a:p>
          <a:p>
            <a:r>
              <a:rPr lang="en-US" sz="1400" dirty="0"/>
              <a:t>Medical Marijuana</a:t>
            </a:r>
          </a:p>
          <a:p>
            <a:r>
              <a:rPr lang="en-US" sz="1400" dirty="0"/>
              <a:t>Marcellus Shale Related Complaints</a:t>
            </a:r>
          </a:p>
          <a:p>
            <a:endParaRPr lang="en-US" sz="1400"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
        <p:nvSpPr>
          <p:cNvPr id="5" name="Content Placeholder 2"/>
          <p:cNvSpPr txBox="1">
            <a:spLocks/>
          </p:cNvSpPr>
          <p:nvPr/>
        </p:nvSpPr>
        <p:spPr>
          <a:xfrm>
            <a:off x="6451832" y="1006680"/>
            <a:ext cx="5619925" cy="58177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t>Birth Defects</a:t>
            </a:r>
          </a:p>
          <a:p>
            <a:r>
              <a:rPr lang="en-US" sz="1300" dirty="0"/>
              <a:t>Births</a:t>
            </a:r>
          </a:p>
          <a:p>
            <a:r>
              <a:rPr lang="en-US" sz="1300" dirty="0"/>
              <a:t>Cancer Incidence</a:t>
            </a:r>
          </a:p>
          <a:p>
            <a:r>
              <a:rPr lang="en-US" sz="1300" dirty="0"/>
              <a:t>Carbon Monoxide Poisoning Mortality</a:t>
            </a:r>
          </a:p>
          <a:p>
            <a:r>
              <a:rPr lang="en-US" sz="1300" dirty="0"/>
              <a:t>Childhood Cancer Incidence</a:t>
            </a:r>
          </a:p>
          <a:p>
            <a:r>
              <a:rPr lang="en-US" sz="1300" dirty="0"/>
              <a:t>Childhood Lead Poisoning</a:t>
            </a:r>
          </a:p>
          <a:p>
            <a:r>
              <a:rPr lang="en-US" sz="1300" dirty="0"/>
              <a:t>Children Less Than Age 5 Living in Poverty</a:t>
            </a:r>
          </a:p>
          <a:p>
            <a:r>
              <a:rPr lang="en-US" sz="1300" dirty="0"/>
              <a:t>Communicable Diseases (Other than STD)</a:t>
            </a:r>
          </a:p>
          <a:p>
            <a:r>
              <a:rPr lang="en-US" sz="1300" dirty="0"/>
              <a:t>Deaths</a:t>
            </a:r>
          </a:p>
          <a:p>
            <a:r>
              <a:rPr lang="en-US" sz="1300" dirty="0"/>
              <a:t>Drinking Water Quality</a:t>
            </a:r>
          </a:p>
          <a:p>
            <a:r>
              <a:rPr lang="en-US" sz="1300" dirty="0"/>
              <a:t>Hospitalizations</a:t>
            </a:r>
          </a:p>
          <a:p>
            <a:r>
              <a:rPr lang="en-US" sz="1300" dirty="0"/>
              <a:t>Housing by Year Built</a:t>
            </a:r>
          </a:p>
          <a:p>
            <a:r>
              <a:rPr lang="en-US" sz="1300" dirty="0"/>
              <a:t>Infant Deaths</a:t>
            </a:r>
          </a:p>
          <a:p>
            <a:r>
              <a:rPr lang="en-US" sz="1300" dirty="0"/>
              <a:t>Poison Control Call Center Data</a:t>
            </a:r>
          </a:p>
          <a:p>
            <a:r>
              <a:rPr lang="en-US" sz="1300" dirty="0"/>
              <a:t>Population</a:t>
            </a:r>
          </a:p>
          <a:p>
            <a:r>
              <a:rPr lang="en-US" sz="1300" dirty="0"/>
              <a:t>Reported Pregnancies</a:t>
            </a:r>
          </a:p>
          <a:p>
            <a:r>
              <a:rPr lang="en-US" sz="1300" dirty="0"/>
              <a:t>Reproductive Health Outcomes</a:t>
            </a:r>
          </a:p>
          <a:p>
            <a:r>
              <a:rPr lang="en-US" sz="1300" dirty="0"/>
              <a:t>Sexually Transmitted Diseases (STDs)</a:t>
            </a:r>
            <a:endParaRPr lang="en-US" sz="1300" dirty="0"/>
          </a:p>
        </p:txBody>
      </p:sp>
    </p:spTree>
    <p:extLst>
      <p:ext uri="{BB962C8B-B14F-4D97-AF65-F5344CB8AC3E}">
        <p14:creationId xmlns:p14="http://schemas.microsoft.com/office/powerpoint/2010/main" val="77586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40" y="121582"/>
            <a:ext cx="2828550" cy="685801"/>
          </a:xfrm>
          <a:prstGeom prst="rect">
            <a:avLst/>
          </a:prstGeom>
        </p:spPr>
      </p:pic>
      <p:sp>
        <p:nvSpPr>
          <p:cNvPr id="7" name="Title 1"/>
          <p:cNvSpPr>
            <a:spLocks noGrp="1"/>
          </p:cNvSpPr>
          <p:nvPr>
            <p:ph type="title"/>
          </p:nvPr>
        </p:nvSpPr>
        <p:spPr>
          <a:xfrm>
            <a:off x="2697019" y="384737"/>
            <a:ext cx="6991926" cy="1173019"/>
          </a:xfrm>
        </p:spPr>
        <p:txBody>
          <a:bodyPr>
            <a:noAutofit/>
          </a:bodyPr>
          <a:lstStyle/>
          <a:p>
            <a:pPr algn="ctr"/>
            <a:r>
              <a:rPr lang="en-US" sz="4000" b="1" dirty="0"/>
              <a:t>Enterprise Data Warehouse </a:t>
            </a:r>
            <a:br>
              <a:rPr lang="en-US" sz="4000" b="1" dirty="0"/>
            </a:br>
            <a:r>
              <a:rPr lang="en-US" sz="4000" b="1" dirty="0"/>
              <a:t>and Informatics Implementation</a:t>
            </a:r>
            <a:endParaRPr lang="en-US" sz="4000" dirty="0"/>
          </a:p>
        </p:txBody>
      </p:sp>
      <p:sp>
        <p:nvSpPr>
          <p:cNvPr id="9" name="Content Placeholder 2"/>
          <p:cNvSpPr>
            <a:spLocks noGrp="1"/>
          </p:cNvSpPr>
          <p:nvPr>
            <p:ph idx="1"/>
          </p:nvPr>
        </p:nvSpPr>
        <p:spPr>
          <a:xfrm>
            <a:off x="140038" y="1733092"/>
            <a:ext cx="6417607" cy="5027926"/>
          </a:xfrm>
        </p:spPr>
        <p:txBody>
          <a:bodyPr>
            <a:noAutofit/>
          </a:bodyPr>
          <a:lstStyle/>
          <a:p>
            <a:r>
              <a:rPr lang="en-US" sz="3200" dirty="0"/>
              <a:t>Government that Works initiative </a:t>
            </a:r>
          </a:p>
          <a:p>
            <a:r>
              <a:rPr lang="en-US" sz="3200" dirty="0"/>
              <a:t>Department of Health Strategic Plan</a:t>
            </a:r>
          </a:p>
          <a:p>
            <a:r>
              <a:rPr lang="en-US" sz="3200" dirty="0"/>
              <a:t>Increasing demand for high quality health data and statistics</a:t>
            </a:r>
          </a:p>
          <a:p>
            <a:r>
              <a:rPr lang="en-US" sz="3200" dirty="0"/>
              <a:t>Enterprise data warehouse system (EDW) project</a:t>
            </a:r>
          </a:p>
          <a:p>
            <a:r>
              <a:rPr lang="en-US" sz="3200" dirty="0"/>
              <a:t>Enterprise Data Dissemination Informatics Exchange (EDDIE) </a:t>
            </a:r>
          </a:p>
          <a:p>
            <a:r>
              <a:rPr lang="en-US" sz="3200" dirty="0"/>
              <a:t>EDW, Business Intelligence,  Informatics and GIS tools</a:t>
            </a:r>
          </a:p>
        </p:txBody>
      </p:sp>
      <p:pic>
        <p:nvPicPr>
          <p:cNvPr id="2" name="Picture 1"/>
          <p:cNvPicPr>
            <a:picLocks noChangeAspect="1"/>
          </p:cNvPicPr>
          <p:nvPr/>
        </p:nvPicPr>
        <p:blipFill>
          <a:blip r:embed="rId3"/>
          <a:stretch>
            <a:fillRect/>
          </a:stretch>
        </p:blipFill>
        <p:spPr>
          <a:xfrm>
            <a:off x="6622297" y="2071088"/>
            <a:ext cx="5473065" cy="885349"/>
          </a:xfrm>
          <a:prstGeom prst="rect">
            <a:avLst/>
          </a:prstGeom>
        </p:spPr>
      </p:pic>
      <p:pic>
        <p:nvPicPr>
          <p:cNvPr id="1027" name="Picture 3" descr="cid:image005.png@01D2AA27.B244B7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2360" y="3172235"/>
            <a:ext cx="2038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4476" y="3683728"/>
            <a:ext cx="3704765" cy="189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67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40" y="121582"/>
            <a:ext cx="2828550" cy="6858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9391" y="3980214"/>
            <a:ext cx="6030643" cy="2729770"/>
          </a:xfrm>
          <a:prstGeom prst="rect">
            <a:avLst/>
          </a:prstGeom>
          <a:noFill/>
          <a:ln>
            <a:noFill/>
          </a:ln>
        </p:spPr>
      </p:pic>
      <p:sp>
        <p:nvSpPr>
          <p:cNvPr id="6" name="Title 3"/>
          <p:cNvSpPr txBox="1">
            <a:spLocks/>
          </p:cNvSpPr>
          <p:nvPr/>
        </p:nvSpPr>
        <p:spPr>
          <a:xfrm>
            <a:off x="8982501" y="2571527"/>
            <a:ext cx="25836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6376382" y="4026410"/>
            <a:ext cx="5695714" cy="2400635"/>
          </a:xfrm>
          <a:prstGeom prst="rect">
            <a:avLst/>
          </a:prstGeom>
          <a:noFill/>
          <a:ln>
            <a:noFill/>
          </a:ln>
        </p:spPr>
      </p:pic>
      <p:pic>
        <p:nvPicPr>
          <p:cNvPr id="2" name="Picture 1"/>
          <p:cNvPicPr>
            <a:picLocks noChangeAspect="1"/>
          </p:cNvPicPr>
          <p:nvPr/>
        </p:nvPicPr>
        <p:blipFill>
          <a:blip r:embed="rId5"/>
          <a:stretch>
            <a:fillRect/>
          </a:stretch>
        </p:blipFill>
        <p:spPr>
          <a:xfrm>
            <a:off x="3370778" y="5"/>
            <a:ext cx="5537835" cy="4007644"/>
          </a:xfrm>
          <a:prstGeom prst="rect">
            <a:avLst/>
          </a:prstGeom>
        </p:spPr>
      </p:pic>
      <p:sp>
        <p:nvSpPr>
          <p:cNvPr id="3" name="Rectangle 2"/>
          <p:cNvSpPr/>
          <p:nvPr/>
        </p:nvSpPr>
        <p:spPr>
          <a:xfrm>
            <a:off x="7619996" y="280278"/>
            <a:ext cx="4406176" cy="2000548"/>
          </a:xfrm>
          <a:prstGeom prst="rect">
            <a:avLst/>
          </a:prstGeom>
        </p:spPr>
        <p:txBody>
          <a:bodyPr wrap="square">
            <a:spAutoFit/>
          </a:bodyPr>
          <a:lstStyle/>
          <a:p>
            <a:endParaRPr lang="en-US" sz="1400" dirty="0">
              <a:solidFill>
                <a:srgbClr val="000000"/>
              </a:solidFill>
              <a:latin typeface="Calibri" panose="020F0502020204030204" pitchFamily="34" charset="0"/>
            </a:endParaRPr>
          </a:p>
          <a:p>
            <a:r>
              <a:rPr lang="en-US" sz="2000" b="1" dirty="0">
                <a:latin typeface="Calibri" panose="020F0502020204030204" pitchFamily="34" charset="0"/>
              </a:rPr>
              <a:t>PA DOH Informatics Vision </a:t>
            </a:r>
            <a:endParaRPr lang="en-US" sz="2000" dirty="0">
              <a:latin typeface="Calibri" panose="020F0502020204030204" pitchFamily="34" charset="0"/>
            </a:endParaRPr>
          </a:p>
          <a:p>
            <a:r>
              <a:rPr lang="en-US" dirty="0">
                <a:latin typeface="Calibri" panose="020F0502020204030204" pitchFamily="34" charset="0"/>
              </a:rPr>
              <a:t>“A Governed Architecture and Technology aligned with privacy, policy and governance imperatives to enable a single source of trusted information for cross functionality instrumental to PA DOH goals” </a:t>
            </a:r>
            <a:endParaRPr lang="en-US" dirty="0"/>
          </a:p>
        </p:txBody>
      </p:sp>
      <p:sp>
        <p:nvSpPr>
          <p:cNvPr id="10" name="Content Placeholder 2"/>
          <p:cNvSpPr>
            <a:spLocks noGrp="1"/>
          </p:cNvSpPr>
          <p:nvPr>
            <p:ph idx="1"/>
          </p:nvPr>
        </p:nvSpPr>
        <p:spPr>
          <a:xfrm>
            <a:off x="140040" y="1173492"/>
            <a:ext cx="3526798" cy="1398035"/>
          </a:xfrm>
        </p:spPr>
        <p:txBody>
          <a:bodyPr>
            <a:noAutofit/>
          </a:bodyPr>
          <a:lstStyle/>
          <a:p>
            <a:r>
              <a:rPr lang="en-US" sz="3200" dirty="0"/>
              <a:t>Data Governance</a:t>
            </a:r>
          </a:p>
          <a:p>
            <a:r>
              <a:rPr lang="en-US" sz="3200" dirty="0"/>
              <a:t>Data Stewardship</a:t>
            </a:r>
          </a:p>
        </p:txBody>
      </p:sp>
    </p:spTree>
    <p:extLst>
      <p:ext uri="{BB962C8B-B14F-4D97-AF65-F5344CB8AC3E}">
        <p14:creationId xmlns:p14="http://schemas.microsoft.com/office/powerpoint/2010/main" val="54658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GIS and Informatics Services</a:t>
            </a:r>
          </a:p>
        </p:txBody>
      </p:sp>
      <p:sp>
        <p:nvSpPr>
          <p:cNvPr id="3" name="Content Placeholder 2"/>
          <p:cNvSpPr>
            <a:spLocks noGrp="1"/>
          </p:cNvSpPr>
          <p:nvPr>
            <p:ph idx="1"/>
          </p:nvPr>
        </p:nvSpPr>
        <p:spPr>
          <a:xfrm>
            <a:off x="238514" y="1625598"/>
            <a:ext cx="5847127" cy="5232399"/>
          </a:xfrm>
        </p:spPr>
        <p:txBody>
          <a:bodyPr>
            <a:normAutofit lnSpcReduction="10000"/>
          </a:bodyPr>
          <a:lstStyle/>
          <a:p>
            <a:pPr lvl="0"/>
            <a:r>
              <a:rPr lang="en-US" dirty="0"/>
              <a:t>Geocoding (Births, Deaths, Fetal Deaths, Diseases)</a:t>
            </a:r>
          </a:p>
          <a:p>
            <a:pPr lvl="0"/>
            <a:r>
              <a:rPr lang="en-US" dirty="0"/>
              <a:t>Rooftop Geocoding of Health Facilities</a:t>
            </a:r>
          </a:p>
          <a:p>
            <a:pPr lvl="0"/>
            <a:r>
              <a:rPr lang="en-US" dirty="0"/>
              <a:t>Disease and other health issues mapping (choropleth vs point)</a:t>
            </a:r>
          </a:p>
          <a:p>
            <a:pPr lvl="0"/>
            <a:r>
              <a:rPr lang="en-US" dirty="0"/>
              <a:t>Creation of static or printable maps for reports displaying health statistics</a:t>
            </a:r>
          </a:p>
          <a:p>
            <a:pPr lvl="0"/>
            <a:r>
              <a:rPr lang="en-US" dirty="0"/>
              <a:t>Creation of interactive maps that allow the end user to make choices</a:t>
            </a:r>
          </a:p>
          <a:p>
            <a:pPr lvl="0"/>
            <a:r>
              <a:rPr lang="en-US" dirty="0"/>
              <a:t>Assistance provided to other program area staff using GIS software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
        <p:nvSpPr>
          <p:cNvPr id="5" name="Content Placeholder 2"/>
          <p:cNvSpPr txBox="1">
            <a:spLocks/>
          </p:cNvSpPr>
          <p:nvPr/>
        </p:nvSpPr>
        <p:spPr>
          <a:xfrm>
            <a:off x="6096000" y="1625597"/>
            <a:ext cx="5847127" cy="5232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Examples of interactive maps created for program areas:</a:t>
            </a:r>
          </a:p>
          <a:p>
            <a:pPr lvl="0"/>
            <a:r>
              <a:rPr lang="en-US" dirty="0"/>
              <a:t>Birth and Death Registrars</a:t>
            </a:r>
          </a:p>
          <a:p>
            <a:pPr lvl="0"/>
            <a:r>
              <a:rPr lang="en-US" dirty="0"/>
              <a:t>Hepatitis Patient Services</a:t>
            </a:r>
          </a:p>
          <a:p>
            <a:pPr lvl="0"/>
            <a:r>
              <a:rPr lang="en-US" dirty="0"/>
              <a:t>Confirmed Tuberculosis Cases and Health Centers</a:t>
            </a:r>
          </a:p>
          <a:p>
            <a:pPr lvl="0"/>
            <a:r>
              <a:rPr lang="en-US" dirty="0"/>
              <a:t>Cervical Cancer and Dental Shortage Areas</a:t>
            </a:r>
          </a:p>
          <a:p>
            <a:r>
              <a:rPr lang="en-US" dirty="0"/>
              <a:t>Hospital, Schools and Child Care Providers</a:t>
            </a:r>
          </a:p>
          <a:p>
            <a:r>
              <a:rPr lang="en-US" dirty="0"/>
              <a:t>Health Assessments, Radon, Arsenic</a:t>
            </a:r>
          </a:p>
        </p:txBody>
      </p:sp>
    </p:spTree>
    <p:extLst>
      <p:ext uri="{BB962C8B-B14F-4D97-AF65-F5344CB8AC3E}">
        <p14:creationId xmlns:p14="http://schemas.microsoft.com/office/powerpoint/2010/main" val="380067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8140" y="1068540"/>
            <a:ext cx="10192512" cy="5666232"/>
          </a:xfrm>
          <a:prstGeom prst="rect">
            <a:avLst/>
          </a:prstGeom>
        </p:spPr>
      </p:pic>
      <p:sp>
        <p:nvSpPr>
          <p:cNvPr id="4" name="Title 1"/>
          <p:cNvSpPr>
            <a:spLocks noGrp="1"/>
          </p:cNvSpPr>
          <p:nvPr>
            <p:ph type="title"/>
          </p:nvPr>
        </p:nvSpPr>
        <p:spPr>
          <a:xfrm>
            <a:off x="832622" y="126425"/>
            <a:ext cx="10515600" cy="942115"/>
          </a:xfrm>
        </p:spPr>
        <p:txBody>
          <a:bodyPr/>
          <a:lstStyle/>
          <a:p>
            <a:pPr algn="ctr"/>
            <a:r>
              <a:rPr lang="en-US" b="1" dirty="0"/>
              <a:t>Maps and Apps</a:t>
            </a:r>
          </a:p>
        </p:txBody>
      </p:sp>
    </p:spTree>
    <p:extLst>
      <p:ext uri="{BB962C8B-B14F-4D97-AF65-F5344CB8AC3E}">
        <p14:creationId xmlns:p14="http://schemas.microsoft.com/office/powerpoint/2010/main" val="2684079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9555" y="629803"/>
            <a:ext cx="4982445" cy="2743200"/>
          </a:xfrm>
          <a:prstGeom prst="rect">
            <a:avLst/>
          </a:prstGeom>
          <a:noFill/>
          <a:ln>
            <a:no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555" y="3765216"/>
            <a:ext cx="4727957" cy="2743200"/>
          </a:xfrm>
          <a:prstGeom prst="rect">
            <a:avLst/>
          </a:prstGeom>
          <a:noFill/>
          <a:ln>
            <a:noFill/>
          </a:ln>
        </p:spPr>
      </p:pic>
      <p:pic>
        <p:nvPicPr>
          <p:cNvPr id="2" name="Picture 1"/>
          <p:cNvPicPr>
            <a:picLocks noChangeAspect="1"/>
          </p:cNvPicPr>
          <p:nvPr/>
        </p:nvPicPr>
        <p:blipFill>
          <a:blip r:embed="rId4"/>
          <a:stretch>
            <a:fillRect/>
          </a:stretch>
        </p:blipFill>
        <p:spPr>
          <a:xfrm>
            <a:off x="157301" y="181332"/>
            <a:ext cx="7133844" cy="4045268"/>
          </a:xfrm>
          <a:prstGeom prst="rect">
            <a:avLst/>
          </a:prstGeom>
        </p:spPr>
      </p:pic>
      <p:pic>
        <p:nvPicPr>
          <p:cNvPr id="3" name="Picture 2"/>
          <p:cNvPicPr>
            <a:picLocks noChangeAspect="1"/>
          </p:cNvPicPr>
          <p:nvPr/>
        </p:nvPicPr>
        <p:blipFill>
          <a:blip r:embed="rId5"/>
          <a:stretch>
            <a:fillRect/>
          </a:stretch>
        </p:blipFill>
        <p:spPr>
          <a:xfrm>
            <a:off x="1207384" y="4202787"/>
            <a:ext cx="4263390" cy="2583180"/>
          </a:xfrm>
          <a:prstGeom prst="rect">
            <a:avLst/>
          </a:prstGeom>
        </p:spPr>
      </p:pic>
    </p:spTree>
    <p:extLst>
      <p:ext uri="{BB962C8B-B14F-4D97-AF65-F5344CB8AC3E}">
        <p14:creationId xmlns:p14="http://schemas.microsoft.com/office/powerpoint/2010/main" val="398694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817" y="149717"/>
            <a:ext cx="8343649" cy="898985"/>
          </a:xfrm>
        </p:spPr>
        <p:txBody>
          <a:bodyPr>
            <a:normAutofit fontScale="90000"/>
          </a:bodyPr>
          <a:lstStyle/>
          <a:p>
            <a:pPr algn="ctr"/>
            <a:r>
              <a:rPr lang="en-US" b="1" dirty="0"/>
              <a:t>Health Assessments Viewer Application</a:t>
            </a:r>
            <a:endParaRPr lang="en-US" dirty="0"/>
          </a:p>
        </p:txBody>
      </p:sp>
      <p:sp>
        <p:nvSpPr>
          <p:cNvPr id="3" name="Content Placeholder 2"/>
          <p:cNvSpPr>
            <a:spLocks noGrp="1"/>
          </p:cNvSpPr>
          <p:nvPr>
            <p:ph idx="1"/>
          </p:nvPr>
        </p:nvSpPr>
        <p:spPr>
          <a:xfrm>
            <a:off x="238515" y="1406768"/>
            <a:ext cx="6003260" cy="5285579"/>
          </a:xfrm>
        </p:spPr>
        <p:txBody>
          <a:bodyPr>
            <a:normAutofit fontScale="85000" lnSpcReduction="20000"/>
          </a:bodyPr>
          <a:lstStyle/>
          <a:p>
            <a:r>
              <a:rPr lang="en-US" dirty="0"/>
              <a:t> Health Assessment evaluations determine if the site is a public health risk, if people are being exposed to harmful substances and, if so, to stop or reduce the exposure</a:t>
            </a:r>
          </a:p>
          <a:p>
            <a:r>
              <a:rPr lang="en-US" dirty="0"/>
              <a:t>The HAP Viewer application displays Health Assessment (HA) locations, along with document links and allows searches on HA sites by site name, chemicals found and by disease risk.</a:t>
            </a:r>
          </a:p>
          <a:p>
            <a:r>
              <a:rPr lang="en-US" dirty="0"/>
              <a:t>Additional layers depict contaminated areas or potential environmentally hazardous sites and facilities containing harmful substances</a:t>
            </a:r>
          </a:p>
          <a:p>
            <a:r>
              <a:rPr lang="en-US" dirty="0"/>
              <a:t>Used for easy access to and search of documents and locations, for follow-up investigations to address concerns about toxic hazards and public health consequences of environmental contamination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445331" y="2020405"/>
            <a:ext cx="5483744" cy="3114303"/>
          </a:xfrm>
          <a:prstGeom prst="rect">
            <a:avLst/>
          </a:prstGeom>
          <a:noFill/>
          <a:ln>
            <a:noFill/>
          </a:ln>
        </p:spPr>
      </p:pic>
    </p:spTree>
    <p:extLst>
      <p:ext uri="{BB962C8B-B14F-4D97-AF65-F5344CB8AC3E}">
        <p14:creationId xmlns:p14="http://schemas.microsoft.com/office/powerpoint/2010/main" val="1837303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818" y="149717"/>
            <a:ext cx="5094340" cy="898985"/>
          </a:xfrm>
        </p:spPr>
        <p:txBody>
          <a:bodyPr>
            <a:normAutofit/>
          </a:bodyPr>
          <a:lstStyle/>
          <a:p>
            <a:pPr algn="ctr"/>
            <a:r>
              <a:rPr lang="en-US" b="1" dirty="0"/>
              <a:t>Maps and Apps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661" y="1502998"/>
            <a:ext cx="4126806" cy="24120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9821" y="1502998"/>
            <a:ext cx="4088700" cy="2427309"/>
          </a:xfrm>
          <a:prstGeom prst="rect">
            <a:avLst/>
          </a:prstGeom>
        </p:spPr>
      </p:pic>
      <p:sp>
        <p:nvSpPr>
          <p:cNvPr id="9" name="TextBox 8"/>
          <p:cNvSpPr txBox="1"/>
          <p:nvPr/>
        </p:nvSpPr>
        <p:spPr>
          <a:xfrm>
            <a:off x="665015" y="938026"/>
            <a:ext cx="4990540" cy="461665"/>
          </a:xfrm>
          <a:prstGeom prst="rect">
            <a:avLst/>
          </a:prstGeom>
          <a:noFill/>
        </p:spPr>
        <p:txBody>
          <a:bodyPr wrap="square" rtlCol="0">
            <a:spAutoFit/>
          </a:bodyPr>
          <a:lstStyle/>
          <a:p>
            <a:pPr algn="ctr"/>
            <a:r>
              <a:rPr lang="en-US" sz="2400" dirty="0"/>
              <a:t>Accidental Drug Poisoning Deaths</a:t>
            </a:r>
          </a:p>
        </p:txBody>
      </p:sp>
      <p:sp>
        <p:nvSpPr>
          <p:cNvPr id="10" name="TextBox 9"/>
          <p:cNvSpPr txBox="1"/>
          <p:nvPr/>
        </p:nvSpPr>
        <p:spPr>
          <a:xfrm>
            <a:off x="6268901" y="958508"/>
            <a:ext cx="4990540" cy="461665"/>
          </a:xfrm>
          <a:prstGeom prst="rect">
            <a:avLst/>
          </a:prstGeom>
          <a:noFill/>
        </p:spPr>
        <p:txBody>
          <a:bodyPr wrap="square" rtlCol="0">
            <a:spAutoFit/>
          </a:bodyPr>
          <a:lstStyle/>
          <a:p>
            <a:pPr algn="ctr"/>
            <a:r>
              <a:rPr lang="en-US" sz="2400" dirty="0"/>
              <a:t>In-Patient Detox Programs</a:t>
            </a:r>
          </a:p>
        </p:txBody>
      </p:sp>
      <p:sp>
        <p:nvSpPr>
          <p:cNvPr id="11" name="TextBox 10"/>
          <p:cNvSpPr txBox="1"/>
          <p:nvPr/>
        </p:nvSpPr>
        <p:spPr>
          <a:xfrm>
            <a:off x="789706" y="4013132"/>
            <a:ext cx="4990540" cy="461665"/>
          </a:xfrm>
          <a:prstGeom prst="rect">
            <a:avLst/>
          </a:prstGeom>
          <a:noFill/>
        </p:spPr>
        <p:txBody>
          <a:bodyPr wrap="square" rtlCol="0">
            <a:spAutoFit/>
          </a:bodyPr>
          <a:lstStyle/>
          <a:p>
            <a:pPr algn="ctr"/>
            <a:r>
              <a:rPr lang="en-US" sz="2400" dirty="0"/>
              <a:t>Health Facilities</a:t>
            </a:r>
          </a:p>
        </p:txBody>
      </p:sp>
      <p:sp>
        <p:nvSpPr>
          <p:cNvPr id="12" name="TextBox 11"/>
          <p:cNvSpPr txBox="1"/>
          <p:nvPr/>
        </p:nvSpPr>
        <p:spPr>
          <a:xfrm>
            <a:off x="6393592" y="4033614"/>
            <a:ext cx="4990540" cy="461665"/>
          </a:xfrm>
          <a:prstGeom prst="rect">
            <a:avLst/>
          </a:prstGeom>
          <a:noFill/>
        </p:spPr>
        <p:txBody>
          <a:bodyPr wrap="square" rtlCol="0">
            <a:spAutoFit/>
          </a:bodyPr>
          <a:lstStyle/>
          <a:p>
            <a:pPr algn="ctr"/>
            <a:r>
              <a:rPr lang="en-US" sz="2400" dirty="0"/>
              <a:t>WIC Services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706" y="4495279"/>
            <a:ext cx="4531199" cy="215723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3592" y="4495279"/>
            <a:ext cx="4537867" cy="2130564"/>
          </a:xfrm>
          <a:prstGeom prst="rect">
            <a:avLst/>
          </a:prstGeom>
        </p:spPr>
      </p:pic>
    </p:spTree>
    <p:extLst>
      <p:ext uri="{BB962C8B-B14F-4D97-AF65-F5344CB8AC3E}">
        <p14:creationId xmlns:p14="http://schemas.microsoft.com/office/powerpoint/2010/main" val="146656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818" y="149717"/>
            <a:ext cx="5094340" cy="898985"/>
          </a:xfrm>
        </p:spPr>
        <p:txBody>
          <a:bodyPr>
            <a:normAutofit/>
          </a:bodyPr>
          <a:lstStyle/>
          <a:p>
            <a:pPr algn="ctr"/>
            <a:r>
              <a:rPr lang="en-US" b="1" dirty="0"/>
              <a:t>Maps and Apps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
        <p:nvSpPr>
          <p:cNvPr id="9" name="TextBox 8"/>
          <p:cNvSpPr txBox="1"/>
          <p:nvPr/>
        </p:nvSpPr>
        <p:spPr>
          <a:xfrm>
            <a:off x="665015" y="938026"/>
            <a:ext cx="4990540" cy="461665"/>
          </a:xfrm>
          <a:prstGeom prst="rect">
            <a:avLst/>
          </a:prstGeom>
          <a:noFill/>
        </p:spPr>
        <p:txBody>
          <a:bodyPr wrap="square" rtlCol="0">
            <a:spAutoFit/>
          </a:bodyPr>
          <a:lstStyle/>
          <a:p>
            <a:pPr algn="ctr"/>
            <a:r>
              <a:rPr lang="en-US" sz="2400" dirty="0"/>
              <a:t>Tuberculosis Cases</a:t>
            </a:r>
          </a:p>
        </p:txBody>
      </p:sp>
      <p:sp>
        <p:nvSpPr>
          <p:cNvPr id="10" name="TextBox 9"/>
          <p:cNvSpPr txBox="1"/>
          <p:nvPr/>
        </p:nvSpPr>
        <p:spPr>
          <a:xfrm>
            <a:off x="6268901" y="958508"/>
            <a:ext cx="4990540" cy="461665"/>
          </a:xfrm>
          <a:prstGeom prst="rect">
            <a:avLst/>
          </a:prstGeom>
          <a:noFill/>
        </p:spPr>
        <p:txBody>
          <a:bodyPr wrap="square" rtlCol="0">
            <a:spAutoFit/>
          </a:bodyPr>
          <a:lstStyle/>
          <a:p>
            <a:pPr algn="ctr"/>
            <a:r>
              <a:rPr lang="en-US" sz="2400" dirty="0"/>
              <a:t>Birthing Facilities</a:t>
            </a:r>
          </a:p>
        </p:txBody>
      </p:sp>
      <p:sp>
        <p:nvSpPr>
          <p:cNvPr id="11" name="TextBox 10"/>
          <p:cNvSpPr txBox="1"/>
          <p:nvPr/>
        </p:nvSpPr>
        <p:spPr>
          <a:xfrm>
            <a:off x="789706" y="4013132"/>
            <a:ext cx="4990540" cy="461665"/>
          </a:xfrm>
          <a:prstGeom prst="rect">
            <a:avLst/>
          </a:prstGeom>
          <a:noFill/>
        </p:spPr>
        <p:txBody>
          <a:bodyPr wrap="square" rtlCol="0">
            <a:spAutoFit/>
          </a:bodyPr>
          <a:lstStyle/>
          <a:p>
            <a:pPr algn="ctr"/>
            <a:r>
              <a:rPr lang="en-US" sz="2400" dirty="0"/>
              <a:t>Midwives with Hearing Equipment</a:t>
            </a:r>
          </a:p>
        </p:txBody>
      </p:sp>
      <p:sp>
        <p:nvSpPr>
          <p:cNvPr id="12" name="TextBox 11"/>
          <p:cNvSpPr txBox="1"/>
          <p:nvPr/>
        </p:nvSpPr>
        <p:spPr>
          <a:xfrm>
            <a:off x="6393592" y="4033614"/>
            <a:ext cx="4990540" cy="461665"/>
          </a:xfrm>
          <a:prstGeom prst="rect">
            <a:avLst/>
          </a:prstGeom>
          <a:noFill/>
        </p:spPr>
        <p:txBody>
          <a:bodyPr wrap="square" rtlCol="0">
            <a:spAutoFit/>
          </a:bodyPr>
          <a:lstStyle/>
          <a:p>
            <a:pPr algn="ctr"/>
            <a:r>
              <a:rPr lang="en-US" sz="2400" dirty="0"/>
              <a:t>Groundwater and Indoor Radon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282" y="1420173"/>
            <a:ext cx="3982006" cy="242730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5063" y="1420173"/>
            <a:ext cx="4058216" cy="239682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020" y="4474797"/>
            <a:ext cx="4524530" cy="2183911"/>
          </a:xfrm>
          <a:prstGeom prst="rect">
            <a:avLst/>
          </a:prstGeom>
        </p:spPr>
      </p:pic>
      <p:pic>
        <p:nvPicPr>
          <p:cNvPr id="15" name="Picture 14"/>
          <p:cNvPicPr>
            <a:picLocks noChangeAspect="1"/>
          </p:cNvPicPr>
          <p:nvPr/>
        </p:nvPicPr>
        <p:blipFill>
          <a:blip r:embed="rId6"/>
          <a:stretch>
            <a:fillRect/>
          </a:stretch>
        </p:blipFill>
        <p:spPr>
          <a:xfrm>
            <a:off x="6751452" y="4474797"/>
            <a:ext cx="4274820" cy="2313432"/>
          </a:xfrm>
          <a:prstGeom prst="rect">
            <a:avLst/>
          </a:prstGeom>
        </p:spPr>
      </p:pic>
    </p:spTree>
    <p:extLst>
      <p:ext uri="{BB962C8B-B14F-4D97-AF65-F5344CB8AC3E}">
        <p14:creationId xmlns:p14="http://schemas.microsoft.com/office/powerpoint/2010/main" val="217907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40" y="121582"/>
            <a:ext cx="2828550" cy="685801"/>
          </a:xfrm>
          <a:prstGeom prst="rect">
            <a:avLst/>
          </a:prstGeom>
        </p:spPr>
      </p:pic>
      <p:sp>
        <p:nvSpPr>
          <p:cNvPr id="4" name="Title 3"/>
          <p:cNvSpPr>
            <a:spLocks noGrp="1"/>
          </p:cNvSpPr>
          <p:nvPr>
            <p:ph type="title"/>
          </p:nvPr>
        </p:nvSpPr>
        <p:spPr>
          <a:xfrm>
            <a:off x="4209780" y="243965"/>
            <a:ext cx="3746679" cy="1325563"/>
          </a:xfrm>
        </p:spPr>
        <p:txBody>
          <a:bodyPr/>
          <a:lstStyle/>
          <a:p>
            <a:pPr algn="ctr"/>
            <a:r>
              <a:rPr lang="en-US" b="1" dirty="0"/>
              <a:t>Thank You</a:t>
            </a:r>
            <a:endParaRPr lang="en-US" dirty="0"/>
          </a:p>
        </p:txBody>
      </p:sp>
      <p:sp>
        <p:nvSpPr>
          <p:cNvPr id="5" name="Subtitle 2"/>
          <p:cNvSpPr txBox="1">
            <a:spLocks/>
          </p:cNvSpPr>
          <p:nvPr/>
        </p:nvSpPr>
        <p:spPr>
          <a:xfrm>
            <a:off x="9388699" y="4906851"/>
            <a:ext cx="2640169" cy="15325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dirty="0"/>
              <a:t>Paul Dioguardo</a:t>
            </a:r>
          </a:p>
          <a:p>
            <a:pPr algn="r"/>
            <a:r>
              <a:rPr lang="en-US" sz="1600" dirty="0"/>
              <a:t>PA DOH BIIT</a:t>
            </a:r>
          </a:p>
          <a:p>
            <a:pPr algn="r"/>
            <a:r>
              <a:rPr lang="en-US" sz="1600" dirty="0"/>
              <a:t>717-836-3516</a:t>
            </a:r>
          </a:p>
          <a:p>
            <a:pPr algn="r"/>
            <a:r>
              <a:rPr lang="en-US" sz="1600" dirty="0">
                <a:hlinkClick r:id="rId3"/>
              </a:rPr>
              <a:t>pdioguardo@pa.gov</a:t>
            </a:r>
            <a:r>
              <a:rPr lang="en-US" sz="1600" dirty="0"/>
              <a:t> </a:t>
            </a:r>
          </a:p>
        </p:txBody>
      </p:sp>
      <p:sp>
        <p:nvSpPr>
          <p:cNvPr id="7" name="Title 3"/>
          <p:cNvSpPr txBox="1">
            <a:spLocks/>
          </p:cNvSpPr>
          <p:nvPr/>
        </p:nvSpPr>
        <p:spPr>
          <a:xfrm>
            <a:off x="4288289" y="5113873"/>
            <a:ext cx="37466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Questions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784" y="1611489"/>
            <a:ext cx="4384431" cy="3635022"/>
          </a:xfrm>
          <a:prstGeom prst="rect">
            <a:avLst/>
          </a:prstGeom>
        </p:spPr>
      </p:pic>
    </p:spTree>
    <p:extLst>
      <p:ext uri="{BB962C8B-B14F-4D97-AF65-F5344CB8AC3E}">
        <p14:creationId xmlns:p14="http://schemas.microsoft.com/office/powerpoint/2010/main" val="264137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97" y="835518"/>
            <a:ext cx="11383859" cy="1026875"/>
          </a:xfrm>
        </p:spPr>
        <p:txBody>
          <a:bodyPr>
            <a:normAutofit fontScale="90000"/>
          </a:bodyPr>
          <a:lstStyle/>
          <a:p>
            <a:pPr algn="ctr"/>
            <a:r>
              <a:rPr lang="en-US" b="1" dirty="0"/>
              <a:t>Enhancing Public Health Through GIS and Informatics</a:t>
            </a:r>
            <a:endParaRPr lang="en-US" dirty="0"/>
          </a:p>
        </p:txBody>
      </p:sp>
      <p:sp>
        <p:nvSpPr>
          <p:cNvPr id="3" name="Content Placeholder 2"/>
          <p:cNvSpPr>
            <a:spLocks noGrp="1"/>
          </p:cNvSpPr>
          <p:nvPr>
            <p:ph idx="1"/>
          </p:nvPr>
        </p:nvSpPr>
        <p:spPr>
          <a:xfrm>
            <a:off x="3630570" y="1936284"/>
            <a:ext cx="4935112" cy="4658480"/>
          </a:xfrm>
        </p:spPr>
        <p:txBody>
          <a:bodyPr>
            <a:normAutofit/>
          </a:bodyPr>
          <a:lstStyle/>
          <a:p>
            <a:r>
              <a:rPr lang="en-US" dirty="0"/>
              <a:t> Overview</a:t>
            </a:r>
          </a:p>
          <a:p>
            <a:r>
              <a:rPr lang="en-US" dirty="0"/>
              <a:t> GIS Users</a:t>
            </a:r>
          </a:p>
          <a:p>
            <a:r>
              <a:rPr lang="en-US" dirty="0"/>
              <a:t> Software</a:t>
            </a:r>
          </a:p>
          <a:p>
            <a:r>
              <a:rPr lang="en-US" dirty="0"/>
              <a:t> Data</a:t>
            </a:r>
          </a:p>
          <a:p>
            <a:r>
              <a:rPr lang="en-US" dirty="0"/>
              <a:t> Enterprise Data Warehouse </a:t>
            </a:r>
          </a:p>
          <a:p>
            <a:pPr marL="0" indent="0">
              <a:buNone/>
            </a:pPr>
            <a:r>
              <a:rPr lang="en-US" dirty="0"/>
              <a:t>       and Informatics</a:t>
            </a:r>
            <a:endParaRPr lang="en-US" dirty="0"/>
          </a:p>
          <a:p>
            <a:r>
              <a:rPr lang="en-US" dirty="0"/>
              <a:t> Services</a:t>
            </a:r>
          </a:p>
          <a:p>
            <a:r>
              <a:rPr lang="en-US" dirty="0"/>
              <a:t> Maps and Applications</a:t>
            </a:r>
          </a:p>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203373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Overview</a:t>
            </a:r>
          </a:p>
        </p:txBody>
      </p:sp>
      <p:sp>
        <p:nvSpPr>
          <p:cNvPr id="3" name="Content Placeholder 2"/>
          <p:cNvSpPr>
            <a:spLocks noGrp="1"/>
          </p:cNvSpPr>
          <p:nvPr>
            <p:ph idx="1"/>
          </p:nvPr>
        </p:nvSpPr>
        <p:spPr>
          <a:xfrm>
            <a:off x="838200" y="1825625"/>
            <a:ext cx="10515600" cy="4593648"/>
          </a:xfrm>
        </p:spPr>
        <p:txBody>
          <a:bodyPr>
            <a:normAutofit fontScale="85000" lnSpcReduction="20000"/>
          </a:bodyPr>
          <a:lstStyle/>
          <a:p>
            <a:r>
              <a:rPr lang="en-US" dirty="0"/>
              <a:t>GIS is used by various Health Department Bureaus for geocoding, mapping, and spatial analysis of health data, facilities and related issues, in support of these goals:</a:t>
            </a:r>
          </a:p>
          <a:p>
            <a:pPr lvl="1"/>
            <a:r>
              <a:rPr lang="en-US" dirty="0"/>
              <a:t>Promote healthy lifestyles, prevent injury and disease, and to assure the safe delivery of quality health care for all Commonwealth citizens</a:t>
            </a:r>
          </a:p>
          <a:p>
            <a:pPr lvl="1"/>
            <a:r>
              <a:rPr lang="en-US" dirty="0"/>
              <a:t>Successfully reduce the number of serious illnesses, injuries and deaths due to major health threats; tobacco-related diseases; infectious disease; and accidental injuries. </a:t>
            </a:r>
          </a:p>
          <a:p>
            <a:pPr lvl="1"/>
            <a:r>
              <a:rPr lang="en-US" dirty="0"/>
              <a:t>Planning and coordinating health resources throughout the Commonwealth</a:t>
            </a:r>
          </a:p>
          <a:p>
            <a:pPr lvl="1"/>
            <a:r>
              <a:rPr lang="en-US" dirty="0"/>
              <a:t>Licensing and regulating a variety of health facilities</a:t>
            </a:r>
          </a:p>
          <a:p>
            <a:pPr lvl="1"/>
            <a:r>
              <a:rPr lang="en-US" dirty="0"/>
              <a:t>Driving public health policies and program decisions   </a:t>
            </a:r>
          </a:p>
          <a:p>
            <a:pPr lvl="1"/>
            <a:r>
              <a:rPr lang="en-US" dirty="0"/>
              <a:t>Improve and streamline government effectiveness</a:t>
            </a:r>
          </a:p>
          <a:p>
            <a:pPr lvl="1"/>
            <a:r>
              <a:rPr lang="en-US" dirty="0"/>
              <a:t>Become a more data-driven organization</a:t>
            </a:r>
          </a:p>
          <a:p>
            <a:pPr lvl="1"/>
            <a:r>
              <a:rPr lang="en-US" dirty="0"/>
              <a:t>Provide useful information to the public</a:t>
            </a:r>
          </a:p>
          <a:p>
            <a:pPr marL="457200" lvl="1" indent="0">
              <a:buNone/>
            </a:pPr>
            <a:endParaRPr lang="en-US" dirty="0"/>
          </a:p>
          <a:p>
            <a:r>
              <a:rPr lang="en-US" dirty="0"/>
              <a:t>The use of GIS is supported by a group within the Division of Health Informatics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383575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
        <p:nvSpPr>
          <p:cNvPr id="7" name="TextBox 6"/>
          <p:cNvSpPr txBox="1"/>
          <p:nvPr/>
        </p:nvSpPr>
        <p:spPr>
          <a:xfrm>
            <a:off x="806824" y="1225689"/>
            <a:ext cx="10990729" cy="5632311"/>
          </a:xfrm>
          <a:prstGeom prst="rect">
            <a:avLst/>
          </a:prstGeom>
          <a:noFill/>
        </p:spPr>
        <p:txBody>
          <a:bodyPr wrap="square" numCol="2" rtlCol="0">
            <a:spAutoFit/>
          </a:bodyPr>
          <a:lstStyle/>
          <a:p>
            <a:pPr marL="285750" indent="-285750">
              <a:buFont typeface="Arial" panose="020B0604020202020204" pitchFamily="34" charset="0"/>
              <a:buChar char="•"/>
            </a:pPr>
            <a:r>
              <a:rPr lang="en-US" sz="2400" dirty="0"/>
              <a:t>Policy Office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Communicable Diseases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District Offices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Family Health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Facility Licensure and Certification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Health Promotion and Risk Reduction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Health Statistics and Registries</a:t>
            </a:r>
          </a:p>
          <a:p>
            <a:endParaRPr lang="en-US" sz="2400" dirty="0"/>
          </a:p>
          <a:p>
            <a:endParaRPr lang="en-US" sz="2400" dirty="0"/>
          </a:p>
          <a:p>
            <a:pPr marL="285750" indent="-285750">
              <a:buFont typeface="Arial" panose="020B0604020202020204" pitchFamily="34" charset="0"/>
              <a:buChar char="•"/>
            </a:pPr>
            <a:r>
              <a:rPr lang="en-US" sz="2400" dirty="0"/>
              <a:t>Informatics and Information Technology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Epidemiology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Managed Care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Public Health Preparedness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Quality Assurance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Women Infants and Children</a:t>
            </a:r>
          </a:p>
        </p:txBody>
      </p:sp>
      <p:sp>
        <p:nvSpPr>
          <p:cNvPr id="8" name="Title 1"/>
          <p:cNvSpPr txBox="1">
            <a:spLocks/>
          </p:cNvSpPr>
          <p:nvPr/>
        </p:nvSpPr>
        <p:spPr>
          <a:xfrm>
            <a:off x="3326296" y="109960"/>
            <a:ext cx="5418676" cy="938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Health GIS Users</a:t>
            </a:r>
          </a:p>
        </p:txBody>
      </p:sp>
    </p:spTree>
    <p:extLst>
      <p:ext uri="{BB962C8B-B14F-4D97-AF65-F5344CB8AC3E}">
        <p14:creationId xmlns:p14="http://schemas.microsoft.com/office/powerpoint/2010/main" val="317688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 y="113414"/>
            <a:ext cx="12070080" cy="6588252"/>
          </a:xfrm>
          <a:prstGeom prst="rect">
            <a:avLst/>
          </a:prstGeom>
        </p:spPr>
      </p:pic>
      <p:sp>
        <p:nvSpPr>
          <p:cNvPr id="2" name="Title 1"/>
          <p:cNvSpPr>
            <a:spLocks noGrp="1"/>
          </p:cNvSpPr>
          <p:nvPr>
            <p:ph type="ctrTitle"/>
          </p:nvPr>
        </p:nvSpPr>
        <p:spPr>
          <a:xfrm>
            <a:off x="2251849" y="23767"/>
            <a:ext cx="7897853" cy="938257"/>
          </a:xfrm>
          <a:solidFill>
            <a:schemeClr val="bg1"/>
          </a:solidFill>
        </p:spPr>
        <p:txBody>
          <a:bodyPr>
            <a:normAutofit/>
          </a:bodyPr>
          <a:lstStyle/>
          <a:p>
            <a:r>
              <a:rPr lang="en-US" sz="4400" dirty="0">
                <a:latin typeface="+mn-lt"/>
              </a:rPr>
              <a:t>GIS User Group</a:t>
            </a:r>
          </a:p>
        </p:txBody>
      </p:sp>
      <p:graphicFrame>
        <p:nvGraphicFramePr>
          <p:cNvPr id="5" name="Table 4"/>
          <p:cNvGraphicFramePr>
            <a:graphicFrameLocks noGrp="1"/>
          </p:cNvGraphicFramePr>
          <p:nvPr>
            <p:extLst>
              <p:ext uri="{D42A27DB-BD31-4B8C-83A1-F6EECF244321}">
                <p14:modId xmlns:p14="http://schemas.microsoft.com/office/powerpoint/2010/main" val="2589292745"/>
              </p:ext>
            </p:extLst>
          </p:nvPr>
        </p:nvGraphicFramePr>
        <p:xfrm>
          <a:off x="3685309" y="3635534"/>
          <a:ext cx="4485235" cy="2672902"/>
        </p:xfrm>
        <a:graphic>
          <a:graphicData uri="http://schemas.openxmlformats.org/drawingml/2006/table">
            <a:tbl>
              <a:tblPr firstRow="1" firstCol="1" bandRow="1">
                <a:tableStyleId>{5C22544A-7EE6-4342-B048-85BDC9FD1C3A}</a:tableStyleId>
              </a:tblPr>
              <a:tblGrid>
                <a:gridCol w="4485235">
                  <a:extLst>
                    <a:ext uri="{9D8B030D-6E8A-4147-A177-3AD203B41FA5}">
                      <a16:colId xmlns:a16="http://schemas.microsoft.com/office/drawing/2014/main" val="526723672"/>
                    </a:ext>
                  </a:extLst>
                </a:gridCol>
              </a:tblGrid>
              <a:tr h="2672902">
                <a:tc>
                  <a:txBody>
                    <a:bodyPr/>
                    <a:lstStyle/>
                    <a:p>
                      <a:pPr marL="0" marR="0">
                        <a:spcBef>
                          <a:spcPts val="0"/>
                        </a:spcBef>
                        <a:spcAft>
                          <a:spcPts val="0"/>
                        </a:spcAft>
                      </a:pPr>
                      <a:r>
                        <a:rPr lang="en-US" sz="1800" dirty="0">
                          <a:effectLst/>
                        </a:rPr>
                        <a:t>The purpose of the Pa. Department of Health GIS Users Group is to form collaborative relationships and share expertise relative to automated geocoding, spatial analysis, computer mapping of health data and other geographic information services. DOH staff who attend have interests in epidemiology, public health, statistics, health services, cartography and more.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4591682"/>
                  </a:ext>
                </a:extLst>
              </a:tr>
            </a:tbl>
          </a:graphicData>
        </a:graphic>
      </p:graphicFrame>
    </p:spTree>
    <p:extLst>
      <p:ext uri="{BB962C8B-B14F-4D97-AF65-F5344CB8AC3E}">
        <p14:creationId xmlns:p14="http://schemas.microsoft.com/office/powerpoint/2010/main" val="56183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1999" cy="923330"/>
          </a:xfrm>
          <a:solidFill>
            <a:schemeClr val="bg1"/>
          </a:solidFill>
        </p:spPr>
        <p:txBody>
          <a:bodyPr>
            <a:normAutofit/>
          </a:bodyPr>
          <a:lstStyle/>
          <a:p>
            <a:r>
              <a:rPr lang="en-US" sz="4400" dirty="0">
                <a:latin typeface="+mn-lt"/>
              </a:rPr>
              <a:t>GIS Software</a:t>
            </a:r>
          </a:p>
        </p:txBody>
      </p:sp>
      <p:sp>
        <p:nvSpPr>
          <p:cNvPr id="3" name="TextBox 2"/>
          <p:cNvSpPr txBox="1"/>
          <p:nvPr/>
        </p:nvSpPr>
        <p:spPr>
          <a:xfrm>
            <a:off x="985107" y="883759"/>
            <a:ext cx="2411286" cy="461665"/>
          </a:xfrm>
          <a:prstGeom prst="rect">
            <a:avLst/>
          </a:prstGeom>
          <a:noFill/>
        </p:spPr>
        <p:txBody>
          <a:bodyPr wrap="square" rtlCol="0">
            <a:spAutoFit/>
          </a:bodyPr>
          <a:lstStyle/>
          <a:p>
            <a:r>
              <a:rPr lang="en-US" sz="2400" dirty="0"/>
              <a:t>ArcGIS Desktop</a:t>
            </a:r>
          </a:p>
        </p:txBody>
      </p:sp>
      <p:sp>
        <p:nvSpPr>
          <p:cNvPr id="4" name="TextBox 3"/>
          <p:cNvSpPr txBox="1"/>
          <p:nvPr/>
        </p:nvSpPr>
        <p:spPr>
          <a:xfrm>
            <a:off x="985107" y="4001662"/>
            <a:ext cx="2305109" cy="461665"/>
          </a:xfrm>
          <a:prstGeom prst="rect">
            <a:avLst/>
          </a:prstGeom>
          <a:noFill/>
        </p:spPr>
        <p:txBody>
          <a:bodyPr wrap="square" rtlCol="0">
            <a:spAutoFit/>
          </a:bodyPr>
          <a:lstStyle/>
          <a:p>
            <a:r>
              <a:rPr lang="en-US" sz="2400" dirty="0"/>
              <a:t>ArcGIS Server</a:t>
            </a:r>
          </a:p>
        </p:txBody>
      </p:sp>
      <p:sp>
        <p:nvSpPr>
          <p:cNvPr id="5" name="TextBox 4"/>
          <p:cNvSpPr txBox="1"/>
          <p:nvPr/>
        </p:nvSpPr>
        <p:spPr>
          <a:xfrm>
            <a:off x="5042338" y="919960"/>
            <a:ext cx="2469068" cy="461665"/>
          </a:xfrm>
          <a:prstGeom prst="rect">
            <a:avLst/>
          </a:prstGeom>
          <a:noFill/>
        </p:spPr>
        <p:txBody>
          <a:bodyPr wrap="square" rtlCol="0">
            <a:spAutoFit/>
          </a:bodyPr>
          <a:lstStyle/>
          <a:p>
            <a:r>
              <a:rPr lang="en-US" sz="2400" dirty="0"/>
              <a:t>ArcGIS Publisher</a:t>
            </a:r>
          </a:p>
        </p:txBody>
      </p:sp>
      <p:sp>
        <p:nvSpPr>
          <p:cNvPr id="6" name="TextBox 5"/>
          <p:cNvSpPr txBox="1"/>
          <p:nvPr/>
        </p:nvSpPr>
        <p:spPr>
          <a:xfrm>
            <a:off x="8637634" y="3561462"/>
            <a:ext cx="2282877" cy="461665"/>
          </a:xfrm>
          <a:prstGeom prst="rect">
            <a:avLst/>
          </a:prstGeom>
          <a:noFill/>
        </p:spPr>
        <p:txBody>
          <a:bodyPr wrap="square" rtlCol="0">
            <a:spAutoFit/>
          </a:bodyPr>
          <a:lstStyle/>
          <a:p>
            <a:r>
              <a:rPr lang="en-US" sz="2400" dirty="0"/>
              <a:t>ArcGIS Online</a:t>
            </a:r>
          </a:p>
        </p:txBody>
      </p:sp>
      <p:sp>
        <p:nvSpPr>
          <p:cNvPr id="7" name="TextBox 6"/>
          <p:cNvSpPr txBox="1"/>
          <p:nvPr/>
        </p:nvSpPr>
        <p:spPr>
          <a:xfrm>
            <a:off x="8763314" y="883759"/>
            <a:ext cx="2371161" cy="461665"/>
          </a:xfrm>
          <a:prstGeom prst="rect">
            <a:avLst/>
          </a:prstGeom>
          <a:noFill/>
        </p:spPr>
        <p:txBody>
          <a:bodyPr wrap="square" rtlCol="0">
            <a:spAutoFit/>
          </a:bodyPr>
          <a:lstStyle/>
          <a:p>
            <a:r>
              <a:rPr lang="en-US" sz="2400" dirty="0"/>
              <a:t>Maps for Office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8254"/>
            <a:ext cx="4381500" cy="245745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006350"/>
            <a:ext cx="5181600" cy="28041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672" y="4629285"/>
            <a:ext cx="4424363" cy="21812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245" y="1331007"/>
            <a:ext cx="3553301" cy="236172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3035" y="1406145"/>
            <a:ext cx="3413760" cy="2560320"/>
          </a:xfrm>
          <a:prstGeom prst="rect">
            <a:avLst/>
          </a:prstGeom>
        </p:spPr>
      </p:pic>
      <p:sp>
        <p:nvSpPr>
          <p:cNvPr id="14" name="TextBox 13"/>
          <p:cNvSpPr txBox="1"/>
          <p:nvPr/>
        </p:nvSpPr>
        <p:spPr>
          <a:xfrm>
            <a:off x="7252447" y="6113930"/>
            <a:ext cx="4159624" cy="461665"/>
          </a:xfrm>
          <a:prstGeom prst="rect">
            <a:avLst/>
          </a:prstGeom>
          <a:noFill/>
        </p:spPr>
        <p:txBody>
          <a:bodyPr wrap="square" rtlCol="0">
            <a:spAutoFit/>
          </a:bodyPr>
          <a:lstStyle/>
          <a:p>
            <a:r>
              <a:rPr lang="en-US" sz="2400" dirty="0"/>
              <a:t>https://padoh.maps.arcgis.com</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2681" y="4208930"/>
            <a:ext cx="1905000" cy="190500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160664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Data</a:t>
            </a:r>
          </a:p>
        </p:txBody>
      </p:sp>
      <p:sp>
        <p:nvSpPr>
          <p:cNvPr id="3" name="Content Placeholder 2"/>
          <p:cNvSpPr>
            <a:spLocks noGrp="1"/>
          </p:cNvSpPr>
          <p:nvPr>
            <p:ph idx="1"/>
          </p:nvPr>
        </p:nvSpPr>
        <p:spPr>
          <a:xfrm>
            <a:off x="838200" y="1625600"/>
            <a:ext cx="10515600" cy="5232399"/>
          </a:xfrm>
        </p:spPr>
        <p:txBody>
          <a:bodyPr/>
          <a:lstStyle/>
          <a:p>
            <a:r>
              <a:rPr lang="en-US" dirty="0"/>
              <a:t>Health and Related Facilities</a:t>
            </a:r>
          </a:p>
          <a:p>
            <a:r>
              <a:rPr lang="en-US" dirty="0"/>
              <a:t>Registries and Statistics: Births, Deaths, Fetal Deaths, Cancer</a:t>
            </a:r>
          </a:p>
          <a:p>
            <a:r>
              <a:rPr lang="en-US" dirty="0"/>
              <a:t>Diseases</a:t>
            </a:r>
          </a:p>
          <a:p>
            <a:r>
              <a:rPr lang="en-US" dirty="0"/>
              <a:t>Hospitalizations</a:t>
            </a:r>
          </a:p>
          <a:p>
            <a:r>
              <a:rPr lang="en-US" dirty="0"/>
              <a:t>National Electronic Disease Surveillance System (NEDSS)</a:t>
            </a:r>
          </a:p>
          <a:p>
            <a:r>
              <a:rPr lang="en-US" dirty="0" err="1"/>
              <a:t>EpiCenter</a:t>
            </a:r>
            <a:endParaRPr lang="en-US" dirty="0"/>
          </a:p>
          <a:p>
            <a:r>
              <a:rPr lang="en-US" dirty="0"/>
              <a:t>Laboratory Information Management System (LIMS)</a:t>
            </a:r>
          </a:p>
          <a:p>
            <a:r>
              <a:rPr lang="en-US" dirty="0"/>
              <a:t>Women, Infants and Children (WIC)</a:t>
            </a:r>
          </a:p>
          <a:p>
            <a:r>
              <a:rPr lang="en-US" dirty="0"/>
              <a:t>Enterprise Data Warehouse (EDW)</a:t>
            </a:r>
          </a:p>
          <a:p>
            <a:r>
              <a:rPr lang="en-US" dirty="0"/>
              <a:t>And more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42204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969" y="548640"/>
            <a:ext cx="11658600" cy="6309360"/>
          </a:xfrm>
          <a:prstGeom prst="rect">
            <a:avLst/>
          </a:prstGeom>
        </p:spPr>
      </p:pic>
      <p:sp>
        <p:nvSpPr>
          <p:cNvPr id="2" name="Title 1"/>
          <p:cNvSpPr>
            <a:spLocks noGrp="1"/>
          </p:cNvSpPr>
          <p:nvPr>
            <p:ph type="ctrTitle"/>
          </p:nvPr>
        </p:nvSpPr>
        <p:spPr>
          <a:xfrm>
            <a:off x="201969" y="186961"/>
            <a:ext cx="11658600" cy="938257"/>
          </a:xfrm>
          <a:solidFill>
            <a:schemeClr val="bg1"/>
          </a:solidFill>
        </p:spPr>
        <p:txBody>
          <a:bodyPr>
            <a:normAutofit/>
          </a:bodyPr>
          <a:lstStyle/>
          <a:p>
            <a:r>
              <a:rPr lang="en-US" dirty="0"/>
              <a:t>         </a:t>
            </a:r>
            <a:r>
              <a:rPr lang="en-US" sz="4400" dirty="0">
                <a:latin typeface="+mn-lt"/>
              </a:rPr>
              <a:t>Commonwealth Geodatabase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27279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754" y="492617"/>
            <a:ext cx="8929029" cy="6261656"/>
          </a:xfrm>
          <a:prstGeom prst="rect">
            <a:avLst/>
          </a:prstGeom>
        </p:spPr>
      </p:pic>
      <p:sp>
        <p:nvSpPr>
          <p:cNvPr id="2" name="Title 1"/>
          <p:cNvSpPr>
            <a:spLocks noGrp="1"/>
          </p:cNvSpPr>
          <p:nvPr>
            <p:ph type="ctrTitle"/>
          </p:nvPr>
        </p:nvSpPr>
        <p:spPr>
          <a:xfrm>
            <a:off x="201969" y="186961"/>
            <a:ext cx="11658600" cy="945553"/>
          </a:xfrm>
          <a:solidFill>
            <a:schemeClr val="bg1"/>
          </a:solidFill>
        </p:spPr>
        <p:txBody>
          <a:bodyPr>
            <a:normAutofit/>
          </a:bodyPr>
          <a:lstStyle/>
          <a:p>
            <a:pPr algn="r"/>
            <a:r>
              <a:rPr lang="en-US" sz="4400" dirty="0">
                <a:latin typeface="+mn-lt"/>
              </a:rPr>
              <a:t>ArcGIS Online Data, Maps  and Apps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2468510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D61DDD0-5BBB-4C82-BF6B-B28C85E9C20A}">
  <ds:schemaRefs>
    <ds:schemaRef ds:uri="ESRI.ArcGIS.Mapping.OfficeIntegration.PowerPointInfo"/>
  </ds:schemaRefs>
</ds:datastoreItem>
</file>

<file path=customXml/itemProps10.xml><?xml version="1.0" encoding="utf-8"?>
<ds:datastoreItem xmlns:ds="http://schemas.openxmlformats.org/officeDocument/2006/customXml" ds:itemID="{EA1DDA97-32A4-42E1-B638-71689E521406}">
  <ds:schemaRefs>
    <ds:schemaRef ds:uri="ESRI.ArcGIS.Mapping.OfficeIntegration.PowerPointInfo"/>
  </ds:schemaRefs>
</ds:datastoreItem>
</file>

<file path=customXml/itemProps11.xml><?xml version="1.0" encoding="utf-8"?>
<ds:datastoreItem xmlns:ds="http://schemas.openxmlformats.org/officeDocument/2006/customXml" ds:itemID="{6F579AAC-75F5-4D97-A2FA-190AB10F300F}">
  <ds:schemaRefs>
    <ds:schemaRef ds:uri="ESRI.ArcGIS.Mapping.OfficeIntegration.PowerPointInfo"/>
  </ds:schemaRefs>
</ds:datastoreItem>
</file>

<file path=customXml/itemProps2.xml><?xml version="1.0" encoding="utf-8"?>
<ds:datastoreItem xmlns:ds="http://schemas.openxmlformats.org/officeDocument/2006/customXml" ds:itemID="{148C2AF4-9510-44D5-8164-69D3B89925D1}">
  <ds:schemaRefs>
    <ds:schemaRef ds:uri="ESRI.ArcGIS.Mapping.OfficeIntegration.PowerPointInfo"/>
  </ds:schemaRefs>
</ds:datastoreItem>
</file>

<file path=customXml/itemProps3.xml><?xml version="1.0" encoding="utf-8"?>
<ds:datastoreItem xmlns:ds="http://schemas.openxmlformats.org/officeDocument/2006/customXml" ds:itemID="{23929226-5178-4280-9708-68852B1CEEC2}">
  <ds:schemaRefs>
    <ds:schemaRef ds:uri="ESRI.ArcGIS.Mapping.OfficeIntegration.PowerPointInfo"/>
  </ds:schemaRefs>
</ds:datastoreItem>
</file>

<file path=customXml/itemProps4.xml><?xml version="1.0" encoding="utf-8"?>
<ds:datastoreItem xmlns:ds="http://schemas.openxmlformats.org/officeDocument/2006/customXml" ds:itemID="{E80267E1-2AA8-4A98-9456-35BFB2131BA3}">
  <ds:schemaRefs>
    <ds:schemaRef ds:uri="ESRI.ArcGIS.Mapping.OfficeIntegration.PowerPointInfo"/>
  </ds:schemaRefs>
</ds:datastoreItem>
</file>

<file path=customXml/itemProps5.xml><?xml version="1.0" encoding="utf-8"?>
<ds:datastoreItem xmlns:ds="http://schemas.openxmlformats.org/officeDocument/2006/customXml" ds:itemID="{B3366B8C-94A2-46FE-A7E2-D377E5ACE4F7}">
  <ds:schemaRefs>
    <ds:schemaRef ds:uri="ESRI.ArcGIS.Mapping.OfficeIntegration.PowerPointInfo"/>
  </ds:schemaRefs>
</ds:datastoreItem>
</file>

<file path=customXml/itemProps6.xml><?xml version="1.0" encoding="utf-8"?>
<ds:datastoreItem xmlns:ds="http://schemas.openxmlformats.org/officeDocument/2006/customXml" ds:itemID="{81D6EB38-52C9-405E-85EF-88A728041CAD}">
  <ds:schemaRefs>
    <ds:schemaRef ds:uri="ESRI.ArcGIS.Mapping.OfficeIntegration.PowerPointInfo"/>
  </ds:schemaRefs>
</ds:datastoreItem>
</file>

<file path=customXml/itemProps7.xml><?xml version="1.0" encoding="utf-8"?>
<ds:datastoreItem xmlns:ds="http://schemas.openxmlformats.org/officeDocument/2006/customXml" ds:itemID="{5485AA66-ACC9-4DE6-9CD6-CAEA7F97CDDF}">
  <ds:schemaRefs>
    <ds:schemaRef ds:uri="ESRI.ArcGIS.Mapping.OfficeIntegration.PowerPointInfo"/>
  </ds:schemaRefs>
</ds:datastoreItem>
</file>

<file path=customXml/itemProps8.xml><?xml version="1.0" encoding="utf-8"?>
<ds:datastoreItem xmlns:ds="http://schemas.openxmlformats.org/officeDocument/2006/customXml" ds:itemID="{952833CC-8FE9-4825-B4E6-41EB769C0207}">
  <ds:schemaRefs>
    <ds:schemaRef ds:uri="ESRI.ArcGIS.Mapping.OfficeIntegration.PowerPointInfo"/>
  </ds:schemaRefs>
</ds:datastoreItem>
</file>

<file path=customXml/itemProps9.xml><?xml version="1.0" encoding="utf-8"?>
<ds:datastoreItem xmlns:ds="http://schemas.openxmlformats.org/officeDocument/2006/customXml" ds:itemID="{B40749C5-5D08-4DB9-B729-DACDD19D6F3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3897</TotalTime>
  <Words>847</Words>
  <Application>Microsoft Office PowerPoint</Application>
  <PresentationFormat>Widescreen</PresentationFormat>
  <Paragraphs>167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Enhancing Public Health with GIS and Informatics</vt:lpstr>
      <vt:lpstr>Enhancing Public Health Through GIS and Informatics</vt:lpstr>
      <vt:lpstr>Overview</vt:lpstr>
      <vt:lpstr>PowerPoint Presentation</vt:lpstr>
      <vt:lpstr>GIS User Group</vt:lpstr>
      <vt:lpstr>GIS Software</vt:lpstr>
      <vt:lpstr>Data</vt:lpstr>
      <vt:lpstr>         Commonwealth Geodatabase</vt:lpstr>
      <vt:lpstr>ArcGIS Online Data, Maps  and Apps</vt:lpstr>
      <vt:lpstr>Data (partial list)</vt:lpstr>
      <vt:lpstr>Enterprise Data Warehouse  and Informatics Implementation</vt:lpstr>
      <vt:lpstr>PowerPoint Presentation</vt:lpstr>
      <vt:lpstr>GIS and Informatics Services</vt:lpstr>
      <vt:lpstr>Maps and Apps</vt:lpstr>
      <vt:lpstr>PowerPoint Presentation</vt:lpstr>
      <vt:lpstr>Health Assessments Viewer Application</vt:lpstr>
      <vt:lpstr>Maps and Apps</vt:lpstr>
      <vt:lpstr>Maps and Apps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Data Dissemination Informatics Exchange</dc:title>
  <dc:creator>Dioguardo, Paul</dc:creator>
  <cp:lastModifiedBy>Dioguardo, Paul</cp:lastModifiedBy>
  <cp:revision>124</cp:revision>
  <cp:lastPrinted>2017-04-05T20:05:08Z</cp:lastPrinted>
  <dcterms:created xsi:type="dcterms:W3CDTF">2016-10-14T15:22:30Z</dcterms:created>
  <dcterms:modified xsi:type="dcterms:W3CDTF">2017-05-09T16:03:51Z</dcterms:modified>
</cp:coreProperties>
</file>