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7" r:id="rId6"/>
    <p:sldId id="265" r:id="rId7"/>
    <p:sldId id="258" r:id="rId8"/>
    <p:sldId id="259" r:id="rId9"/>
    <p:sldId id="260" r:id="rId10"/>
    <p:sldId id="261" r:id="rId11"/>
    <p:sldId id="264" r:id="rId12"/>
    <p:sldId id="273" r:id="rId13"/>
    <p:sldId id="272" r:id="rId14"/>
    <p:sldId id="266" r:id="rId15"/>
    <p:sldId id="267" r:id="rId16"/>
    <p:sldId id="269" r:id="rId17"/>
    <p:sldId id="268" r:id="rId18"/>
    <p:sldId id="271"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1044" autoAdjust="0"/>
  </p:normalViewPr>
  <p:slideViewPr>
    <p:cSldViewPr>
      <p:cViewPr varScale="1">
        <p:scale>
          <a:sx n="60" d="100"/>
          <a:sy n="60" d="100"/>
        </p:scale>
        <p:origin x="1284" y="84"/>
      </p:cViewPr>
      <p:guideLst>
        <p:guide orient="horz" pos="4224"/>
        <p:guide pos="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0F903A-873C-4C92-95D1-C34E117DE35A}" type="datetimeFigureOut">
              <a:rPr lang="en-US" smtClean="0"/>
              <a:t>5/5/2017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3B9073-4934-4A18-B03D-7FA2DABDE591}" type="slidenum">
              <a:rPr lang="en-US" smtClean="0"/>
              <a:t>‹#›</a:t>
            </a:fld>
            <a:endParaRPr lang="en-US"/>
          </a:p>
        </p:txBody>
      </p:sp>
    </p:spTree>
    <p:extLst>
      <p:ext uri="{BB962C8B-B14F-4D97-AF65-F5344CB8AC3E}">
        <p14:creationId xmlns:p14="http://schemas.microsoft.com/office/powerpoint/2010/main" val="257314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morning/afternoon. Thank you for the opportunity to speak to you today about the Center for Enterprise Dissemination Services and Consumer Innovation, or CEDSCI.</a:t>
            </a:r>
          </a:p>
          <a:p>
            <a:endParaRPr lang="en-US" dirty="0"/>
          </a:p>
        </p:txBody>
      </p:sp>
      <p:sp>
        <p:nvSpPr>
          <p:cNvPr id="4" name="Slide Number Placeholder 3"/>
          <p:cNvSpPr>
            <a:spLocks noGrp="1"/>
          </p:cNvSpPr>
          <p:nvPr>
            <p:ph type="sldNum" sz="quarter" idx="10"/>
          </p:nvPr>
        </p:nvSpPr>
        <p:spPr/>
        <p:txBody>
          <a:bodyPr/>
          <a:lstStyle/>
          <a:p>
            <a:fld id="{B9A07AE9-426F-4972-9294-FAE70E1313E5}" type="slidenum">
              <a:rPr lang="en-US" smtClean="0"/>
              <a:t>1</a:t>
            </a:fld>
            <a:endParaRPr lang="en-US"/>
          </a:p>
        </p:txBody>
      </p:sp>
    </p:spTree>
    <p:extLst>
      <p:ext uri="{BB962C8B-B14F-4D97-AF65-F5344CB8AC3E}">
        <p14:creationId xmlns:p14="http://schemas.microsoft.com/office/powerpoint/2010/main" val="301896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Since we debuted the preview of data.census.gov in September 2016, we have received some feedback, but now we are really ready to ramp up the volume of feedback we’re getting. </a:t>
            </a:r>
          </a:p>
          <a:p>
            <a:endParaRPr lang="en-US" sz="1400" baseline="0" dirty="0" smtClean="0"/>
          </a:p>
          <a:p>
            <a:r>
              <a:rPr lang="en-US" sz="1400" baseline="0" dirty="0" smtClean="0"/>
              <a:t>We encourage you to visit the site and check out some of the current capabilities, but knowing that we will continue to evolve the platform incrementally.  Then, be sure to offer your feedback, so we can learn from you about what might work best for getting our data out to the public in a more user-friendly, intuitive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endParaRPr lang="en-US" sz="1400" dirty="0" smtClean="0"/>
          </a:p>
          <a:p>
            <a:r>
              <a:rPr lang="en-US" sz="1400" dirty="0" smtClean="0"/>
              <a:t>Thank you in advance for checking it out and</a:t>
            </a:r>
            <a:r>
              <a:rPr lang="en-US" sz="1400" baseline="0" dirty="0" smtClean="0"/>
              <a:t> letting us know what you think!</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DB72C8D3-B15E-4F31-A080-2140003C651E}" type="slidenum">
              <a:rPr lang="en-US" smtClean="0"/>
              <a:t>16</a:t>
            </a:fld>
            <a:endParaRPr lang="en-US"/>
          </a:p>
        </p:txBody>
      </p:sp>
    </p:spTree>
    <p:extLst>
      <p:ext uri="{BB962C8B-B14F-4D97-AF65-F5344CB8AC3E}">
        <p14:creationId xmlns:p14="http://schemas.microsoft.com/office/powerpoint/2010/main" val="284844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continue</a:t>
            </a:r>
            <a:r>
              <a:rPr lang="en-US" baseline="0" dirty="0" smtClean="0"/>
              <a:t> to update the Data.census.gov site throughout the year and we will </a:t>
            </a:r>
            <a:r>
              <a:rPr lang="en-US" dirty="0" smtClean="0"/>
              <a:t>be offering</a:t>
            </a:r>
            <a:r>
              <a:rPr lang="en-US" baseline="0" dirty="0" smtClean="0"/>
              <a:t> webinars as we continue to release new functionalities on the platform.</a:t>
            </a:r>
          </a:p>
          <a:p>
            <a:endParaRPr lang="en-US" baseline="0" dirty="0" smtClean="0"/>
          </a:p>
          <a:p>
            <a:r>
              <a:rPr lang="en-US" baseline="0" dirty="0" smtClean="0"/>
              <a:t>If you have questions or feedback as we’re continuing the development, please feel free to contact me.</a:t>
            </a:r>
          </a:p>
          <a:p>
            <a:endParaRPr lang="en-US" baseline="0" dirty="0" smtClean="0"/>
          </a:p>
          <a:p>
            <a:endParaRPr lang="en-US" baseline="0" dirty="0" smtClean="0"/>
          </a:p>
          <a:p>
            <a:r>
              <a:rPr lang="en-US" baseline="0" dirty="0" smtClean="0"/>
              <a:t>Thank you!</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17</a:t>
            </a:fld>
            <a:endParaRPr lang="en-US"/>
          </a:p>
        </p:txBody>
      </p:sp>
    </p:spTree>
    <p:extLst>
      <p:ext uri="{BB962C8B-B14F-4D97-AF65-F5344CB8AC3E}">
        <p14:creationId xmlns:p14="http://schemas.microsoft.com/office/powerpoint/2010/main" val="203529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this session, I will provide an overview of the CEDSCI program, and look back at Data Dissemination on Census.gov</a:t>
            </a:r>
          </a:p>
          <a:p>
            <a:endParaRPr lang="en-US" baseline="0" dirty="0" smtClean="0"/>
          </a:p>
          <a:p>
            <a:r>
              <a:rPr lang="en-US" baseline="0" dirty="0" smtClean="0"/>
              <a:t>We will talk a little bit about the Data.census.gov platform, including upcoming features to be incorporated in the platform.</a:t>
            </a:r>
          </a:p>
          <a:p>
            <a:endParaRPr lang="en-US" baseline="0" dirty="0" smtClean="0"/>
          </a:p>
          <a:p>
            <a:r>
              <a:rPr lang="en-US" baseline="0" dirty="0" smtClean="0"/>
              <a:t>And, last, you’ll have an opportunity to be interactive as we talk about the things that you could like to see included in the data platform moving forward.</a:t>
            </a:r>
          </a:p>
          <a:p>
            <a:endParaRPr lang="en-US" baseline="0" dirty="0" smtClean="0"/>
          </a:p>
          <a:p>
            <a:r>
              <a:rPr lang="en-US" baseline="0" dirty="0" smtClean="0"/>
              <a:t>Let’s get started!</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a:t>
            </a:fld>
            <a:endParaRPr lang="en-US"/>
          </a:p>
        </p:txBody>
      </p:sp>
    </p:spTree>
    <p:extLst>
      <p:ext uri="{BB962C8B-B14F-4D97-AF65-F5344CB8AC3E}">
        <p14:creationId xmlns:p14="http://schemas.microsoft.com/office/powerpoint/2010/main" val="148048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kern="1200" baseline="0" dirty="0" smtClean="0">
                <a:solidFill>
                  <a:schemeClr val="tx1"/>
                </a:solidFill>
                <a:effectLst/>
                <a:latin typeface="+mn-lt"/>
                <a:ea typeface="+mn-ea"/>
                <a:cs typeface="+mn-cs"/>
              </a:rPr>
              <a:t>The Census Bureau has a long history of both collecting and disseminating data for the nation.  This slide will provide a bit of background on our Data Dissemination Journey over just a couple of decades…starting back in 1994 when we launched Census.gov.  Providing content online really changed the way the Bureau looked at it’s data and how our customers were accessing and using it.   Today – we’ll be focusing on digital data dissemination and how we disseminate data on census.gov.</a:t>
            </a:r>
          </a:p>
          <a:p>
            <a:pPr marL="0" lvl="0" indent="0">
              <a:buFontTx/>
              <a:buNone/>
            </a:pPr>
            <a:endParaRPr lang="en-US" sz="1200" kern="1200" dirty="0" smtClean="0">
              <a:solidFill>
                <a:schemeClr val="tx1"/>
              </a:solidFill>
              <a:effectLst/>
              <a:latin typeface="+mn-lt"/>
              <a:ea typeface="+mn-ea"/>
              <a:cs typeface="+mn-cs"/>
            </a:endParaRPr>
          </a:p>
          <a:p>
            <a:pPr marL="0" lvl="0" indent="0">
              <a:buFontTx/>
              <a:buNone/>
            </a:pPr>
            <a:r>
              <a:rPr lang="en-US" sz="1200" kern="1200" dirty="0" smtClean="0">
                <a:solidFill>
                  <a:schemeClr val="tx1"/>
                </a:solidFill>
                <a:effectLst/>
                <a:latin typeface="+mn-lt"/>
                <a:ea typeface="+mn-ea"/>
                <a:cs typeface="+mn-cs"/>
              </a:rPr>
              <a:t>So almost</a:t>
            </a:r>
            <a:r>
              <a:rPr lang="en-US" sz="1200" kern="1200" baseline="0" dirty="0" smtClean="0">
                <a:solidFill>
                  <a:schemeClr val="tx1"/>
                </a:solidFill>
                <a:effectLst/>
                <a:latin typeface="+mn-lt"/>
                <a:ea typeface="+mn-ea"/>
                <a:cs typeface="+mn-cs"/>
              </a:rPr>
              <a:t> 20 years after launching census.gov, </a:t>
            </a:r>
            <a:r>
              <a:rPr lang="en-US" sz="1200" kern="1200" dirty="0" smtClean="0">
                <a:solidFill>
                  <a:schemeClr val="tx1"/>
                </a:solidFill>
                <a:effectLst/>
                <a:latin typeface="+mn-lt"/>
                <a:ea typeface="+mn-ea"/>
                <a:cs typeface="+mn-cs"/>
              </a:rPr>
              <a:t>in 2013, the Census Bureau</a:t>
            </a:r>
            <a:r>
              <a:rPr lang="en-US" sz="1200" kern="1200" baseline="0" dirty="0" smtClean="0">
                <a:solidFill>
                  <a:schemeClr val="tx1"/>
                </a:solidFill>
                <a:effectLst/>
                <a:latin typeface="+mn-lt"/>
                <a:ea typeface="+mn-ea"/>
                <a:cs typeface="+mn-cs"/>
              </a:rPr>
              <a:t> began to look closely at our bureau-wide approach to data dissemination.  At that time, the Data Dissemination Task Force found that there were a disparate set of data dissemination tools (about 40-50 of them), and a variety of programs across the bureau disseminating data in different ways. </a:t>
            </a:r>
          </a:p>
          <a:p>
            <a:pPr marL="171450" lvl="0" indent="-171450">
              <a:buFontTx/>
              <a:buChar char="-"/>
            </a:pPr>
            <a:endParaRPr lang="en-US" sz="1200" kern="1200" baseline="0" dirty="0" smtClean="0">
              <a:solidFill>
                <a:schemeClr val="tx1"/>
              </a:solidFill>
              <a:effectLst/>
              <a:latin typeface="+mn-lt"/>
              <a:ea typeface="+mn-ea"/>
              <a:cs typeface="+mn-cs"/>
            </a:endParaRPr>
          </a:p>
          <a:p>
            <a:pPr marL="171450" lvl="0" indent="-171450">
              <a:buFontTx/>
              <a:buChar char="-"/>
            </a:pPr>
            <a:r>
              <a:rPr lang="en-US" sz="1200" kern="1200" baseline="0" dirty="0" smtClean="0">
                <a:solidFill>
                  <a:schemeClr val="tx1"/>
                </a:solidFill>
                <a:effectLst/>
                <a:latin typeface="+mn-lt"/>
                <a:ea typeface="+mn-ea"/>
                <a:cs typeface="+mn-cs"/>
              </a:rPr>
              <a:t>From there we started to strategize and to determine what was working well and what could be improved upon.</a:t>
            </a:r>
          </a:p>
          <a:p>
            <a:pPr marL="171450" lvl="0" indent="-171450">
              <a:buFontTx/>
              <a:buChar char="-"/>
            </a:pPr>
            <a:endParaRPr lang="en-US" sz="1200" kern="1200" baseline="0" dirty="0" smtClean="0">
              <a:solidFill>
                <a:schemeClr val="tx1"/>
              </a:solidFill>
              <a:effectLst/>
              <a:latin typeface="+mn-lt"/>
              <a:ea typeface="+mn-ea"/>
              <a:cs typeface="+mn-cs"/>
            </a:endParaRPr>
          </a:p>
          <a:p>
            <a:pPr marL="171450" lvl="0" indent="-171450">
              <a:buFontTx/>
              <a:buChar char="-"/>
            </a:pPr>
            <a:r>
              <a:rPr lang="en-US" sz="1200" kern="1200" baseline="0" dirty="0" smtClean="0">
                <a:solidFill>
                  <a:schemeClr val="tx1"/>
                </a:solidFill>
                <a:effectLst/>
                <a:latin typeface="+mn-lt"/>
                <a:ea typeface="+mn-ea"/>
                <a:cs typeface="+mn-cs"/>
              </a:rPr>
              <a:t>Naturally, we want to keep things that really help data users access the information in the ways they want and need to use the data, but we also want to work toward making data more easily accessible overall.</a:t>
            </a:r>
          </a:p>
          <a:p>
            <a:pPr marL="171450" lvl="0" indent="-171450">
              <a:buFontTx/>
              <a:buChar cha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So, in an attempt to create a streamlined approach and platform, the Center for Enterprise Dissemination Services and Consumer Innovation (or CEDSCI) was created, and development of the new data dissemination platform began in 2015.</a:t>
            </a:r>
          </a:p>
          <a:p>
            <a:pPr marL="171450" lvl="0" indent="-171450">
              <a:buFontTx/>
              <a:buChar char="-"/>
            </a:pPr>
            <a:endParaRPr lang="en-US" sz="1200" kern="1200" baseline="0" dirty="0" smtClean="0">
              <a:solidFill>
                <a:schemeClr val="tx1"/>
              </a:solidFill>
              <a:effectLst/>
              <a:latin typeface="+mn-lt"/>
              <a:ea typeface="+mn-ea"/>
              <a:cs typeface="+mn-cs"/>
            </a:endParaRPr>
          </a:p>
          <a:p>
            <a:pPr marL="171450" lvl="0" indent="-171450">
              <a:buFontTx/>
              <a:buChar char="-"/>
            </a:pPr>
            <a:r>
              <a:rPr lang="en-US" sz="1200" kern="1200" baseline="0" dirty="0" smtClean="0">
                <a:solidFill>
                  <a:schemeClr val="tx1"/>
                </a:solidFill>
                <a:effectLst/>
                <a:latin typeface="+mn-lt"/>
                <a:ea typeface="+mn-ea"/>
                <a:cs typeface="+mn-cs"/>
              </a:rPr>
              <a:t>And, as you can see, as we are moving forward, we will continue to leverage existing resources – keeping aspects of the tools that currently work well and that help to provide you with the data you need in the ways that you want it.</a:t>
            </a:r>
          </a:p>
          <a:p>
            <a:pPr marL="171450" lvl="0" indent="-171450">
              <a:buFontTx/>
              <a:buChar char="-"/>
            </a:pPr>
            <a:endParaRPr lang="en-US" sz="1200" kern="1200" baseline="0" dirty="0" smtClean="0">
              <a:solidFill>
                <a:schemeClr val="tx1"/>
              </a:solidFill>
              <a:effectLst/>
              <a:latin typeface="+mn-lt"/>
              <a:ea typeface="+mn-ea"/>
              <a:cs typeface="+mn-cs"/>
            </a:endParaRPr>
          </a:p>
          <a:p>
            <a:pPr marL="171450" lvl="0" indent="-171450">
              <a:buFontTx/>
              <a:buChar char="-"/>
            </a:pPr>
            <a:r>
              <a:rPr lang="en-US" sz="1200" kern="1200" baseline="0" dirty="0" smtClean="0">
                <a:solidFill>
                  <a:schemeClr val="tx1"/>
                </a:solidFill>
                <a:effectLst/>
                <a:latin typeface="+mn-lt"/>
                <a:ea typeface="+mn-ea"/>
                <a:cs typeface="+mn-cs"/>
              </a:rPr>
              <a:t>We are also working toward an integrated search and census.gov experience, that will allow for personalized experiences for all data users.</a:t>
            </a:r>
          </a:p>
          <a:p>
            <a:pPr marL="171450" lvl="0" indent="-171450">
              <a:buFontTx/>
              <a:buChar char="-"/>
            </a:pPr>
            <a:endParaRPr lang="en-US" sz="1200" kern="1200" baseline="0" dirty="0" smtClean="0">
              <a:solidFill>
                <a:schemeClr val="tx1"/>
              </a:solidFill>
              <a:effectLst/>
              <a:latin typeface="+mn-lt"/>
              <a:ea typeface="+mn-ea"/>
              <a:cs typeface="+mn-cs"/>
            </a:endParaRPr>
          </a:p>
          <a:p>
            <a:pPr marL="171450" lvl="0" indent="-171450">
              <a:buFontTx/>
              <a:buChar char="-"/>
            </a:pPr>
            <a:r>
              <a:rPr lang="en-US" sz="1200" kern="1200" baseline="0" dirty="0" smtClean="0">
                <a:solidFill>
                  <a:schemeClr val="tx1"/>
                </a:solidFill>
                <a:effectLst/>
                <a:latin typeface="+mn-lt"/>
                <a:ea typeface="+mn-ea"/>
                <a:cs typeface="+mn-cs"/>
              </a:rPr>
              <a:t>And, last, we will continue to build on customer feedback as we develop both the new data dissemination platform, and as we continue to optimize Census.gov.</a:t>
            </a:r>
          </a:p>
          <a:p>
            <a:pPr marL="171450" lvl="0" indent="-171450">
              <a:buFontTx/>
              <a:buChar cha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A07AE9-426F-4972-9294-FAE70E1313E5}" type="slidenum">
              <a:rPr lang="en-US" smtClean="0"/>
              <a:t>3</a:t>
            </a:fld>
            <a:endParaRPr lang="en-US"/>
          </a:p>
        </p:txBody>
      </p:sp>
    </p:spTree>
    <p:extLst>
      <p:ext uri="{BB962C8B-B14F-4D97-AF65-F5344CB8AC3E}">
        <p14:creationId xmlns:p14="http://schemas.microsoft.com/office/powerpoint/2010/main" val="353588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CEDSCI?</a:t>
            </a:r>
            <a:r>
              <a:rPr lang="en-US" baseline="0" dirty="0" smtClean="0"/>
              <a:t> </a:t>
            </a:r>
          </a:p>
          <a:p>
            <a:endParaRPr lang="en-US" baseline="0" dirty="0" smtClean="0"/>
          </a:p>
          <a:p>
            <a:r>
              <a:rPr lang="en-US" baseline="0" dirty="0" smtClean="0"/>
              <a:t>CEDSCI is the Center for Enterprise Dissemination Services and Customer Innovation and is the program responsible for creating the new data dissemination platform that will ultimately be known simply as Census.gov. </a:t>
            </a:r>
          </a:p>
          <a:p>
            <a:endParaRPr lang="en-US" baseline="0" dirty="0" smtClean="0"/>
          </a:p>
          <a:p>
            <a:pPr marL="0" indent="0">
              <a:spcBef>
                <a:spcPts val="600"/>
              </a:spcBef>
              <a:buClr>
                <a:schemeClr val="accent1"/>
              </a:buClr>
              <a:buNone/>
            </a:pPr>
            <a:r>
              <a:rPr lang="en-US" sz="1200" b="1" dirty="0" smtClean="0"/>
              <a:t>The CEDSCI program is working to:</a:t>
            </a:r>
          </a:p>
          <a:p>
            <a:pPr marL="0" indent="0">
              <a:spcBef>
                <a:spcPts val="600"/>
              </a:spcBef>
              <a:buClr>
                <a:schemeClr val="accent1"/>
              </a:buClr>
              <a:buNone/>
            </a:pPr>
            <a:endParaRPr lang="en-US" sz="1200" b="1" dirty="0" smtClean="0"/>
          </a:p>
          <a:p>
            <a:pPr marL="230188" indent="-230188">
              <a:spcBef>
                <a:spcPts val="0"/>
              </a:spcBef>
              <a:spcAft>
                <a:spcPts val="600"/>
              </a:spcAft>
              <a:buClr>
                <a:schemeClr val="accent1"/>
              </a:buClr>
            </a:pPr>
            <a:r>
              <a:rPr lang="en-US" sz="1200" dirty="0" smtClean="0"/>
              <a:t>Develop a single, integrated data dissemination platform on </a:t>
            </a:r>
            <a:r>
              <a:rPr lang="en-US" sz="1200" u="sng" dirty="0" smtClean="0"/>
              <a:t>Census.gov</a:t>
            </a:r>
            <a:r>
              <a:rPr lang="en-US" sz="1200" dirty="0" smtClean="0"/>
              <a:t>, where users get all data, reports, and web content</a:t>
            </a:r>
          </a:p>
          <a:p>
            <a:pPr marL="230188" indent="-230188">
              <a:spcBef>
                <a:spcPts val="0"/>
              </a:spcBef>
              <a:spcAft>
                <a:spcPts val="600"/>
              </a:spcAft>
              <a:buClr>
                <a:schemeClr val="accent1"/>
              </a:buClr>
            </a:pPr>
            <a:endParaRPr lang="en-US" sz="1200" dirty="0" smtClean="0"/>
          </a:p>
          <a:p>
            <a:pPr marL="230188" indent="-230188">
              <a:spcBef>
                <a:spcPts val="0"/>
              </a:spcBef>
              <a:spcAft>
                <a:spcPts val="600"/>
              </a:spcAft>
              <a:buClr>
                <a:schemeClr val="accent1"/>
              </a:buClr>
            </a:pPr>
            <a:r>
              <a:rPr lang="en-US" sz="1200" dirty="0" smtClean="0"/>
              <a:t>Increase visibility and usability of Census Bureau data to improve the customer experience</a:t>
            </a:r>
          </a:p>
          <a:p>
            <a:pPr marL="230188" indent="-230188">
              <a:spcBef>
                <a:spcPts val="0"/>
              </a:spcBef>
              <a:spcAft>
                <a:spcPts val="600"/>
              </a:spcAft>
              <a:buClr>
                <a:schemeClr val="accent1"/>
              </a:buClr>
            </a:pPr>
            <a:endParaRPr lang="en-US" sz="1200" dirty="0" smtClean="0"/>
          </a:p>
          <a:p>
            <a:pPr marL="230188" indent="-230188">
              <a:spcBef>
                <a:spcPts val="0"/>
              </a:spcBef>
              <a:spcAft>
                <a:spcPts val="600"/>
              </a:spcAft>
              <a:buClr>
                <a:schemeClr val="accent1"/>
              </a:buClr>
            </a:pPr>
            <a:r>
              <a:rPr lang="en-US" sz="1200" dirty="0" smtClean="0"/>
              <a:t>Enable more efficient and standard dissemination operations within the Census Bureau</a:t>
            </a:r>
          </a:p>
          <a:p>
            <a:pPr marL="0" indent="0">
              <a:spcBef>
                <a:spcPts val="0"/>
              </a:spcBef>
              <a:buClr>
                <a:schemeClr val="accent1"/>
              </a:buClr>
              <a:buNone/>
            </a:pPr>
            <a:endParaRPr lang="en-US" sz="1200" b="1" dirty="0" smtClean="0"/>
          </a:p>
          <a:p>
            <a:pPr marL="0" indent="0">
              <a:spcBef>
                <a:spcPts val="0"/>
              </a:spcBef>
              <a:spcAft>
                <a:spcPts val="1200"/>
              </a:spcAft>
              <a:buClr>
                <a:schemeClr val="accent1"/>
              </a:buClr>
              <a:buNone/>
            </a:pPr>
            <a:r>
              <a:rPr lang="en-US" sz="1200" b="1" dirty="0" smtClean="0"/>
              <a:t>Why? </a:t>
            </a:r>
            <a:r>
              <a:rPr lang="en-US" sz="1200" dirty="0" smtClean="0"/>
              <a:t>Several data dissemination tools use their own databases, infrastructure, and software, which causes internal duplication and degrades the customer experience.</a:t>
            </a:r>
          </a:p>
          <a:p>
            <a:pPr marL="0" indent="0">
              <a:spcBef>
                <a:spcPts val="0"/>
              </a:spcBef>
              <a:spcAft>
                <a:spcPts val="1200"/>
              </a:spcAft>
              <a:buClr>
                <a:schemeClr val="accent1"/>
              </a:buClr>
              <a:buNone/>
            </a:pPr>
            <a:endParaRPr lang="en-US" sz="1200" dirty="0" smtClean="0"/>
          </a:p>
          <a:p>
            <a:pPr marL="0" indent="0">
              <a:spcBef>
                <a:spcPts val="0"/>
              </a:spcBef>
              <a:spcAft>
                <a:spcPts val="1200"/>
              </a:spcAft>
              <a:buClr>
                <a:schemeClr val="accent1"/>
              </a:buClr>
              <a:buNone/>
            </a:pPr>
            <a:r>
              <a:rPr lang="en-US" sz="1200" dirty="0" smtClean="0"/>
              <a:t>Of course,</a:t>
            </a:r>
            <a:r>
              <a:rPr lang="en-US" sz="1200" baseline="0" dirty="0" smtClean="0"/>
              <a:t> with many different offices and programs, it’s not only up to CEDSCI staff to create the platform. We also are also collaborating with programs from around the Bureau to make sure we’re moving from our “before” situation of many disparate data tools to our “after” where we have one seamless approach to access our content.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9A07AE9-426F-4972-9294-FAE70E1313E5}" type="slidenum">
              <a:rPr lang="en-US" smtClean="0"/>
              <a:t>4</a:t>
            </a:fld>
            <a:endParaRPr lang="en-US"/>
          </a:p>
        </p:txBody>
      </p:sp>
    </p:spTree>
    <p:extLst>
      <p:ext uri="{BB962C8B-B14F-4D97-AF65-F5344CB8AC3E}">
        <p14:creationId xmlns:p14="http://schemas.microsoft.com/office/powerpoint/2010/main" val="416565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and in the next slide, you can get a quick visual of what we’re moving from, and where we’re headed.</a:t>
            </a:r>
          </a:p>
          <a:p>
            <a:endParaRPr lang="en-US" baseline="0" dirty="0" smtClean="0"/>
          </a:p>
          <a:p>
            <a:r>
              <a:rPr lang="en-US" dirty="0" smtClean="0"/>
              <a:t>Basically,</a:t>
            </a:r>
            <a:r>
              <a:rPr lang="en-US" baseline="0" dirty="0" smtClean="0"/>
              <a:t> we are moving from many systems, including:</a:t>
            </a:r>
          </a:p>
          <a:p>
            <a:endParaRPr lang="en-US" baseline="0" dirty="0" smtClean="0"/>
          </a:p>
          <a:p>
            <a:r>
              <a:rPr lang="en-US" dirty="0" smtClean="0"/>
              <a:t>-</a:t>
            </a:r>
            <a:r>
              <a:rPr lang="en-US" baseline="0" dirty="0" smtClean="0"/>
              <a:t> </a:t>
            </a:r>
            <a:r>
              <a:rPr lang="en-US" dirty="0" smtClean="0"/>
              <a:t>More than 40 data tools currently on Census.gov</a:t>
            </a:r>
          </a:p>
          <a:p>
            <a:pPr lvl="0"/>
            <a:r>
              <a:rPr lang="en-US" sz="1200" kern="1200" dirty="0" smtClean="0">
                <a:solidFill>
                  <a:schemeClr val="tx1"/>
                </a:solidFill>
                <a:effectLst/>
                <a:latin typeface="+mn-lt"/>
                <a:ea typeface="+mn-ea"/>
                <a:cs typeface="+mn-cs"/>
              </a:rPr>
              <a:t>- Over 100 applications prepare and release data </a:t>
            </a:r>
          </a:p>
          <a:p>
            <a:pPr lvl="0"/>
            <a:r>
              <a:rPr lang="en-US" sz="1200" kern="1200" dirty="0" smtClean="0">
                <a:solidFill>
                  <a:schemeClr val="tx1"/>
                </a:solidFill>
                <a:effectLst/>
                <a:latin typeface="+mn-lt"/>
                <a:ea typeface="+mn-ea"/>
                <a:cs typeface="+mn-cs"/>
              </a:rPr>
              <a:t>- Lack of standardization and consistency across dissemination processes</a:t>
            </a:r>
          </a:p>
          <a:p>
            <a:pPr lvl="0"/>
            <a:r>
              <a:rPr lang="en-US" sz="1200" kern="1200" dirty="0" smtClean="0">
                <a:solidFill>
                  <a:schemeClr val="tx1"/>
                </a:solidFill>
                <a:effectLst/>
                <a:latin typeface="+mn-lt"/>
                <a:ea typeface="+mn-ea"/>
                <a:cs typeface="+mn-cs"/>
              </a:rPr>
              <a:t>- Complexity for users to find data and create insights…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2955B9-4FC7-4B16-BBFD-A9F59E390139}" type="slidenum">
              <a:rPr lang="en-US" smtClean="0"/>
              <a:t>5</a:t>
            </a:fld>
            <a:endParaRPr lang="en-US"/>
          </a:p>
        </p:txBody>
      </p:sp>
    </p:spTree>
    <p:extLst>
      <p:ext uri="{BB962C8B-B14F-4D97-AF65-F5344CB8AC3E}">
        <p14:creationId xmlns:p14="http://schemas.microsoft.com/office/powerpoint/2010/main" val="400346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one standardize search capability for accessing all of our data….</a:t>
            </a:r>
          </a:p>
          <a:p>
            <a:endParaRPr lang="en-US" baseline="0" dirty="0" smtClean="0"/>
          </a:p>
          <a:p>
            <a:r>
              <a:rPr lang="en-US" baseline="0" dirty="0" smtClean="0"/>
              <a:t>This slides shows you the current iteration of the single search bar on data.census.gov.</a:t>
            </a:r>
          </a:p>
          <a:p>
            <a:endParaRPr lang="en-US" baseline="0" dirty="0" smtClean="0"/>
          </a:p>
          <a:p>
            <a:r>
              <a:rPr lang="en-US" baseline="0" dirty="0" smtClean="0"/>
              <a:t>As you can see, we are moving from many disparate tools and access points for our data, to once simple search functionality.</a:t>
            </a:r>
          </a:p>
          <a:p>
            <a:endParaRPr lang="en-US" baseline="0" dirty="0" smtClean="0"/>
          </a:p>
          <a:p>
            <a:r>
              <a:rPr lang="en-US" baseline="0" dirty="0" smtClean="0"/>
              <a:t>The Agile approach used for the development of Data.census.gov means that you will continue to see releases in iterative stages over the next several months.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we continue to develop platform capabilities and incorporate further data sets, we will continue releasing new iterations of the tool and will continue to depend upon user feedback – like yours – to let us know how things are working!</a:t>
            </a:r>
          </a:p>
          <a:p>
            <a:endParaRPr lang="en-US" baseline="0" dirty="0" smtClean="0"/>
          </a:p>
        </p:txBody>
      </p:sp>
      <p:sp>
        <p:nvSpPr>
          <p:cNvPr id="4" name="Slide Number Placeholder 3"/>
          <p:cNvSpPr>
            <a:spLocks noGrp="1"/>
          </p:cNvSpPr>
          <p:nvPr>
            <p:ph type="sldNum" sz="quarter" idx="10"/>
          </p:nvPr>
        </p:nvSpPr>
        <p:spPr/>
        <p:txBody>
          <a:bodyPr/>
          <a:lstStyle/>
          <a:p>
            <a:fld id="{B9A07AE9-426F-4972-9294-FAE70E1313E5}" type="slidenum">
              <a:rPr lang="en-US" smtClean="0"/>
              <a:t>6</a:t>
            </a:fld>
            <a:endParaRPr lang="en-US"/>
          </a:p>
        </p:txBody>
      </p:sp>
    </p:spTree>
    <p:extLst>
      <p:ext uri="{BB962C8B-B14F-4D97-AF65-F5344CB8AC3E}">
        <p14:creationId xmlns:p14="http://schemas.microsoft.com/office/powerpoint/2010/main" val="409684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are changing the search platform through which all data and content will flow, we will obviously be working on the back-end to ensure that the infrastructure is in place to support such an endeavor. </a:t>
            </a:r>
          </a:p>
          <a:p>
            <a:endParaRPr lang="en-US" baseline="0" dirty="0" smtClean="0"/>
          </a:p>
          <a:p>
            <a:r>
              <a:rPr lang="en-US" baseline="0" dirty="0" smtClean="0"/>
              <a:t>But, what does this mean for data users?</a:t>
            </a:r>
          </a:p>
          <a:p>
            <a:endParaRPr lang="en-US" baseline="0" dirty="0" smtClean="0"/>
          </a:p>
          <a:p>
            <a:r>
              <a:rPr lang="en-US" baseline="0" dirty="0" smtClean="0"/>
              <a:t>First, it means a simple, Google-like search bar for plain language and intuitive searching. This single search bar will link users to both data and Census.gov directly, without need to navigate to various tools before finding the desired data. </a:t>
            </a:r>
          </a:p>
          <a:p>
            <a:endParaRPr lang="en-US" baseline="0" dirty="0" smtClean="0"/>
          </a:p>
          <a:p>
            <a:r>
              <a:rPr lang="en-US" baseline="0" dirty="0" smtClean="0"/>
              <a:t>It means a clean, componentized search functionality, drawing from metadata rather than being hard-coded. This provides flexibility so the platform will respond to user searches directly, and without impact other aspects of the site since results will come directly from metadata.</a:t>
            </a:r>
          </a:p>
          <a:p>
            <a:endParaRPr lang="en-US" baseline="0" dirty="0" smtClean="0"/>
          </a:p>
          <a:p>
            <a:r>
              <a:rPr lang="en-US" dirty="0" smtClean="0"/>
              <a:t>It also means</a:t>
            </a:r>
            <a:r>
              <a:rPr lang="en-US" baseline="0" dirty="0" smtClean="0"/>
              <a:t> easy access to data in different formats, including tables, mapping services, visualizations, and the data API.</a:t>
            </a:r>
          </a:p>
          <a:p>
            <a:endParaRPr lang="en-US" baseline="0" dirty="0" smtClean="0"/>
          </a:p>
          <a:p>
            <a:r>
              <a:rPr lang="en-US" baseline="0" dirty="0" smtClean="0"/>
              <a:t>And, don’t worry, if you’re only interested in specific topics or detailed tables, we will provide an advanced search function so that you’re able to get to the data you want directly.</a:t>
            </a:r>
          </a:p>
          <a:p>
            <a:endParaRPr lang="en-US" baseline="0" dirty="0" smtClean="0"/>
          </a:p>
          <a:p>
            <a:r>
              <a:rPr lang="en-US" baseline="0" dirty="0" smtClean="0"/>
              <a:t>Next, let’s take a look at some of the features that you may see in the next releases.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7</a:t>
            </a:fld>
            <a:endParaRPr lang="en-US"/>
          </a:p>
        </p:txBody>
      </p:sp>
    </p:spTree>
    <p:extLst>
      <p:ext uri="{BB962C8B-B14F-4D97-AF65-F5344CB8AC3E}">
        <p14:creationId xmlns:p14="http://schemas.microsoft.com/office/powerpoint/2010/main" val="325568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the single search, with navigation topics across the top, including:</a:t>
            </a:r>
          </a:p>
          <a:p>
            <a:endParaRPr lang="en-US" baseline="0" dirty="0" smtClean="0"/>
          </a:p>
          <a:p>
            <a:r>
              <a:rPr lang="en-US" baseline="0" dirty="0" smtClean="0"/>
              <a:t>All (to provide a quick view of tables, maps, websites, and images) </a:t>
            </a:r>
          </a:p>
          <a:p>
            <a:r>
              <a:rPr lang="en-US" baseline="0" dirty="0" smtClean="0"/>
              <a:t>Maps</a:t>
            </a:r>
          </a:p>
          <a:p>
            <a:r>
              <a:rPr lang="en-US" baseline="0" dirty="0" smtClean="0"/>
              <a:t>Data</a:t>
            </a:r>
          </a:p>
          <a:p>
            <a:r>
              <a:rPr lang="en-US" baseline="0" dirty="0" smtClean="0"/>
              <a:t>Webpages</a:t>
            </a:r>
          </a:p>
          <a:p>
            <a:r>
              <a:rPr lang="en-US" baseline="0" dirty="0" smtClean="0"/>
              <a:t>Images</a:t>
            </a:r>
          </a:p>
          <a:p>
            <a:endParaRPr lang="en-US" baseline="0" dirty="0" smtClean="0"/>
          </a:p>
          <a:p>
            <a:r>
              <a:rPr lang="en-US" baseline="0" dirty="0" smtClean="0"/>
              <a:t>You also see a couple of links below the search bar.</a:t>
            </a:r>
          </a:p>
          <a:p>
            <a:endParaRPr lang="en-US" baseline="0" dirty="0" smtClean="0"/>
          </a:p>
          <a:p>
            <a:pPr marL="228600" indent="-228600">
              <a:buAutoNum type="arabicParenR"/>
            </a:pPr>
            <a:r>
              <a:rPr lang="en-US" baseline="0" dirty="0" smtClean="0"/>
              <a:t>On the left you see an option to “Find information relevant to your location.”</a:t>
            </a:r>
          </a:p>
          <a:p>
            <a:pPr marL="228600" indent="-228600">
              <a:buAutoNum type="arabicParenR"/>
            </a:pPr>
            <a:r>
              <a:rPr lang="en-US" baseline="0" dirty="0" smtClean="0"/>
              <a:t>And, on the right is the link for Advance Search.</a:t>
            </a:r>
          </a:p>
          <a:p>
            <a:endParaRPr lang="en-US" baseline="0" dirty="0" smtClean="0"/>
          </a:p>
        </p:txBody>
      </p:sp>
      <p:sp>
        <p:nvSpPr>
          <p:cNvPr id="4" name="Slide Number Placeholder 3"/>
          <p:cNvSpPr>
            <a:spLocks noGrp="1"/>
          </p:cNvSpPr>
          <p:nvPr>
            <p:ph type="sldNum" sz="quarter" idx="10"/>
          </p:nvPr>
        </p:nvSpPr>
        <p:spPr/>
        <p:txBody>
          <a:bodyPr/>
          <a:lstStyle/>
          <a:p>
            <a:fld id="{603B9073-4934-4A18-B03D-7FA2DABDE591}" type="slidenum">
              <a:rPr lang="en-US" smtClean="0"/>
              <a:t>8</a:t>
            </a:fld>
            <a:endParaRPr lang="en-US"/>
          </a:p>
        </p:txBody>
      </p:sp>
    </p:spTree>
    <p:extLst>
      <p:ext uri="{BB962C8B-B14F-4D97-AF65-F5344CB8AC3E}">
        <p14:creationId xmlns:p14="http://schemas.microsoft.com/office/powerpoint/2010/main" val="397423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give</a:t>
            </a:r>
            <a:r>
              <a:rPr lang="en-US" baseline="0" dirty="0" smtClean="0"/>
              <a:t> you an opportunity to let us know what you would like to see in the Census Bureau’s new data platform.  There are a few specific things we’d like you to tell us about.  Please use the post-its on your tables to note your thoughts, and then place them on the corresponding easel papers on the wall.</a:t>
            </a:r>
          </a:p>
          <a:p>
            <a:endParaRPr lang="en-US" baseline="0" dirty="0" smtClean="0"/>
          </a:p>
          <a:p>
            <a:r>
              <a:rPr lang="en-US" baseline="0" dirty="0" smtClean="0"/>
              <a:t>Are there particular </a:t>
            </a:r>
            <a:r>
              <a:rPr lang="en-US" b="1" baseline="0" dirty="0" smtClean="0"/>
              <a:t>file formats </a:t>
            </a:r>
            <a:r>
              <a:rPr lang="en-US" baseline="0" dirty="0" smtClean="0"/>
              <a:t>that are particularly useful to you? Right now we offer a lot of our data in Excel, CSV, and PDF formats. What else would you like to see? And, how are you using the data – for download, for presentation, for analysis??</a:t>
            </a:r>
          </a:p>
          <a:p>
            <a:endParaRPr lang="en-US" baseline="0" dirty="0" smtClean="0"/>
          </a:p>
          <a:p>
            <a:r>
              <a:rPr lang="en-US" baseline="0" dirty="0" smtClean="0"/>
              <a:t>Which </a:t>
            </a:r>
            <a:r>
              <a:rPr lang="en-US" b="1" baseline="0" dirty="0" smtClean="0"/>
              <a:t>data sets </a:t>
            </a:r>
            <a:r>
              <a:rPr lang="en-US" baseline="0" dirty="0" smtClean="0"/>
              <a:t>do you use most? Which do you want to be sure we include in the platform moving forward?  Are there datasets on census.gov that you use that are not available in American </a:t>
            </a:r>
            <a:r>
              <a:rPr lang="en-US" baseline="0" dirty="0" err="1" smtClean="0"/>
              <a:t>FactFinder</a:t>
            </a:r>
            <a:r>
              <a:rPr lang="en-US" baseline="0" dirty="0" smtClean="0"/>
              <a:t> (if you use that?)? Are there related data sets that you frequently used paired with Census Bureau data, for example from BLS, or other agencies?</a:t>
            </a:r>
          </a:p>
          <a:p>
            <a:endParaRPr lang="en-US" baseline="0" dirty="0" smtClean="0"/>
          </a:p>
          <a:p>
            <a:r>
              <a:rPr lang="en-US" baseline="0" dirty="0" smtClean="0"/>
              <a:t>Is </a:t>
            </a:r>
            <a:r>
              <a:rPr lang="en-US" b="1" baseline="0" dirty="0" smtClean="0"/>
              <a:t>data aggregation </a:t>
            </a:r>
            <a:r>
              <a:rPr lang="en-US" baseline="0" dirty="0" smtClean="0"/>
              <a:t>important to you? If so, how would you like to be able to aggregate data? By geography – for example, for planning commissions or area agencies on aging? Or, would you like to aggregate data by groups – for example, looking at different characteristics by different race or ethnic groups? Are there other ways you might use data aggregation?</a:t>
            </a:r>
          </a:p>
          <a:p>
            <a:endParaRPr lang="en-US" baseline="0" dirty="0" smtClean="0"/>
          </a:p>
          <a:p>
            <a:r>
              <a:rPr lang="en-US" baseline="0" dirty="0" smtClean="0"/>
              <a:t>Are there </a:t>
            </a:r>
            <a:r>
              <a:rPr lang="en-US" b="1" baseline="0" dirty="0" smtClean="0"/>
              <a:t>other</a:t>
            </a:r>
            <a:r>
              <a:rPr lang="en-US" baseline="0" dirty="0" smtClean="0"/>
              <a:t> functionalities, datasets, or capabilities you would like to see? Are you creating visualizations? Are you using your data in SAS, SPSS or other statistical package software? If there are other things that could make the data or the platform more useful to you, now is your change to let us know!</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15</a:t>
            </a:fld>
            <a:endParaRPr lang="en-US"/>
          </a:p>
        </p:txBody>
      </p:sp>
    </p:spTree>
    <p:extLst>
      <p:ext uri="{BB962C8B-B14F-4D97-AF65-F5344CB8AC3E}">
        <p14:creationId xmlns:p14="http://schemas.microsoft.com/office/powerpoint/2010/main" val="372506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2364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35430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100742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11297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227836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19331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11066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33196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31434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792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a:p>
        </p:txBody>
      </p:sp>
    </p:spTree>
    <p:extLst>
      <p:ext uri="{BB962C8B-B14F-4D97-AF65-F5344CB8AC3E}">
        <p14:creationId xmlns:p14="http://schemas.microsoft.com/office/powerpoint/2010/main" val="42090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304801" y="6243412"/>
            <a:ext cx="3254433" cy="4613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ock%20Up%20Images/Geo_Desktop.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data.censu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ensus.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llyson.r.burleson.gibson@census.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data.censu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1"/>
            <a:ext cx="10058400" cy="1470025"/>
          </a:xfrm>
        </p:spPr>
        <p:txBody>
          <a:bodyPr>
            <a:normAutofit/>
          </a:bodyPr>
          <a:lstStyle/>
          <a:p>
            <a:r>
              <a:rPr lang="en-US" b="1" dirty="0" smtClean="0"/>
              <a:t>CEDSCI for State Data Center (SDC) Affiliates</a:t>
            </a:r>
            <a:endParaRPr lang="en-US" b="1" dirty="0"/>
          </a:p>
        </p:txBody>
      </p:sp>
      <p:sp>
        <p:nvSpPr>
          <p:cNvPr id="3" name="Subtitle 2"/>
          <p:cNvSpPr>
            <a:spLocks noGrp="1"/>
          </p:cNvSpPr>
          <p:nvPr>
            <p:ph type="subTitle" idx="1"/>
          </p:nvPr>
        </p:nvSpPr>
        <p:spPr>
          <a:xfrm>
            <a:off x="2895600" y="4267200"/>
            <a:ext cx="6400800" cy="1752600"/>
          </a:xfrm>
        </p:spPr>
        <p:txBody>
          <a:bodyPr>
            <a:normAutofit fontScale="70000" lnSpcReduction="20000"/>
          </a:bodyPr>
          <a:lstStyle/>
          <a:p>
            <a:endParaRPr lang="en-US" dirty="0" smtClean="0"/>
          </a:p>
          <a:p>
            <a:r>
              <a:rPr lang="en-US" dirty="0" smtClean="0"/>
              <a:t>Ally Burleson-Gibson, MS</a:t>
            </a:r>
          </a:p>
          <a:p>
            <a:r>
              <a:rPr lang="en-US" dirty="0" smtClean="0"/>
              <a:t>Center for Enterprise Dissemination and Services and Consumer Innovation (CEDSCI)</a:t>
            </a:r>
          </a:p>
          <a:p>
            <a:r>
              <a:rPr lang="en-US" dirty="0" smtClean="0"/>
              <a:t>U.S. Census Bureau</a:t>
            </a:r>
            <a:endParaRPr lang="en-US" dirty="0"/>
          </a:p>
        </p:txBody>
      </p:sp>
    </p:spTree>
    <p:extLst>
      <p:ext uri="{BB962C8B-B14F-4D97-AF65-F5344CB8AC3E}">
        <p14:creationId xmlns:p14="http://schemas.microsoft.com/office/powerpoint/2010/main" val="282092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ormAutofit/>
          </a:bodyPr>
          <a:lstStyle/>
          <a:p>
            <a:r>
              <a:rPr lang="en-US" b="1" dirty="0" smtClean="0"/>
              <a:t>Upcoming Features: Table Results</a:t>
            </a:r>
            <a:endParaRPr lang="en-US" b="1" dirty="0"/>
          </a:p>
        </p:txBody>
      </p:sp>
      <p:pic>
        <p:nvPicPr>
          <p:cNvPr id="5" name="Picture 4"/>
          <p:cNvPicPr>
            <a:picLocks noChangeAspect="1"/>
          </p:cNvPicPr>
          <p:nvPr/>
        </p:nvPicPr>
        <p:blipFill>
          <a:blip r:embed="rId2"/>
          <a:stretch>
            <a:fillRect/>
          </a:stretch>
        </p:blipFill>
        <p:spPr>
          <a:xfrm>
            <a:off x="1676400" y="914401"/>
            <a:ext cx="8847225" cy="5867400"/>
          </a:xfrm>
          <a:prstGeom prst="rect">
            <a:avLst/>
          </a:prstGeom>
          <a:ln>
            <a:solidFill>
              <a:schemeClr val="accent1"/>
            </a:solidFill>
          </a:ln>
        </p:spPr>
      </p:pic>
    </p:spTree>
    <p:extLst>
      <p:ext uri="{BB962C8B-B14F-4D97-AF65-F5344CB8AC3E}">
        <p14:creationId xmlns:p14="http://schemas.microsoft.com/office/powerpoint/2010/main" val="312203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rmAutofit/>
          </a:bodyPr>
          <a:lstStyle/>
          <a:p>
            <a:r>
              <a:rPr lang="en-US" b="1" dirty="0" smtClean="0"/>
              <a:t>Upcoming Features: Full Table View</a:t>
            </a:r>
            <a:endParaRPr lang="en-US" b="1" dirty="0"/>
          </a:p>
        </p:txBody>
      </p:sp>
      <p:pic>
        <p:nvPicPr>
          <p:cNvPr id="4" name="Picture 3"/>
          <p:cNvPicPr>
            <a:picLocks noChangeAspect="1"/>
          </p:cNvPicPr>
          <p:nvPr/>
        </p:nvPicPr>
        <p:blipFill>
          <a:blip r:embed="rId2"/>
          <a:stretch>
            <a:fillRect/>
          </a:stretch>
        </p:blipFill>
        <p:spPr>
          <a:xfrm>
            <a:off x="1706971" y="879059"/>
            <a:ext cx="8808629" cy="5826541"/>
          </a:xfrm>
          <a:prstGeom prst="rect">
            <a:avLst/>
          </a:prstGeom>
          <a:ln>
            <a:solidFill>
              <a:schemeClr val="accent1"/>
            </a:solidFill>
          </a:ln>
        </p:spPr>
      </p:pic>
    </p:spTree>
    <p:extLst>
      <p:ext uri="{BB962C8B-B14F-4D97-AF65-F5344CB8AC3E}">
        <p14:creationId xmlns:p14="http://schemas.microsoft.com/office/powerpoint/2010/main" val="29322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rmAutofit/>
          </a:bodyPr>
          <a:lstStyle/>
          <a:p>
            <a:r>
              <a:rPr lang="en-US" b="1" dirty="0" smtClean="0"/>
              <a:t>Upcoming Features: Thematic Map</a:t>
            </a:r>
            <a:endParaRPr lang="en-US" b="1" dirty="0"/>
          </a:p>
        </p:txBody>
      </p:sp>
      <p:pic>
        <p:nvPicPr>
          <p:cNvPr id="5" name="Picture 4"/>
          <p:cNvPicPr>
            <a:picLocks noChangeAspect="1"/>
          </p:cNvPicPr>
          <p:nvPr/>
        </p:nvPicPr>
        <p:blipFill>
          <a:blip r:embed="rId2"/>
          <a:stretch>
            <a:fillRect/>
          </a:stretch>
        </p:blipFill>
        <p:spPr>
          <a:xfrm>
            <a:off x="1676971" y="838200"/>
            <a:ext cx="8856454" cy="5867401"/>
          </a:xfrm>
          <a:prstGeom prst="rect">
            <a:avLst/>
          </a:prstGeom>
          <a:ln>
            <a:solidFill>
              <a:schemeClr val="accent1"/>
            </a:solidFill>
          </a:ln>
        </p:spPr>
      </p:pic>
    </p:spTree>
    <p:extLst>
      <p:ext uri="{BB962C8B-B14F-4D97-AF65-F5344CB8AC3E}">
        <p14:creationId xmlns:p14="http://schemas.microsoft.com/office/powerpoint/2010/main" val="167129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rmAutofit/>
          </a:bodyPr>
          <a:lstStyle/>
          <a:p>
            <a:r>
              <a:rPr lang="en-US" b="1" dirty="0" smtClean="0"/>
              <a:t>Upcoming Features: Geo Desktop</a:t>
            </a:r>
            <a:endParaRPr lang="en-US" b="1" dirty="0"/>
          </a:p>
        </p:txBody>
      </p:sp>
      <p:pic>
        <p:nvPicPr>
          <p:cNvPr id="4" name="Picture 3">
            <a:hlinkClick r:id="rId2" action="ppaction://hlinkfile"/>
          </p:cNvPr>
          <p:cNvPicPr>
            <a:picLocks noChangeAspect="1"/>
          </p:cNvPicPr>
          <p:nvPr/>
        </p:nvPicPr>
        <p:blipFill rotWithShape="1">
          <a:blip r:embed="rId3"/>
          <a:srcRect r="2273" b="4025"/>
          <a:stretch/>
        </p:blipFill>
        <p:spPr>
          <a:xfrm>
            <a:off x="1565562" y="1066800"/>
            <a:ext cx="10169238" cy="5638800"/>
          </a:xfrm>
          <a:prstGeom prst="rect">
            <a:avLst/>
          </a:prstGeom>
          <a:ln>
            <a:solidFill>
              <a:schemeClr val="accent1"/>
            </a:solidFill>
          </a:ln>
        </p:spPr>
      </p:pic>
    </p:spTree>
    <p:extLst>
      <p:ext uri="{BB962C8B-B14F-4D97-AF65-F5344CB8AC3E}">
        <p14:creationId xmlns:p14="http://schemas.microsoft.com/office/powerpoint/2010/main" val="3101002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like to see in the platform?</a:t>
            </a:r>
            <a:endParaRPr lang="en-US" b="1" dirty="0"/>
          </a:p>
        </p:txBody>
      </p:sp>
      <p:sp>
        <p:nvSpPr>
          <p:cNvPr id="3" name="Content Placeholder 2"/>
          <p:cNvSpPr>
            <a:spLocks noGrp="1"/>
          </p:cNvSpPr>
          <p:nvPr>
            <p:ph idx="1"/>
          </p:nvPr>
        </p:nvSpPr>
        <p:spPr/>
        <p:txBody>
          <a:bodyPr/>
          <a:lstStyle/>
          <a:p>
            <a:pPr marL="0" indent="0">
              <a:buNone/>
            </a:pPr>
            <a:r>
              <a:rPr lang="en-US" dirty="0" smtClean="0"/>
              <a:t>For the next few minutes, consider what you have seen in the slides for potential upcoming features. </a:t>
            </a:r>
          </a:p>
          <a:p>
            <a:pPr marL="0" indent="0">
              <a:buNone/>
            </a:pPr>
            <a:endParaRPr lang="en-US" sz="1200" dirty="0" smtClean="0"/>
          </a:p>
          <a:p>
            <a:r>
              <a:rPr lang="en-US" dirty="0" smtClean="0"/>
              <a:t>What did you like?</a:t>
            </a:r>
          </a:p>
          <a:p>
            <a:r>
              <a:rPr lang="en-US" dirty="0" smtClean="0"/>
              <a:t>What didn’t you like?</a:t>
            </a:r>
          </a:p>
          <a:p>
            <a:r>
              <a:rPr lang="en-US" dirty="0" smtClean="0"/>
              <a:t>Is there anything missing?</a:t>
            </a:r>
          </a:p>
          <a:p>
            <a:r>
              <a:rPr lang="en-US" dirty="0" smtClean="0"/>
              <a:t>Are there features you want to be sure we add?</a:t>
            </a:r>
            <a:endParaRPr lang="en-US" dirty="0"/>
          </a:p>
        </p:txBody>
      </p:sp>
    </p:spTree>
    <p:extLst>
      <p:ext uri="{BB962C8B-B14F-4D97-AF65-F5344CB8AC3E}">
        <p14:creationId xmlns:p14="http://schemas.microsoft.com/office/powerpoint/2010/main" val="178728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would you like to see in the platform?</a:t>
            </a:r>
            <a:endParaRPr lang="en-US" dirty="0"/>
          </a:p>
        </p:txBody>
      </p:sp>
      <p:sp>
        <p:nvSpPr>
          <p:cNvPr id="3" name="Content Placeholder 2"/>
          <p:cNvSpPr>
            <a:spLocks noGrp="1"/>
          </p:cNvSpPr>
          <p:nvPr>
            <p:ph idx="1"/>
          </p:nvPr>
        </p:nvSpPr>
        <p:spPr>
          <a:xfrm>
            <a:off x="457200" y="1600201"/>
            <a:ext cx="11353800" cy="4525963"/>
          </a:xfrm>
        </p:spPr>
        <p:txBody>
          <a:bodyPr>
            <a:normAutofit/>
          </a:bodyPr>
          <a:lstStyle/>
          <a:p>
            <a:pPr marL="0" indent="0">
              <a:buNone/>
            </a:pPr>
            <a:r>
              <a:rPr lang="en-US" dirty="0"/>
              <a:t>Then, </a:t>
            </a:r>
            <a:r>
              <a:rPr lang="en-US" dirty="0" smtClean="0"/>
              <a:t>please tell </a:t>
            </a:r>
            <a:r>
              <a:rPr lang="en-US" dirty="0"/>
              <a:t>us what you’d like to see, related to:</a:t>
            </a:r>
          </a:p>
          <a:p>
            <a:pPr marL="0" indent="0">
              <a:buNone/>
            </a:pPr>
            <a:endParaRPr lang="en-US" sz="1400" dirty="0"/>
          </a:p>
          <a:p>
            <a:r>
              <a:rPr lang="en-US" b="1" dirty="0"/>
              <a:t>File </a:t>
            </a:r>
            <a:r>
              <a:rPr lang="en-US" b="1" dirty="0" smtClean="0"/>
              <a:t>formats </a:t>
            </a:r>
            <a:r>
              <a:rPr lang="en-US" dirty="0" smtClean="0"/>
              <a:t>– for download, presentation, etc.</a:t>
            </a:r>
            <a:endParaRPr lang="en-US" dirty="0"/>
          </a:p>
          <a:p>
            <a:r>
              <a:rPr lang="en-US" b="1" dirty="0"/>
              <a:t>Data </a:t>
            </a:r>
            <a:r>
              <a:rPr lang="en-US" b="1" dirty="0" smtClean="0"/>
              <a:t>sets </a:t>
            </a:r>
            <a:r>
              <a:rPr lang="en-US" dirty="0" smtClean="0"/>
              <a:t>– are there datasets we should be sure to include?</a:t>
            </a:r>
          </a:p>
          <a:p>
            <a:r>
              <a:rPr lang="en-US" b="1" dirty="0" smtClean="0"/>
              <a:t>Data aggregation </a:t>
            </a:r>
            <a:r>
              <a:rPr lang="en-US" dirty="0" smtClean="0"/>
              <a:t>– is this something you’re interested in? By geographic region or by other methods?</a:t>
            </a:r>
            <a:endParaRPr lang="en-US" dirty="0"/>
          </a:p>
          <a:p>
            <a:r>
              <a:rPr lang="en-US" b="1" dirty="0" smtClean="0"/>
              <a:t>Other</a:t>
            </a:r>
            <a:r>
              <a:rPr lang="en-US" dirty="0" smtClean="0"/>
              <a:t> – what else would you like to see? Dynamic maps, visualizations, tabulation capabilities, etc.? We need your ideas! </a:t>
            </a:r>
            <a:endParaRPr lang="en-US" dirty="0"/>
          </a:p>
          <a:p>
            <a:pPr marL="0" indent="0">
              <a:buNone/>
            </a:pPr>
            <a:endParaRPr lang="en-US" dirty="0"/>
          </a:p>
        </p:txBody>
      </p:sp>
    </p:spTree>
    <p:extLst>
      <p:ext uri="{BB962C8B-B14F-4D97-AF65-F5344CB8AC3E}">
        <p14:creationId xmlns:p14="http://schemas.microsoft.com/office/powerpoint/2010/main" val="145080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406" y="0"/>
            <a:ext cx="8229600" cy="1143000"/>
          </a:xfrm>
        </p:spPr>
        <p:txBody>
          <a:bodyPr>
            <a:noAutofit/>
          </a:bodyPr>
          <a:lstStyle/>
          <a:p>
            <a:r>
              <a:rPr lang="en-US" sz="3600" b="1" dirty="0" smtClean="0"/>
              <a:t>Remember, the </a:t>
            </a:r>
            <a:r>
              <a:rPr lang="en-US" sz="3600" b="1" dirty="0"/>
              <a:t>F</a:t>
            </a:r>
            <a:r>
              <a:rPr lang="en-US" sz="3600" b="1" dirty="0" smtClean="0"/>
              <a:t>uture </a:t>
            </a:r>
            <a:r>
              <a:rPr lang="en-US" sz="3600" b="1" dirty="0"/>
              <a:t>of Census Bureau </a:t>
            </a:r>
            <a:br>
              <a:rPr lang="en-US" sz="3600" b="1" dirty="0"/>
            </a:br>
            <a:r>
              <a:rPr lang="en-US" sz="3600" b="1" dirty="0"/>
              <a:t>Data Dissemination Depends on </a:t>
            </a:r>
            <a:r>
              <a:rPr lang="en-US" sz="3600" b="1" dirty="0" smtClean="0"/>
              <a:t>You!</a:t>
            </a:r>
            <a:endParaRPr lang="en-US" sz="3600" b="1" dirty="0"/>
          </a:p>
        </p:txBody>
      </p:sp>
      <p:sp>
        <p:nvSpPr>
          <p:cNvPr id="3" name="Content Placeholder 2"/>
          <p:cNvSpPr>
            <a:spLocks noGrp="1"/>
          </p:cNvSpPr>
          <p:nvPr>
            <p:ph idx="1"/>
          </p:nvPr>
        </p:nvSpPr>
        <p:spPr>
          <a:xfrm>
            <a:off x="6629400" y="1600201"/>
            <a:ext cx="4800600" cy="1447799"/>
          </a:xfrm>
        </p:spPr>
        <p:txBody>
          <a:bodyPr>
            <a:noAutofit/>
          </a:bodyPr>
          <a:lstStyle/>
          <a:p>
            <a:pPr marL="0" indent="0">
              <a:buNone/>
            </a:pPr>
            <a:r>
              <a:rPr lang="en-US" sz="3400" dirty="0"/>
              <a:t>Visit </a:t>
            </a:r>
            <a:r>
              <a:rPr lang="en-US" sz="3400" dirty="0">
                <a:hlinkClick r:id="rId3" action="ppaction://hlinkfile"/>
              </a:rPr>
              <a:t>data.census.gov</a:t>
            </a:r>
            <a:r>
              <a:rPr lang="en-US" sz="3400" dirty="0"/>
              <a:t> and provide your feedback!</a:t>
            </a:r>
          </a:p>
        </p:txBody>
      </p:sp>
      <p:sp>
        <p:nvSpPr>
          <p:cNvPr id="5" name="TextBox 4"/>
          <p:cNvSpPr txBox="1"/>
          <p:nvPr/>
        </p:nvSpPr>
        <p:spPr>
          <a:xfrm>
            <a:off x="6781800" y="3189744"/>
            <a:ext cx="4419600" cy="2616101"/>
          </a:xfrm>
          <a:prstGeom prst="rect">
            <a:avLst/>
          </a:prstGeom>
          <a:noFill/>
        </p:spPr>
        <p:txBody>
          <a:bodyPr wrap="square" rtlCol="0">
            <a:spAutoFit/>
          </a:bodyPr>
          <a:lstStyle/>
          <a:p>
            <a:r>
              <a:rPr lang="en-US" sz="2000" dirty="0" smtClean="0"/>
              <a:t>Don’t forget:</a:t>
            </a:r>
            <a:endParaRPr lang="en-US" sz="2000" dirty="0"/>
          </a:p>
          <a:p>
            <a:endParaRPr lang="en-US" sz="1200" i="1" dirty="0"/>
          </a:p>
          <a:p>
            <a:pPr marL="285750" indent="-285750">
              <a:buFont typeface="Arial" panose="020B0604020202020204" pitchFamily="34" charset="0"/>
              <a:buChar char="•"/>
            </a:pPr>
            <a:r>
              <a:rPr lang="en-US" sz="2000" i="1" dirty="0"/>
              <a:t>This is an early preview; phased releases will continue as we test, develop, and incorporate feedback.</a:t>
            </a:r>
          </a:p>
          <a:p>
            <a:endParaRPr lang="en-US" sz="1200" i="1" dirty="0"/>
          </a:p>
          <a:p>
            <a:pPr marL="285750" indent="-285750">
              <a:buFont typeface="Arial" panose="020B0604020202020204" pitchFamily="34" charset="0"/>
              <a:buChar char="•"/>
            </a:pPr>
            <a:r>
              <a:rPr lang="en-US" sz="2000" i="1" dirty="0"/>
              <a:t>For official Census Bureau data, continue to use the tools available on </a:t>
            </a:r>
            <a:r>
              <a:rPr lang="en-US" sz="2000" i="1" dirty="0">
                <a:hlinkClick r:id="rId4"/>
              </a:rPr>
              <a:t>Census.gov</a:t>
            </a:r>
            <a:r>
              <a:rPr lang="en-US" i="1" dirty="0"/>
              <a:t>. </a:t>
            </a:r>
            <a:endParaRPr lang="en-US" dirty="0"/>
          </a:p>
        </p:txBody>
      </p:sp>
      <p:grpSp>
        <p:nvGrpSpPr>
          <p:cNvPr id="6" name="Group 5"/>
          <p:cNvGrpSpPr/>
          <p:nvPr/>
        </p:nvGrpSpPr>
        <p:grpSpPr>
          <a:xfrm>
            <a:off x="1447800" y="1650448"/>
            <a:ext cx="4495800" cy="4255052"/>
            <a:chOff x="5992576" y="2042531"/>
            <a:chExt cx="3989625" cy="3812721"/>
          </a:xfrm>
        </p:grpSpPr>
        <p:grpSp>
          <p:nvGrpSpPr>
            <p:cNvPr id="7" name="Group 6"/>
            <p:cNvGrpSpPr/>
            <p:nvPr/>
          </p:nvGrpSpPr>
          <p:grpSpPr>
            <a:xfrm>
              <a:off x="5992576" y="2042531"/>
              <a:ext cx="3989625" cy="1769043"/>
              <a:chOff x="4818776" y="1124533"/>
              <a:chExt cx="4160194" cy="1844675"/>
            </a:xfrm>
            <a:effectLst>
              <a:outerShdw blurRad="63500" sx="102000" sy="102000" algn="ctr" rotWithShape="0">
                <a:prstClr val="black">
                  <a:alpha val="40000"/>
                </a:prstClr>
              </a:outerShdw>
            </a:effectLst>
          </p:grpSpPr>
          <p:pic>
            <p:nvPicPr>
              <p:cNvPr id="11" name="Picture 10"/>
              <p:cNvPicPr>
                <a:picLocks noChangeAspect="1"/>
              </p:cNvPicPr>
              <p:nvPr/>
            </p:nvPicPr>
            <p:blipFill>
              <a:blip r:embed="rId5"/>
              <a:stretch>
                <a:fillRect/>
              </a:stretch>
            </p:blipFill>
            <p:spPr>
              <a:xfrm>
                <a:off x="4818776" y="1124533"/>
                <a:ext cx="4160194" cy="1844675"/>
              </a:xfrm>
              <a:prstGeom prst="rect">
                <a:avLst/>
              </a:prstGeom>
              <a:effectLst>
                <a:outerShdw blurRad="50800" dist="38100" dir="10800000" algn="r" rotWithShape="0">
                  <a:prstClr val="black">
                    <a:alpha val="40000"/>
                  </a:prstClr>
                </a:outerShdw>
              </a:effectLst>
            </p:spPr>
          </p:pic>
          <p:sp>
            <p:nvSpPr>
              <p:cNvPr id="12" name="TextBox 11"/>
              <p:cNvSpPr txBox="1"/>
              <p:nvPr/>
            </p:nvSpPr>
            <p:spPr>
              <a:xfrm>
                <a:off x="5029200" y="1199438"/>
                <a:ext cx="1229917" cy="481403"/>
              </a:xfrm>
              <a:prstGeom prst="rect">
                <a:avLst/>
              </a:prstGeom>
              <a:noFill/>
            </p:spPr>
            <p:txBody>
              <a:bodyPr wrap="none" rtlCol="0">
                <a:spAutoFit/>
              </a:bodyPr>
              <a:lstStyle/>
              <a:p>
                <a:r>
                  <a:rPr lang="en-US" sz="2400" b="1" dirty="0">
                    <a:solidFill>
                      <a:schemeClr val="accent1">
                        <a:lumMod val="75000"/>
                      </a:schemeClr>
                    </a:solidFill>
                  </a:rPr>
                  <a:t>BEFORE</a:t>
                </a:r>
              </a:p>
            </p:txBody>
          </p:sp>
        </p:grpSp>
        <p:grpSp>
          <p:nvGrpSpPr>
            <p:cNvPr id="8" name="Group 7"/>
            <p:cNvGrpSpPr/>
            <p:nvPr/>
          </p:nvGrpSpPr>
          <p:grpSpPr>
            <a:xfrm>
              <a:off x="5999889" y="3886200"/>
              <a:ext cx="3974345" cy="1969052"/>
              <a:chOff x="4849536" y="2949359"/>
              <a:chExt cx="4144260" cy="2053235"/>
            </a:xfrm>
            <a:effectLst>
              <a:outerShdw blurRad="63500" sx="102000" sy="102000" algn="ctr" rotWithShape="0">
                <a:prstClr val="black">
                  <a:alpha val="40000"/>
                </a:prstClr>
              </a:outerShdw>
            </a:effectLst>
          </p:grpSpPr>
          <p:pic>
            <p:nvPicPr>
              <p:cNvPr id="9" name="Picture 8"/>
              <p:cNvPicPr>
                <a:picLocks noChangeAspect="1"/>
              </p:cNvPicPr>
              <p:nvPr/>
            </p:nvPicPr>
            <p:blipFill>
              <a:blip r:embed="rId6"/>
              <a:stretch>
                <a:fillRect/>
              </a:stretch>
            </p:blipFill>
            <p:spPr>
              <a:xfrm>
                <a:off x="4849536" y="2949359"/>
                <a:ext cx="4144260" cy="2053235"/>
              </a:xfrm>
              <a:prstGeom prst="rect">
                <a:avLst/>
              </a:prstGeom>
              <a:effectLst>
                <a:outerShdw blurRad="50800" dist="38100" dir="10800000" algn="r" rotWithShape="0">
                  <a:prstClr val="black">
                    <a:alpha val="40000"/>
                  </a:prstClr>
                </a:outerShdw>
              </a:effectLst>
            </p:spPr>
          </p:pic>
          <p:sp>
            <p:nvSpPr>
              <p:cNvPr id="10" name="TextBox 9"/>
              <p:cNvSpPr txBox="1"/>
              <p:nvPr/>
            </p:nvSpPr>
            <p:spPr>
              <a:xfrm>
                <a:off x="5044026" y="3020405"/>
                <a:ext cx="1030001" cy="481403"/>
              </a:xfrm>
              <a:prstGeom prst="rect">
                <a:avLst/>
              </a:prstGeom>
              <a:noFill/>
            </p:spPr>
            <p:txBody>
              <a:bodyPr wrap="none" rtlCol="0">
                <a:spAutoFit/>
              </a:bodyPr>
              <a:lstStyle/>
              <a:p>
                <a:r>
                  <a:rPr lang="en-US" sz="2400" b="1" dirty="0">
                    <a:solidFill>
                      <a:schemeClr val="accent1">
                        <a:lumMod val="75000"/>
                      </a:schemeClr>
                    </a:solidFill>
                  </a:rPr>
                  <a:t>AFTER</a:t>
                </a:r>
              </a:p>
            </p:txBody>
          </p:sp>
        </p:grpSp>
      </p:grpSp>
    </p:spTree>
    <p:extLst>
      <p:ext uri="{BB962C8B-B14F-4D97-AF65-F5344CB8AC3E}">
        <p14:creationId xmlns:p14="http://schemas.microsoft.com/office/powerpoint/2010/main" val="207879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or Feedback? </a:t>
            </a:r>
            <a:r>
              <a:rPr lang="en-US" b="1" i="1" dirty="0" smtClean="0"/>
              <a:t>Please contact me!</a:t>
            </a:r>
            <a:endParaRPr lang="en-US" b="1" i="1" dirty="0"/>
          </a:p>
        </p:txBody>
      </p:sp>
      <p:sp>
        <p:nvSpPr>
          <p:cNvPr id="7" name="Content Placeholder 6"/>
          <p:cNvSpPr>
            <a:spLocks noGrp="1"/>
          </p:cNvSpPr>
          <p:nvPr>
            <p:ph sz="half" idx="2"/>
          </p:nvPr>
        </p:nvSpPr>
        <p:spPr>
          <a:xfrm>
            <a:off x="304800" y="2408237"/>
            <a:ext cx="5867400" cy="3154363"/>
          </a:xfrm>
        </p:spPr>
        <p:txBody>
          <a:bodyPr/>
          <a:lstStyle/>
          <a:p>
            <a:pPr marL="0" indent="0">
              <a:buNone/>
            </a:pPr>
            <a:r>
              <a:rPr lang="en-US" b="1" dirty="0" smtClean="0"/>
              <a:t>Ally Burleson-Gibson</a:t>
            </a:r>
          </a:p>
          <a:p>
            <a:pPr marL="0" indent="0">
              <a:buNone/>
            </a:pPr>
            <a:r>
              <a:rPr lang="en-US" dirty="0" smtClean="0"/>
              <a:t>External Communications, CEDSCI, </a:t>
            </a:r>
          </a:p>
          <a:p>
            <a:pPr marL="0" indent="0">
              <a:buNone/>
            </a:pPr>
            <a:r>
              <a:rPr lang="en-US" dirty="0" smtClean="0"/>
              <a:t>U.S. Census Bureau </a:t>
            </a:r>
          </a:p>
          <a:p>
            <a:pPr marL="0" indent="0">
              <a:buNone/>
            </a:pPr>
            <a:r>
              <a:rPr lang="en-US" dirty="0" smtClean="0">
                <a:hlinkClick r:id="rId3"/>
              </a:rPr>
              <a:t>allyson.r.burleson.gibson@census.gov</a:t>
            </a:r>
            <a:r>
              <a:rPr lang="en-US" dirty="0" smtClean="0"/>
              <a:t> </a:t>
            </a:r>
          </a:p>
          <a:p>
            <a:pPr marL="0" indent="0">
              <a:buNone/>
            </a:pPr>
            <a:r>
              <a:rPr lang="en-US" dirty="0" smtClean="0"/>
              <a:t>301-763-6306</a:t>
            </a:r>
            <a:endParaRPr lang="en-US" dirty="0"/>
          </a:p>
        </p:txBody>
      </p:sp>
      <p:pic>
        <p:nvPicPr>
          <p:cNvPr id="11" name="Picture 10"/>
          <p:cNvPicPr>
            <a:picLocks noChangeAspect="1"/>
          </p:cNvPicPr>
          <p:nvPr/>
        </p:nvPicPr>
        <p:blipFill>
          <a:blip r:embed="rId4"/>
          <a:stretch>
            <a:fillRect/>
          </a:stretch>
        </p:blipFill>
        <p:spPr>
          <a:xfrm>
            <a:off x="7086600" y="2156377"/>
            <a:ext cx="3581400" cy="3406223"/>
          </a:xfrm>
          <a:prstGeom prst="rect">
            <a:avLst/>
          </a:prstGeom>
        </p:spPr>
      </p:pic>
    </p:spTree>
    <p:extLst>
      <p:ext uri="{BB962C8B-B14F-4D97-AF65-F5344CB8AC3E}">
        <p14:creationId xmlns:p14="http://schemas.microsoft.com/office/powerpoint/2010/main" val="967829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Today’s Session</a:t>
            </a:r>
            <a:endParaRPr lang="en-US" b="1" dirty="0"/>
          </a:p>
        </p:txBody>
      </p:sp>
      <p:sp>
        <p:nvSpPr>
          <p:cNvPr id="3" name="Content Placeholder 2"/>
          <p:cNvSpPr>
            <a:spLocks noGrp="1"/>
          </p:cNvSpPr>
          <p:nvPr>
            <p:ph idx="1"/>
          </p:nvPr>
        </p:nvSpPr>
        <p:spPr/>
        <p:txBody>
          <a:bodyPr/>
          <a:lstStyle/>
          <a:p>
            <a:r>
              <a:rPr lang="en-US" sz="3600" dirty="0"/>
              <a:t>CEDSCI </a:t>
            </a:r>
            <a:r>
              <a:rPr lang="en-US" sz="3600" dirty="0" smtClean="0"/>
              <a:t>Background and History of Data Dissemination on Census.gov</a:t>
            </a:r>
          </a:p>
          <a:p>
            <a:pPr marL="0" indent="0">
              <a:buNone/>
            </a:pPr>
            <a:endParaRPr lang="en-US" sz="1200" dirty="0" smtClean="0"/>
          </a:p>
          <a:p>
            <a:r>
              <a:rPr lang="en-US" sz="3600" dirty="0" smtClean="0"/>
              <a:t>Dissemination Platform Preview - Data.census.gov</a:t>
            </a:r>
          </a:p>
          <a:p>
            <a:pPr marL="0" indent="0">
              <a:buNone/>
            </a:pPr>
            <a:endParaRPr lang="en-US" sz="1200" dirty="0" smtClean="0"/>
          </a:p>
          <a:p>
            <a:r>
              <a:rPr lang="en-US" sz="3600" dirty="0" smtClean="0"/>
              <a:t>Upcoming Features</a:t>
            </a:r>
          </a:p>
          <a:p>
            <a:pPr marL="0" indent="0">
              <a:buNone/>
            </a:pPr>
            <a:endParaRPr lang="en-US" sz="1200" dirty="0" smtClean="0"/>
          </a:p>
          <a:p>
            <a:r>
              <a:rPr lang="en-US" sz="3600" dirty="0"/>
              <a:t>W</a:t>
            </a:r>
            <a:r>
              <a:rPr lang="en-US" sz="3600" dirty="0" smtClean="0"/>
              <a:t>hat </a:t>
            </a:r>
            <a:r>
              <a:rPr lang="en-US" sz="3600" dirty="0" smtClean="0"/>
              <a:t>would you like to see moving forward?</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4430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7981950" y="6356351"/>
            <a:ext cx="2057400" cy="365125"/>
          </a:xfrm>
        </p:spPr>
        <p:txBody>
          <a:bodyPr/>
          <a:lstStyle/>
          <a:p>
            <a:fld id="{2FD193A8-BDE3-4382-AA1A-93C12CF5F489}" type="slidenum">
              <a:rPr lang="en-US" smtClean="0"/>
              <a:t>3</a:t>
            </a:fld>
            <a:endParaRPr lang="en-US"/>
          </a:p>
        </p:txBody>
      </p:sp>
      <p:cxnSp>
        <p:nvCxnSpPr>
          <p:cNvPr id="18" name="Straight Connector 17"/>
          <p:cNvCxnSpPr/>
          <p:nvPr/>
        </p:nvCxnSpPr>
        <p:spPr>
          <a:xfrm>
            <a:off x="3124200" y="2819400"/>
            <a:ext cx="0" cy="13716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 Box 9"/>
          <p:cNvSpPr txBox="1">
            <a:spLocks noChangeArrowheads="1"/>
          </p:cNvSpPr>
          <p:nvPr/>
        </p:nvSpPr>
        <p:spPr bwMode="auto">
          <a:xfrm>
            <a:off x="1781038" y="4629150"/>
            <a:ext cx="1564719" cy="552450"/>
          </a:xfrm>
          <a:prstGeom prst="rect">
            <a:avLst/>
          </a:prstGeom>
          <a:noFill/>
          <a:ln w="9525">
            <a:noFill/>
            <a:miter lim="800000"/>
            <a:headEnd/>
            <a:tailEnd/>
          </a:ln>
          <a:effectLst/>
        </p:spPr>
        <p:txBody>
          <a:bodyPr lIns="45720" rIns="45720"/>
          <a:lstStyle/>
          <a:p>
            <a:pPr lvl="0" algn="ctr">
              <a:spcBef>
                <a:spcPct val="0"/>
              </a:spcBef>
            </a:pPr>
            <a:r>
              <a:rPr lang="en-US" sz="1650" i="1" kern="0" dirty="0">
                <a:solidFill>
                  <a:srgbClr val="000000"/>
                </a:solidFill>
              </a:rPr>
              <a:t>Provide content via Census.gov</a:t>
            </a:r>
          </a:p>
        </p:txBody>
      </p:sp>
      <p:grpSp>
        <p:nvGrpSpPr>
          <p:cNvPr id="2" name="Group 1"/>
          <p:cNvGrpSpPr/>
          <p:nvPr/>
        </p:nvGrpSpPr>
        <p:grpSpPr>
          <a:xfrm>
            <a:off x="1219200" y="1295400"/>
            <a:ext cx="9267614" cy="4800600"/>
            <a:chOff x="1476587" y="1263365"/>
            <a:chExt cx="9267614" cy="4800600"/>
          </a:xfrm>
        </p:grpSpPr>
        <p:sp>
          <p:nvSpPr>
            <p:cNvPr id="5" name="Text Box 9"/>
            <p:cNvSpPr txBox="1">
              <a:spLocks noChangeArrowheads="1"/>
            </p:cNvSpPr>
            <p:nvPr/>
          </p:nvSpPr>
          <p:spPr bwMode="auto">
            <a:xfrm>
              <a:off x="5275204" y="2419350"/>
              <a:ext cx="1872016" cy="552450"/>
            </a:xfrm>
            <a:prstGeom prst="rect">
              <a:avLst/>
            </a:prstGeom>
            <a:noFill/>
            <a:ln w="9525">
              <a:noFill/>
              <a:miter lim="800000"/>
              <a:headEnd/>
              <a:tailEnd/>
            </a:ln>
            <a:effectLst/>
          </p:spPr>
          <p:txBody>
            <a:bodyPr lIns="45720" rIns="45720"/>
            <a:lstStyle/>
            <a:p>
              <a:pPr algn="ctr">
                <a:lnSpc>
                  <a:spcPct val="110000"/>
                </a:lnSpc>
                <a:spcBef>
                  <a:spcPct val="0"/>
                </a:spcBef>
                <a:defRPr/>
              </a:pPr>
              <a:r>
                <a:rPr lang="en-US" sz="1680" b="1" kern="0" dirty="0">
                  <a:solidFill>
                    <a:srgbClr val="C00000"/>
                  </a:solidFill>
                </a:rPr>
                <a:t>Improve:</a:t>
              </a:r>
            </a:p>
            <a:p>
              <a:pPr algn="ctr">
                <a:lnSpc>
                  <a:spcPct val="110000"/>
                </a:lnSpc>
                <a:spcBef>
                  <a:spcPct val="0"/>
                </a:spcBef>
                <a:defRPr/>
              </a:pPr>
              <a:r>
                <a:rPr lang="en-US" sz="1680" b="1" kern="0" dirty="0">
                  <a:solidFill>
                    <a:srgbClr val="000000"/>
                  </a:solidFill>
                </a:rPr>
                <a:t>Leverage existing investments</a:t>
              </a:r>
              <a:endParaRPr lang="en-US" sz="1680" kern="0" dirty="0">
                <a:solidFill>
                  <a:srgbClr val="000000"/>
                </a:solidFill>
              </a:endParaRPr>
            </a:p>
          </p:txBody>
        </p:sp>
        <p:sp>
          <p:nvSpPr>
            <p:cNvPr id="6" name="Line 7"/>
            <p:cNvSpPr>
              <a:spLocks noChangeShapeType="1"/>
            </p:cNvSpPr>
            <p:nvPr/>
          </p:nvSpPr>
          <p:spPr bwMode="auto">
            <a:xfrm>
              <a:off x="1721409" y="1263365"/>
              <a:ext cx="47531" cy="4513921"/>
            </a:xfrm>
            <a:prstGeom prst="line">
              <a:avLst/>
            </a:prstGeom>
            <a:noFill/>
            <a:ln w="38100">
              <a:solidFill>
                <a:srgbClr val="000000"/>
              </a:solidFill>
              <a:round/>
              <a:headEnd/>
              <a:tailEnd/>
            </a:ln>
            <a:effectLst/>
          </p:spPr>
          <p:txBody>
            <a:bodyPr wrap="none" anchor="ctr"/>
            <a:lstStyle/>
            <a:p>
              <a:pPr>
                <a:defRPr/>
              </a:pPr>
              <a:endParaRPr lang="en-US" kern="0" dirty="0">
                <a:solidFill>
                  <a:sysClr val="windowText" lastClr="000000"/>
                </a:solidFill>
              </a:endParaRPr>
            </a:p>
          </p:txBody>
        </p:sp>
        <p:sp>
          <p:nvSpPr>
            <p:cNvPr id="7" name="Line 8"/>
            <p:cNvSpPr>
              <a:spLocks noChangeShapeType="1"/>
            </p:cNvSpPr>
            <p:nvPr/>
          </p:nvSpPr>
          <p:spPr bwMode="auto">
            <a:xfrm rot="5400000" flipH="1">
              <a:off x="6119848" y="1420162"/>
              <a:ext cx="1" cy="8677619"/>
            </a:xfrm>
            <a:prstGeom prst="line">
              <a:avLst/>
            </a:prstGeom>
            <a:noFill/>
            <a:ln w="38100">
              <a:solidFill>
                <a:srgbClr val="000000"/>
              </a:solidFill>
              <a:round/>
              <a:headEnd/>
              <a:tailEnd/>
            </a:ln>
            <a:effectLst/>
          </p:spPr>
          <p:txBody>
            <a:bodyPr wrap="none" anchor="ctr"/>
            <a:lstStyle/>
            <a:p>
              <a:pPr>
                <a:defRPr/>
              </a:pPr>
              <a:endParaRPr lang="en-US" kern="0" dirty="0">
                <a:solidFill>
                  <a:sysClr val="windowText" lastClr="000000"/>
                </a:solidFill>
              </a:endParaRPr>
            </a:p>
          </p:txBody>
        </p:sp>
        <p:sp>
          <p:nvSpPr>
            <p:cNvPr id="8" name="Text Box 10"/>
            <p:cNvSpPr txBox="1">
              <a:spLocks noChangeArrowheads="1"/>
            </p:cNvSpPr>
            <p:nvPr/>
          </p:nvSpPr>
          <p:spPr bwMode="auto">
            <a:xfrm rot="16200000">
              <a:off x="877801" y="2978312"/>
              <a:ext cx="1462260" cy="264688"/>
            </a:xfrm>
            <a:prstGeom prst="rect">
              <a:avLst/>
            </a:prstGeom>
            <a:noFill/>
            <a:ln w="9525" algn="ctr">
              <a:noFill/>
              <a:miter lim="800000"/>
              <a:headEnd/>
              <a:tailEnd/>
            </a:ln>
            <a:effectLst/>
          </p:spPr>
          <p:txBody>
            <a:bodyPr wrap="none">
              <a:spAutoFit/>
            </a:bodyPr>
            <a:lstStyle/>
            <a:p>
              <a:pPr>
                <a:lnSpc>
                  <a:spcPct val="80000"/>
                </a:lnSpc>
                <a:spcBef>
                  <a:spcPct val="0"/>
                </a:spcBef>
                <a:defRPr/>
              </a:pPr>
              <a:r>
                <a:rPr lang="en-US" sz="1400" b="1" kern="0" dirty="0">
                  <a:solidFill>
                    <a:schemeClr val="tx2"/>
                  </a:solidFill>
                </a:rPr>
                <a:t>Level of Maturity</a:t>
              </a:r>
            </a:p>
          </p:txBody>
        </p:sp>
        <p:sp>
          <p:nvSpPr>
            <p:cNvPr id="9" name="Arc 3"/>
            <p:cNvSpPr>
              <a:spLocks/>
            </p:cNvSpPr>
            <p:nvPr/>
          </p:nvSpPr>
          <p:spPr bwMode="auto">
            <a:xfrm flipH="1">
              <a:off x="1828801" y="4206157"/>
              <a:ext cx="1488883" cy="792162"/>
            </a:xfrm>
            <a:custGeom>
              <a:avLst/>
              <a:gdLst>
                <a:gd name="G0" fmla="+- 0 0 0"/>
                <a:gd name="G1" fmla="+- 21600 0 0"/>
                <a:gd name="G2" fmla="+- 21600 0 0"/>
                <a:gd name="T0" fmla="*/ 0 w 19660"/>
                <a:gd name="T1" fmla="*/ 0 h 21600"/>
                <a:gd name="T2" fmla="*/ 19660 w 19660"/>
                <a:gd name="T3" fmla="*/ 12652 h 21600"/>
                <a:gd name="T4" fmla="*/ 0 w 19660"/>
                <a:gd name="T5" fmla="*/ 21600 h 21600"/>
              </a:gdLst>
              <a:ahLst/>
              <a:cxnLst>
                <a:cxn ang="0">
                  <a:pos x="T0" y="T1"/>
                </a:cxn>
                <a:cxn ang="0">
                  <a:pos x="T2" y="T3"/>
                </a:cxn>
                <a:cxn ang="0">
                  <a:pos x="T4" y="T5"/>
                </a:cxn>
              </a:cxnLst>
              <a:rect l="0" t="0" r="r" b="b"/>
              <a:pathLst>
                <a:path w="19660" h="21600" fill="none" extrusionOk="0">
                  <a:moveTo>
                    <a:pt x="-1" y="0"/>
                  </a:moveTo>
                  <a:cubicBezTo>
                    <a:pt x="8466" y="0"/>
                    <a:pt x="16152" y="4946"/>
                    <a:pt x="19659" y="12652"/>
                  </a:cubicBezTo>
                </a:path>
                <a:path w="19660" h="21600" stroke="0" extrusionOk="0">
                  <a:moveTo>
                    <a:pt x="-1" y="0"/>
                  </a:moveTo>
                  <a:cubicBezTo>
                    <a:pt x="8466" y="0"/>
                    <a:pt x="16152" y="4946"/>
                    <a:pt x="19659" y="12652"/>
                  </a:cubicBezTo>
                  <a:lnTo>
                    <a:pt x="0" y="21600"/>
                  </a:lnTo>
                  <a:close/>
                </a:path>
              </a:pathLst>
            </a:custGeom>
            <a:noFill/>
            <a:ln w="28575">
              <a:solidFill>
                <a:schemeClr val="accent1"/>
              </a:solidFill>
              <a:round/>
              <a:headEnd/>
              <a:tailEnd/>
            </a:ln>
            <a:effectLst/>
          </p:spPr>
          <p:txBody>
            <a:bodyPr wrap="none" anchor="ctr"/>
            <a:lstStyle/>
            <a:p>
              <a:endParaRPr lang="en-US" dirty="0"/>
            </a:p>
          </p:txBody>
        </p:sp>
        <p:sp>
          <p:nvSpPr>
            <p:cNvPr id="10" name="Arc 4"/>
            <p:cNvSpPr>
              <a:spLocks/>
            </p:cNvSpPr>
            <p:nvPr/>
          </p:nvSpPr>
          <p:spPr bwMode="auto">
            <a:xfrm flipH="1">
              <a:off x="7164500" y="2874243"/>
              <a:ext cx="1846150" cy="453158"/>
            </a:xfrm>
            <a:custGeom>
              <a:avLst/>
              <a:gdLst>
                <a:gd name="G0" fmla="+- 353 0 0"/>
                <a:gd name="G1" fmla="+- 21600 0 0"/>
                <a:gd name="G2" fmla="+- 21600 0 0"/>
                <a:gd name="T0" fmla="*/ 0 w 21953"/>
                <a:gd name="T1" fmla="*/ 3 h 21600"/>
                <a:gd name="T2" fmla="*/ 21953 w 21953"/>
                <a:gd name="T3" fmla="*/ 21600 h 21600"/>
                <a:gd name="T4" fmla="*/ 353 w 21953"/>
                <a:gd name="T5" fmla="*/ 21600 h 21600"/>
              </a:gdLst>
              <a:ahLst/>
              <a:cxnLst>
                <a:cxn ang="0">
                  <a:pos x="T0" y="T1"/>
                </a:cxn>
                <a:cxn ang="0">
                  <a:pos x="T2" y="T3"/>
                </a:cxn>
                <a:cxn ang="0">
                  <a:pos x="T4" y="T5"/>
                </a:cxn>
              </a:cxnLst>
              <a:rect l="0" t="0" r="r" b="b"/>
              <a:pathLst>
                <a:path w="21953" h="21600" fill="none" extrusionOk="0">
                  <a:moveTo>
                    <a:pt x="-1" y="2"/>
                  </a:moveTo>
                  <a:cubicBezTo>
                    <a:pt x="117" y="0"/>
                    <a:pt x="235" y="-1"/>
                    <a:pt x="353" y="0"/>
                  </a:cubicBezTo>
                  <a:cubicBezTo>
                    <a:pt x="12282" y="0"/>
                    <a:pt x="21953" y="9670"/>
                    <a:pt x="21953" y="21600"/>
                  </a:cubicBezTo>
                </a:path>
                <a:path w="21953" h="21600" stroke="0" extrusionOk="0">
                  <a:moveTo>
                    <a:pt x="-1" y="2"/>
                  </a:moveTo>
                  <a:cubicBezTo>
                    <a:pt x="117" y="0"/>
                    <a:pt x="235" y="-1"/>
                    <a:pt x="353" y="0"/>
                  </a:cubicBezTo>
                  <a:cubicBezTo>
                    <a:pt x="12282" y="0"/>
                    <a:pt x="21953" y="9670"/>
                    <a:pt x="21953" y="21600"/>
                  </a:cubicBezTo>
                  <a:lnTo>
                    <a:pt x="353" y="21600"/>
                  </a:lnTo>
                  <a:close/>
                </a:path>
              </a:pathLst>
            </a:custGeom>
            <a:noFill/>
            <a:ln w="28575">
              <a:solidFill>
                <a:schemeClr val="accent1"/>
              </a:solidFill>
              <a:round/>
              <a:headEnd/>
              <a:tailEnd/>
            </a:ln>
            <a:effectLst/>
          </p:spPr>
          <p:txBody>
            <a:bodyPr wrap="none" anchor="ctr"/>
            <a:lstStyle/>
            <a:p>
              <a:endParaRPr lang="en-US" dirty="0"/>
            </a:p>
          </p:txBody>
        </p:sp>
        <p:sp>
          <p:nvSpPr>
            <p:cNvPr id="11" name="Arc 5"/>
            <p:cNvSpPr>
              <a:spLocks/>
            </p:cNvSpPr>
            <p:nvPr/>
          </p:nvSpPr>
          <p:spPr bwMode="auto">
            <a:xfrm flipH="1">
              <a:off x="5227445" y="3303729"/>
              <a:ext cx="1932079" cy="573087"/>
            </a:xfrm>
            <a:custGeom>
              <a:avLst/>
              <a:gdLst>
                <a:gd name="G0" fmla="+- 0 0 0"/>
                <a:gd name="G1" fmla="+- 21600 0 0"/>
                <a:gd name="G2" fmla="+- 21600 0 0"/>
                <a:gd name="T0" fmla="*/ 0 w 21188"/>
                <a:gd name="T1" fmla="*/ 0 h 21600"/>
                <a:gd name="T2" fmla="*/ 21188 w 21188"/>
                <a:gd name="T3" fmla="*/ 17400 h 21600"/>
                <a:gd name="T4" fmla="*/ 0 w 21188"/>
                <a:gd name="T5" fmla="*/ 21600 h 21600"/>
              </a:gdLst>
              <a:ahLst/>
              <a:cxnLst>
                <a:cxn ang="0">
                  <a:pos x="T0" y="T1"/>
                </a:cxn>
                <a:cxn ang="0">
                  <a:pos x="T2" y="T3"/>
                </a:cxn>
                <a:cxn ang="0">
                  <a:pos x="T4" y="T5"/>
                </a:cxn>
              </a:cxnLst>
              <a:rect l="0" t="0" r="r" b="b"/>
              <a:pathLst>
                <a:path w="21188" h="21600" fill="none" extrusionOk="0">
                  <a:moveTo>
                    <a:pt x="-1" y="0"/>
                  </a:moveTo>
                  <a:cubicBezTo>
                    <a:pt x="10310" y="0"/>
                    <a:pt x="19183" y="7286"/>
                    <a:pt x="21187" y="17400"/>
                  </a:cubicBezTo>
                </a:path>
                <a:path w="21188" h="21600" stroke="0" extrusionOk="0">
                  <a:moveTo>
                    <a:pt x="-1" y="0"/>
                  </a:moveTo>
                  <a:cubicBezTo>
                    <a:pt x="10310" y="0"/>
                    <a:pt x="19183" y="7286"/>
                    <a:pt x="21187" y="17400"/>
                  </a:cubicBezTo>
                  <a:lnTo>
                    <a:pt x="0" y="21600"/>
                  </a:lnTo>
                  <a:close/>
                </a:path>
              </a:pathLst>
            </a:custGeom>
            <a:noFill/>
            <a:ln w="28575">
              <a:solidFill>
                <a:schemeClr val="accent1"/>
              </a:solidFill>
              <a:round/>
              <a:headEnd/>
              <a:tailEnd/>
            </a:ln>
            <a:effectLst/>
          </p:spPr>
          <p:txBody>
            <a:bodyPr wrap="none" anchor="ctr"/>
            <a:lstStyle/>
            <a:p>
              <a:endParaRPr lang="en-US" dirty="0"/>
            </a:p>
          </p:txBody>
        </p:sp>
        <p:sp>
          <p:nvSpPr>
            <p:cNvPr id="12" name="Arc 16"/>
            <p:cNvSpPr>
              <a:spLocks/>
            </p:cNvSpPr>
            <p:nvPr/>
          </p:nvSpPr>
          <p:spPr bwMode="auto">
            <a:xfrm flipH="1">
              <a:off x="9002972" y="2286001"/>
              <a:ext cx="1665028" cy="588243"/>
            </a:xfrm>
            <a:custGeom>
              <a:avLst/>
              <a:gdLst>
                <a:gd name="G0" fmla="+- 353 0 0"/>
                <a:gd name="G1" fmla="+- 21600 0 0"/>
                <a:gd name="G2" fmla="+- 21600 0 0"/>
                <a:gd name="T0" fmla="*/ 0 w 21953"/>
                <a:gd name="T1" fmla="*/ 3 h 21600"/>
                <a:gd name="T2" fmla="*/ 21953 w 21953"/>
                <a:gd name="T3" fmla="*/ 21600 h 21600"/>
                <a:gd name="T4" fmla="*/ 353 w 21953"/>
                <a:gd name="T5" fmla="*/ 21600 h 21600"/>
              </a:gdLst>
              <a:ahLst/>
              <a:cxnLst>
                <a:cxn ang="0">
                  <a:pos x="T0" y="T1"/>
                </a:cxn>
                <a:cxn ang="0">
                  <a:pos x="T2" y="T3"/>
                </a:cxn>
                <a:cxn ang="0">
                  <a:pos x="T4" y="T5"/>
                </a:cxn>
              </a:cxnLst>
              <a:rect l="0" t="0" r="r" b="b"/>
              <a:pathLst>
                <a:path w="21953" h="21600" fill="none" extrusionOk="0">
                  <a:moveTo>
                    <a:pt x="-1" y="2"/>
                  </a:moveTo>
                  <a:cubicBezTo>
                    <a:pt x="117" y="0"/>
                    <a:pt x="235" y="-1"/>
                    <a:pt x="353" y="0"/>
                  </a:cubicBezTo>
                  <a:cubicBezTo>
                    <a:pt x="12282" y="0"/>
                    <a:pt x="21953" y="9670"/>
                    <a:pt x="21953" y="21600"/>
                  </a:cubicBezTo>
                </a:path>
                <a:path w="21953" h="21600" stroke="0" extrusionOk="0">
                  <a:moveTo>
                    <a:pt x="-1" y="2"/>
                  </a:moveTo>
                  <a:cubicBezTo>
                    <a:pt x="117" y="0"/>
                    <a:pt x="235" y="-1"/>
                    <a:pt x="353" y="0"/>
                  </a:cubicBezTo>
                  <a:cubicBezTo>
                    <a:pt x="12282" y="0"/>
                    <a:pt x="21953" y="9670"/>
                    <a:pt x="21953" y="21600"/>
                  </a:cubicBezTo>
                  <a:lnTo>
                    <a:pt x="353" y="21600"/>
                  </a:lnTo>
                  <a:close/>
                </a:path>
              </a:pathLst>
            </a:custGeom>
            <a:noFill/>
            <a:ln w="28575">
              <a:solidFill>
                <a:schemeClr val="accent1"/>
              </a:solidFill>
              <a:round/>
              <a:headEnd/>
              <a:tailEnd/>
            </a:ln>
            <a:effectLst/>
          </p:spPr>
          <p:txBody>
            <a:bodyPr wrap="none" anchor="ctr"/>
            <a:lstStyle/>
            <a:p>
              <a:endParaRPr lang="en-US" dirty="0"/>
            </a:p>
          </p:txBody>
        </p:sp>
        <p:sp>
          <p:nvSpPr>
            <p:cNvPr id="13" name="Text Box 9"/>
            <p:cNvSpPr txBox="1">
              <a:spLocks noChangeArrowheads="1"/>
            </p:cNvSpPr>
            <p:nvPr/>
          </p:nvSpPr>
          <p:spPr bwMode="auto">
            <a:xfrm>
              <a:off x="3326025" y="3015965"/>
              <a:ext cx="2189162" cy="552450"/>
            </a:xfrm>
            <a:prstGeom prst="rect">
              <a:avLst/>
            </a:prstGeom>
            <a:noFill/>
            <a:ln w="9525">
              <a:noFill/>
              <a:miter lim="800000"/>
              <a:headEnd/>
              <a:tailEnd/>
            </a:ln>
            <a:effectLst/>
          </p:spPr>
          <p:txBody>
            <a:bodyPr lIns="45720" rIns="45720"/>
            <a:lstStyle/>
            <a:p>
              <a:pPr algn="ctr">
                <a:lnSpc>
                  <a:spcPct val="110000"/>
                </a:lnSpc>
                <a:spcBef>
                  <a:spcPct val="0"/>
                </a:spcBef>
                <a:defRPr/>
              </a:pPr>
              <a:r>
                <a:rPr lang="en-US" sz="1680" b="1" kern="0" dirty="0">
                  <a:solidFill>
                    <a:srgbClr val="C00000"/>
                  </a:solidFill>
                </a:rPr>
                <a:t>Strategize:</a:t>
              </a:r>
            </a:p>
            <a:p>
              <a:pPr algn="ctr">
                <a:lnSpc>
                  <a:spcPct val="110000"/>
                </a:lnSpc>
                <a:spcBef>
                  <a:spcPct val="0"/>
                </a:spcBef>
                <a:defRPr/>
              </a:pPr>
              <a:r>
                <a:rPr lang="en-US" sz="1680" b="1" kern="0" dirty="0">
                  <a:solidFill>
                    <a:srgbClr val="000000"/>
                  </a:solidFill>
                </a:rPr>
                <a:t>Map your journey</a:t>
              </a:r>
              <a:endParaRPr lang="en-US" sz="1680" kern="0" dirty="0">
                <a:solidFill>
                  <a:srgbClr val="000000"/>
                </a:solidFill>
              </a:endParaRPr>
            </a:p>
          </p:txBody>
        </p:sp>
        <p:cxnSp>
          <p:nvCxnSpPr>
            <p:cNvPr id="14" name="Straight Connector 13"/>
            <p:cNvCxnSpPr/>
            <p:nvPr/>
          </p:nvCxnSpPr>
          <p:spPr>
            <a:xfrm>
              <a:off x="5286587" y="2186332"/>
              <a:ext cx="0" cy="3840480"/>
            </a:xfrm>
            <a:prstGeom prst="line">
              <a:avLst/>
            </a:prstGeom>
            <a:ln w="25400">
              <a:solidFill>
                <a:srgbClr val="425166"/>
              </a:solidFill>
              <a:prstDash val="sysDot"/>
            </a:ln>
          </p:spPr>
          <p:style>
            <a:lnRef idx="1">
              <a:schemeClr val="accent1"/>
            </a:lnRef>
            <a:fillRef idx="0">
              <a:schemeClr val="accent1"/>
            </a:fillRef>
            <a:effectRef idx="0">
              <a:schemeClr val="accent1"/>
            </a:effectRef>
            <a:fontRef idx="minor">
              <a:schemeClr val="tx1"/>
            </a:fontRef>
          </p:style>
        </p:cxnSp>
        <p:sp>
          <p:nvSpPr>
            <p:cNvPr id="15" name="Text Box 9"/>
            <p:cNvSpPr txBox="1">
              <a:spLocks noChangeArrowheads="1"/>
            </p:cNvSpPr>
            <p:nvPr/>
          </p:nvSpPr>
          <p:spPr bwMode="auto">
            <a:xfrm>
              <a:off x="4267200" y="1581150"/>
              <a:ext cx="1950118" cy="552450"/>
            </a:xfrm>
            <a:prstGeom prst="rect">
              <a:avLst/>
            </a:prstGeom>
            <a:noFill/>
            <a:ln w="9525">
              <a:noFill/>
              <a:miter lim="800000"/>
              <a:headEnd/>
              <a:tailEnd/>
            </a:ln>
            <a:effectLst/>
          </p:spPr>
          <p:txBody>
            <a:bodyPr lIns="45720" rIns="45720"/>
            <a:lstStyle/>
            <a:p>
              <a:pPr lvl="0" algn="ctr">
                <a:spcBef>
                  <a:spcPct val="0"/>
                </a:spcBef>
              </a:pPr>
              <a:r>
                <a:rPr lang="en-US" sz="1400" b="1" i="1" kern="0" dirty="0">
                  <a:solidFill>
                    <a:schemeClr val="tx2"/>
                  </a:solidFill>
                </a:rPr>
                <a:t>2015 CEDSCI Platform was Initiated</a:t>
              </a:r>
            </a:p>
          </p:txBody>
        </p:sp>
        <p:sp>
          <p:nvSpPr>
            <p:cNvPr id="16" name="Arc 5"/>
            <p:cNvSpPr>
              <a:spLocks/>
            </p:cNvSpPr>
            <p:nvPr/>
          </p:nvSpPr>
          <p:spPr bwMode="auto">
            <a:xfrm flipH="1">
              <a:off x="3317684" y="3743414"/>
              <a:ext cx="1932079" cy="573087"/>
            </a:xfrm>
            <a:custGeom>
              <a:avLst/>
              <a:gdLst>
                <a:gd name="G0" fmla="+- 0 0 0"/>
                <a:gd name="G1" fmla="+- 21600 0 0"/>
                <a:gd name="G2" fmla="+- 21600 0 0"/>
                <a:gd name="T0" fmla="*/ 0 w 21188"/>
                <a:gd name="T1" fmla="*/ 0 h 21600"/>
                <a:gd name="T2" fmla="*/ 21188 w 21188"/>
                <a:gd name="T3" fmla="*/ 17400 h 21600"/>
                <a:gd name="T4" fmla="*/ 0 w 21188"/>
                <a:gd name="T5" fmla="*/ 21600 h 21600"/>
              </a:gdLst>
              <a:ahLst/>
              <a:cxnLst>
                <a:cxn ang="0">
                  <a:pos x="T0" y="T1"/>
                </a:cxn>
                <a:cxn ang="0">
                  <a:pos x="T2" y="T3"/>
                </a:cxn>
                <a:cxn ang="0">
                  <a:pos x="T4" y="T5"/>
                </a:cxn>
              </a:cxnLst>
              <a:rect l="0" t="0" r="r" b="b"/>
              <a:pathLst>
                <a:path w="21188" h="21600" fill="none" extrusionOk="0">
                  <a:moveTo>
                    <a:pt x="-1" y="0"/>
                  </a:moveTo>
                  <a:cubicBezTo>
                    <a:pt x="10310" y="0"/>
                    <a:pt x="19183" y="7286"/>
                    <a:pt x="21187" y="17400"/>
                  </a:cubicBezTo>
                </a:path>
                <a:path w="21188" h="21600" stroke="0" extrusionOk="0">
                  <a:moveTo>
                    <a:pt x="-1" y="0"/>
                  </a:moveTo>
                  <a:cubicBezTo>
                    <a:pt x="10310" y="0"/>
                    <a:pt x="19183" y="7286"/>
                    <a:pt x="21187" y="17400"/>
                  </a:cubicBezTo>
                  <a:lnTo>
                    <a:pt x="0" y="21600"/>
                  </a:lnTo>
                  <a:close/>
                </a:path>
              </a:pathLst>
            </a:custGeom>
            <a:noFill/>
            <a:ln w="28575">
              <a:solidFill>
                <a:schemeClr val="accent1"/>
              </a:solidFill>
              <a:round/>
              <a:headEnd/>
              <a:tailEnd/>
            </a:ln>
            <a:effectLst/>
          </p:spPr>
          <p:txBody>
            <a:bodyPr wrap="none" anchor="ctr"/>
            <a:lstStyle/>
            <a:p>
              <a:endParaRPr lang="en-US" dirty="0"/>
            </a:p>
          </p:txBody>
        </p:sp>
        <p:sp>
          <p:nvSpPr>
            <p:cNvPr id="17" name="Text Box 9"/>
            <p:cNvSpPr txBox="1">
              <a:spLocks noChangeArrowheads="1"/>
            </p:cNvSpPr>
            <p:nvPr/>
          </p:nvSpPr>
          <p:spPr bwMode="auto">
            <a:xfrm>
              <a:off x="1752601" y="3333750"/>
              <a:ext cx="1622255" cy="552450"/>
            </a:xfrm>
            <a:prstGeom prst="rect">
              <a:avLst/>
            </a:prstGeom>
            <a:noFill/>
            <a:ln w="9525">
              <a:noFill/>
              <a:miter lim="800000"/>
              <a:headEnd/>
              <a:tailEnd/>
            </a:ln>
            <a:effectLst/>
          </p:spPr>
          <p:txBody>
            <a:bodyPr lIns="45720" rIns="45720"/>
            <a:lstStyle/>
            <a:p>
              <a:pPr algn="ctr">
                <a:lnSpc>
                  <a:spcPct val="110000"/>
                </a:lnSpc>
                <a:spcBef>
                  <a:spcPct val="0"/>
                </a:spcBef>
                <a:defRPr/>
              </a:pPr>
              <a:r>
                <a:rPr lang="en-US" b="1" kern="0" dirty="0">
                  <a:solidFill>
                    <a:schemeClr val="tx2"/>
                  </a:solidFill>
                </a:rPr>
                <a:t>Digitize:</a:t>
              </a:r>
            </a:p>
            <a:p>
              <a:pPr algn="ctr">
                <a:lnSpc>
                  <a:spcPct val="110000"/>
                </a:lnSpc>
                <a:spcBef>
                  <a:spcPct val="0"/>
                </a:spcBef>
                <a:defRPr/>
              </a:pPr>
              <a:r>
                <a:rPr lang="en-US" sz="1680" b="1" kern="0" dirty="0">
                  <a:solidFill>
                    <a:srgbClr val="000000"/>
                  </a:solidFill>
                </a:rPr>
                <a:t>Provide content online</a:t>
              </a:r>
              <a:endParaRPr lang="en-US" sz="1680" kern="0" dirty="0">
                <a:solidFill>
                  <a:srgbClr val="000000"/>
                </a:solidFill>
              </a:endParaRPr>
            </a:p>
          </p:txBody>
        </p:sp>
        <p:sp>
          <p:nvSpPr>
            <p:cNvPr id="19" name="Text Box 9"/>
            <p:cNvSpPr txBox="1">
              <a:spLocks noChangeArrowheads="1"/>
            </p:cNvSpPr>
            <p:nvPr/>
          </p:nvSpPr>
          <p:spPr bwMode="auto">
            <a:xfrm>
              <a:off x="2667002" y="1872965"/>
              <a:ext cx="1301653" cy="552450"/>
            </a:xfrm>
            <a:prstGeom prst="rect">
              <a:avLst/>
            </a:prstGeom>
            <a:noFill/>
            <a:ln w="9525">
              <a:noFill/>
              <a:miter lim="800000"/>
              <a:headEnd/>
              <a:tailEnd/>
            </a:ln>
            <a:effectLst/>
          </p:spPr>
          <p:txBody>
            <a:bodyPr lIns="45720" rIns="45720"/>
            <a:lstStyle/>
            <a:p>
              <a:pPr lvl="0" algn="ctr">
                <a:spcBef>
                  <a:spcPct val="0"/>
                </a:spcBef>
              </a:pPr>
              <a:r>
                <a:rPr lang="en-US" sz="1400" b="1" i="1" kern="0" dirty="0"/>
                <a:t>Data Dissemination Task Force Initiated</a:t>
              </a:r>
            </a:p>
          </p:txBody>
        </p:sp>
        <p:sp>
          <p:nvSpPr>
            <p:cNvPr id="20" name="Text Box 9"/>
            <p:cNvSpPr txBox="1">
              <a:spLocks noChangeArrowheads="1"/>
            </p:cNvSpPr>
            <p:nvPr/>
          </p:nvSpPr>
          <p:spPr bwMode="auto">
            <a:xfrm>
              <a:off x="3394980" y="4142114"/>
              <a:ext cx="1791412" cy="552450"/>
            </a:xfrm>
            <a:prstGeom prst="rect">
              <a:avLst/>
            </a:prstGeom>
            <a:noFill/>
            <a:ln w="9525">
              <a:noFill/>
              <a:miter lim="800000"/>
              <a:headEnd/>
              <a:tailEnd/>
            </a:ln>
            <a:effectLst/>
          </p:spPr>
          <p:txBody>
            <a:bodyPr lIns="45720" rIns="45720"/>
            <a:lstStyle/>
            <a:p>
              <a:pPr lvl="0" algn="ctr">
                <a:spcBef>
                  <a:spcPct val="0"/>
                </a:spcBef>
              </a:pPr>
              <a:r>
                <a:rPr lang="en-US" sz="1650" i="1" kern="0" dirty="0">
                  <a:solidFill>
                    <a:srgbClr val="000000"/>
                  </a:solidFill>
                </a:rPr>
                <a:t>Create the roadmap to the future state of dissemination</a:t>
              </a:r>
            </a:p>
          </p:txBody>
        </p:sp>
        <p:sp>
          <p:nvSpPr>
            <p:cNvPr id="25" name="Text Box 9"/>
            <p:cNvSpPr txBox="1">
              <a:spLocks noChangeArrowheads="1"/>
            </p:cNvSpPr>
            <p:nvPr/>
          </p:nvSpPr>
          <p:spPr bwMode="auto">
            <a:xfrm>
              <a:off x="5334000" y="3656339"/>
              <a:ext cx="1787934" cy="552450"/>
            </a:xfrm>
            <a:prstGeom prst="rect">
              <a:avLst/>
            </a:prstGeom>
            <a:noFill/>
            <a:ln w="9525">
              <a:noFill/>
              <a:miter lim="800000"/>
              <a:headEnd/>
              <a:tailEnd/>
            </a:ln>
            <a:effectLst/>
          </p:spPr>
          <p:txBody>
            <a:bodyPr lIns="45720" rIns="45720"/>
            <a:lstStyle/>
            <a:p>
              <a:pPr lvl="0" algn="ctr">
                <a:spcBef>
                  <a:spcPct val="0"/>
                </a:spcBef>
              </a:pPr>
              <a:r>
                <a:rPr lang="en-US" sz="1650" i="1" kern="0" dirty="0"/>
                <a:t>Identify and use existing data dissemination investments and resources  </a:t>
              </a:r>
            </a:p>
          </p:txBody>
        </p:sp>
        <p:sp>
          <p:nvSpPr>
            <p:cNvPr id="26" name="Text Box 9"/>
            <p:cNvSpPr txBox="1">
              <a:spLocks noChangeArrowheads="1"/>
            </p:cNvSpPr>
            <p:nvPr/>
          </p:nvSpPr>
          <p:spPr bwMode="auto">
            <a:xfrm>
              <a:off x="8686801" y="1428750"/>
              <a:ext cx="2057399" cy="552450"/>
            </a:xfrm>
            <a:prstGeom prst="rect">
              <a:avLst/>
            </a:prstGeom>
            <a:noFill/>
            <a:ln w="9525">
              <a:noFill/>
              <a:miter lim="800000"/>
              <a:headEnd/>
              <a:tailEnd/>
            </a:ln>
            <a:effectLst/>
          </p:spPr>
          <p:txBody>
            <a:bodyPr lIns="0" tIns="0" rIns="0" bIns="0"/>
            <a:lstStyle/>
            <a:p>
              <a:pPr algn="ctr">
                <a:lnSpc>
                  <a:spcPct val="110000"/>
                </a:lnSpc>
                <a:spcBef>
                  <a:spcPct val="0"/>
                </a:spcBef>
                <a:defRPr/>
              </a:pPr>
              <a:r>
                <a:rPr lang="en-US" sz="1680" b="1" kern="0" dirty="0">
                  <a:solidFill>
                    <a:srgbClr val="C00000"/>
                  </a:solidFill>
                </a:rPr>
                <a:t>Optimize:</a:t>
              </a:r>
            </a:p>
            <a:p>
              <a:pPr algn="ctr">
                <a:lnSpc>
                  <a:spcPct val="110000"/>
                </a:lnSpc>
                <a:spcBef>
                  <a:spcPct val="0"/>
                </a:spcBef>
                <a:defRPr/>
              </a:pPr>
              <a:r>
                <a:rPr lang="en-US" sz="1680" b="1" kern="0" dirty="0">
                  <a:solidFill>
                    <a:srgbClr val="000000"/>
                  </a:solidFill>
                </a:rPr>
                <a:t>Continue to enhance based on feedback</a:t>
              </a:r>
              <a:endParaRPr lang="en-US" sz="1680" kern="0" dirty="0">
                <a:solidFill>
                  <a:srgbClr val="000000"/>
                </a:solidFill>
              </a:endParaRPr>
            </a:p>
          </p:txBody>
        </p:sp>
        <p:sp>
          <p:nvSpPr>
            <p:cNvPr id="27" name="Text Box 9"/>
            <p:cNvSpPr txBox="1">
              <a:spLocks noChangeArrowheads="1"/>
            </p:cNvSpPr>
            <p:nvPr/>
          </p:nvSpPr>
          <p:spPr bwMode="auto">
            <a:xfrm>
              <a:off x="6828804" y="2057400"/>
              <a:ext cx="2467596" cy="427574"/>
            </a:xfrm>
            <a:prstGeom prst="rect">
              <a:avLst/>
            </a:prstGeom>
            <a:noFill/>
            <a:ln w="9525">
              <a:noFill/>
              <a:miter lim="800000"/>
              <a:headEnd/>
              <a:tailEnd/>
            </a:ln>
            <a:effectLst/>
          </p:spPr>
          <p:txBody>
            <a:bodyPr lIns="45720" rIns="45720"/>
            <a:lstStyle/>
            <a:p>
              <a:pPr algn="ctr">
                <a:lnSpc>
                  <a:spcPct val="110000"/>
                </a:lnSpc>
                <a:spcBef>
                  <a:spcPct val="0"/>
                </a:spcBef>
                <a:defRPr/>
              </a:pPr>
              <a:r>
                <a:rPr lang="en-US" sz="1680" b="1" kern="0" dirty="0">
                  <a:solidFill>
                    <a:srgbClr val="C00000"/>
                  </a:solidFill>
                </a:rPr>
                <a:t>Personalize:</a:t>
              </a:r>
            </a:p>
            <a:p>
              <a:pPr algn="ctr"/>
              <a:r>
                <a:rPr lang="en-US" sz="1680" b="1" kern="0" dirty="0">
                  <a:solidFill>
                    <a:srgbClr val="000000"/>
                  </a:solidFill>
                </a:rPr>
                <a:t>Deliver personalized experiences</a:t>
              </a:r>
              <a:endParaRPr lang="en-US" sz="1680" kern="0" dirty="0"/>
            </a:p>
          </p:txBody>
        </p:sp>
        <p:sp>
          <p:nvSpPr>
            <p:cNvPr id="28" name="Text Box 9"/>
            <p:cNvSpPr txBox="1">
              <a:spLocks noChangeArrowheads="1"/>
            </p:cNvSpPr>
            <p:nvPr/>
          </p:nvSpPr>
          <p:spPr bwMode="auto">
            <a:xfrm>
              <a:off x="7162801" y="3256289"/>
              <a:ext cx="1903457" cy="552450"/>
            </a:xfrm>
            <a:prstGeom prst="rect">
              <a:avLst/>
            </a:prstGeom>
            <a:noFill/>
            <a:ln w="9525">
              <a:noFill/>
              <a:miter lim="800000"/>
              <a:headEnd/>
              <a:tailEnd/>
            </a:ln>
            <a:effectLst/>
          </p:spPr>
          <p:txBody>
            <a:bodyPr lIns="45720" rIns="45720"/>
            <a:lstStyle/>
            <a:p>
              <a:pPr lvl="0" algn="ctr">
                <a:spcBef>
                  <a:spcPct val="0"/>
                </a:spcBef>
              </a:pPr>
              <a:r>
                <a:rPr lang="en-US" sz="1650" i="1" kern="0" dirty="0">
                  <a:solidFill>
                    <a:srgbClr val="000000"/>
                  </a:solidFill>
                </a:rPr>
                <a:t>Build online relationships through tailored experiences that drive repeat visits</a:t>
              </a:r>
            </a:p>
          </p:txBody>
        </p:sp>
        <p:sp>
          <p:nvSpPr>
            <p:cNvPr id="29" name="Text Box 9"/>
            <p:cNvSpPr txBox="1">
              <a:spLocks noChangeArrowheads="1"/>
            </p:cNvSpPr>
            <p:nvPr/>
          </p:nvSpPr>
          <p:spPr bwMode="auto">
            <a:xfrm>
              <a:off x="9002973" y="2646689"/>
              <a:ext cx="1741228" cy="401952"/>
            </a:xfrm>
            <a:prstGeom prst="rect">
              <a:avLst/>
            </a:prstGeom>
            <a:noFill/>
            <a:ln w="9525">
              <a:noFill/>
              <a:miter lim="800000"/>
              <a:headEnd/>
              <a:tailEnd/>
            </a:ln>
            <a:effectLst/>
          </p:spPr>
          <p:txBody>
            <a:bodyPr lIns="45720" rIns="45720"/>
            <a:lstStyle/>
            <a:p>
              <a:pPr algn="ctr">
                <a:lnSpc>
                  <a:spcPct val="110000"/>
                </a:lnSpc>
                <a:spcBef>
                  <a:spcPct val="0"/>
                </a:spcBef>
                <a:defRPr/>
              </a:pPr>
              <a:r>
                <a:rPr lang="en-US" sz="1650" i="1" kern="0" dirty="0">
                  <a:solidFill>
                    <a:srgbClr val="000000"/>
                  </a:solidFill>
                </a:rPr>
                <a:t>Make data driven decisions to continuously improve</a:t>
              </a:r>
            </a:p>
          </p:txBody>
        </p:sp>
        <p:sp>
          <p:nvSpPr>
            <p:cNvPr id="30" name="Text Box 10"/>
            <p:cNvSpPr txBox="1">
              <a:spLocks noChangeArrowheads="1"/>
            </p:cNvSpPr>
            <p:nvPr/>
          </p:nvSpPr>
          <p:spPr bwMode="auto">
            <a:xfrm>
              <a:off x="5348485" y="5799277"/>
              <a:ext cx="1600118" cy="264688"/>
            </a:xfrm>
            <a:prstGeom prst="rect">
              <a:avLst/>
            </a:prstGeom>
            <a:noFill/>
            <a:ln w="9525" algn="ctr">
              <a:noFill/>
              <a:miter lim="800000"/>
              <a:headEnd/>
              <a:tailEnd/>
            </a:ln>
            <a:effectLst/>
          </p:spPr>
          <p:txBody>
            <a:bodyPr wrap="none">
              <a:spAutoFit/>
            </a:bodyPr>
            <a:lstStyle/>
            <a:p>
              <a:pPr>
                <a:lnSpc>
                  <a:spcPct val="80000"/>
                </a:lnSpc>
                <a:spcBef>
                  <a:spcPct val="0"/>
                </a:spcBef>
                <a:defRPr/>
              </a:pPr>
              <a:r>
                <a:rPr lang="en-US" sz="1400" b="1" kern="0" dirty="0">
                  <a:solidFill>
                    <a:schemeClr val="tx2"/>
                  </a:solidFill>
                </a:rPr>
                <a:t>CEDSCI Established</a:t>
              </a:r>
            </a:p>
          </p:txBody>
        </p:sp>
        <p:cxnSp>
          <p:nvCxnSpPr>
            <p:cNvPr id="31" name="Straight Arrow Connector 30"/>
            <p:cNvCxnSpPr/>
            <p:nvPr/>
          </p:nvCxnSpPr>
          <p:spPr>
            <a:xfrm>
              <a:off x="6939813" y="5933769"/>
              <a:ext cx="3474720" cy="0"/>
            </a:xfrm>
            <a:prstGeom prst="straightConnector1">
              <a:avLst/>
            </a:prstGeom>
            <a:ln w="2222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4" name="Title 1"/>
          <p:cNvSpPr txBox="1">
            <a:spLocks/>
          </p:cNvSpPr>
          <p:nvPr/>
        </p:nvSpPr>
        <p:spPr>
          <a:xfrm>
            <a:off x="1981200" y="-152400"/>
            <a:ext cx="815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dirty="0">
                <a:solidFill>
                  <a:schemeClr val="tx1"/>
                </a:solidFill>
                <a:latin typeface="+mj-lt"/>
              </a:rPr>
              <a:t>Data Dissemination Journey</a:t>
            </a:r>
          </a:p>
        </p:txBody>
      </p:sp>
    </p:spTree>
    <p:extLst>
      <p:ext uri="{BB962C8B-B14F-4D97-AF65-F5344CB8AC3E}">
        <p14:creationId xmlns:p14="http://schemas.microsoft.com/office/powerpoint/2010/main" val="216502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874837"/>
          </a:xfrm>
        </p:spPr>
        <p:txBody>
          <a:bodyPr>
            <a:noAutofit/>
          </a:bodyPr>
          <a:lstStyle/>
          <a:p>
            <a:r>
              <a:rPr lang="en-US" b="1" dirty="0"/>
              <a:t>Center for Enterprise Dissemination Services and Customer Innovation (CEDSCI)</a:t>
            </a:r>
          </a:p>
        </p:txBody>
      </p:sp>
      <p:sp>
        <p:nvSpPr>
          <p:cNvPr id="3" name="Content Placeholder 2"/>
          <p:cNvSpPr>
            <a:spLocks noGrp="1"/>
          </p:cNvSpPr>
          <p:nvPr>
            <p:ph idx="1"/>
          </p:nvPr>
        </p:nvSpPr>
        <p:spPr>
          <a:xfrm>
            <a:off x="6122670" y="1646236"/>
            <a:ext cx="4621530" cy="4525963"/>
          </a:xfrm>
        </p:spPr>
        <p:txBody>
          <a:bodyPr>
            <a:normAutofit fontScale="92500" lnSpcReduction="10000"/>
          </a:bodyPr>
          <a:lstStyle/>
          <a:p>
            <a:pPr marL="0" indent="0">
              <a:buNone/>
            </a:pPr>
            <a:r>
              <a:rPr lang="en-US" dirty="0" smtClean="0"/>
              <a:t>Role of the program:</a:t>
            </a:r>
          </a:p>
          <a:p>
            <a:pPr lvl="1">
              <a:buFont typeface="Wingdings" panose="05000000000000000000" pitchFamily="2" charset="2"/>
              <a:buChar char="ü"/>
            </a:pPr>
            <a:r>
              <a:rPr lang="en-US" dirty="0" smtClean="0"/>
              <a:t>Centralize and standardize metadata, data, and software</a:t>
            </a:r>
          </a:p>
          <a:p>
            <a:pPr lvl="1">
              <a:buFont typeface="Wingdings" panose="05000000000000000000" pitchFamily="2" charset="2"/>
              <a:buChar char="ü"/>
            </a:pPr>
            <a:r>
              <a:rPr lang="en-US" dirty="0"/>
              <a:t>Create a customer-oriented platform for easy access to Census Bureau data</a:t>
            </a:r>
          </a:p>
          <a:p>
            <a:pPr lvl="1">
              <a:buFont typeface="Wingdings" panose="05000000000000000000" pitchFamily="2" charset="2"/>
              <a:buChar char="ü"/>
            </a:pPr>
            <a:r>
              <a:rPr lang="en-US" dirty="0" smtClean="0"/>
              <a:t>Move dissemination from duplicative tools to streamlined, efficient platform</a:t>
            </a:r>
          </a:p>
          <a:p>
            <a:pPr marL="0" indent="0">
              <a:buNone/>
            </a:pPr>
            <a:endParaRPr lang="en-US" dirty="0"/>
          </a:p>
        </p:txBody>
      </p:sp>
      <p:grpSp>
        <p:nvGrpSpPr>
          <p:cNvPr id="10" name="Group 9"/>
          <p:cNvGrpSpPr/>
          <p:nvPr/>
        </p:nvGrpSpPr>
        <p:grpSpPr>
          <a:xfrm>
            <a:off x="990600" y="1650448"/>
            <a:ext cx="4495800" cy="4255052"/>
            <a:chOff x="5992576" y="2042531"/>
            <a:chExt cx="3989625" cy="3812721"/>
          </a:xfrm>
        </p:grpSpPr>
        <p:grpSp>
          <p:nvGrpSpPr>
            <p:cNvPr id="4" name="Group 3"/>
            <p:cNvGrpSpPr/>
            <p:nvPr/>
          </p:nvGrpSpPr>
          <p:grpSpPr>
            <a:xfrm>
              <a:off x="5992576" y="2042531"/>
              <a:ext cx="3989625" cy="1769043"/>
              <a:chOff x="4818776" y="1124533"/>
              <a:chExt cx="4160194" cy="1844675"/>
            </a:xfrm>
            <a:effectLst>
              <a:outerShdw blurRad="63500" sx="102000" sy="102000" algn="ctr" rotWithShape="0">
                <a:prstClr val="black">
                  <a:alpha val="40000"/>
                </a:prstClr>
              </a:outerShdw>
            </a:effectLst>
          </p:grpSpPr>
          <p:pic>
            <p:nvPicPr>
              <p:cNvPr id="5" name="Picture 4"/>
              <p:cNvPicPr>
                <a:picLocks noChangeAspect="1"/>
              </p:cNvPicPr>
              <p:nvPr/>
            </p:nvPicPr>
            <p:blipFill>
              <a:blip r:embed="rId3"/>
              <a:stretch>
                <a:fillRect/>
              </a:stretch>
            </p:blipFill>
            <p:spPr>
              <a:xfrm>
                <a:off x="4818776" y="1124533"/>
                <a:ext cx="4160194" cy="1844675"/>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5029200" y="1199438"/>
                <a:ext cx="1229917" cy="481403"/>
              </a:xfrm>
              <a:prstGeom prst="rect">
                <a:avLst/>
              </a:prstGeom>
              <a:noFill/>
            </p:spPr>
            <p:txBody>
              <a:bodyPr wrap="none" rtlCol="0">
                <a:spAutoFit/>
              </a:bodyPr>
              <a:lstStyle/>
              <a:p>
                <a:r>
                  <a:rPr lang="en-US" sz="2400" b="1" dirty="0">
                    <a:solidFill>
                      <a:schemeClr val="accent1">
                        <a:lumMod val="75000"/>
                      </a:schemeClr>
                    </a:solidFill>
                  </a:rPr>
                  <a:t>BEFORE</a:t>
                </a:r>
              </a:p>
            </p:txBody>
          </p:sp>
        </p:grpSp>
        <p:grpSp>
          <p:nvGrpSpPr>
            <p:cNvPr id="7" name="Group 6"/>
            <p:cNvGrpSpPr/>
            <p:nvPr/>
          </p:nvGrpSpPr>
          <p:grpSpPr>
            <a:xfrm>
              <a:off x="5999889" y="3886200"/>
              <a:ext cx="3974345" cy="1969052"/>
              <a:chOff x="4849536" y="2949359"/>
              <a:chExt cx="4144260" cy="2053235"/>
            </a:xfrm>
            <a:effectLst>
              <a:outerShdw blurRad="63500" sx="102000" sy="102000" algn="ctr" rotWithShape="0">
                <a:prstClr val="black">
                  <a:alpha val="40000"/>
                </a:prstClr>
              </a:outerShdw>
            </a:effectLst>
          </p:grpSpPr>
          <p:pic>
            <p:nvPicPr>
              <p:cNvPr id="8" name="Picture 7"/>
              <p:cNvPicPr>
                <a:picLocks noChangeAspect="1"/>
              </p:cNvPicPr>
              <p:nvPr/>
            </p:nvPicPr>
            <p:blipFill>
              <a:blip r:embed="rId4"/>
              <a:stretch>
                <a:fillRect/>
              </a:stretch>
            </p:blipFill>
            <p:spPr>
              <a:xfrm>
                <a:off x="4849536" y="2949359"/>
                <a:ext cx="4144260" cy="2053235"/>
              </a:xfrm>
              <a:prstGeom prst="rect">
                <a:avLst/>
              </a:prstGeom>
              <a:effectLst>
                <a:outerShdw blurRad="50800" dist="38100" dir="10800000" algn="r" rotWithShape="0">
                  <a:prstClr val="black">
                    <a:alpha val="40000"/>
                  </a:prstClr>
                </a:outerShdw>
              </a:effectLst>
            </p:spPr>
          </p:pic>
          <p:sp>
            <p:nvSpPr>
              <p:cNvPr id="9" name="TextBox 8"/>
              <p:cNvSpPr txBox="1"/>
              <p:nvPr/>
            </p:nvSpPr>
            <p:spPr>
              <a:xfrm>
                <a:off x="5044026" y="3020405"/>
                <a:ext cx="1030001" cy="481403"/>
              </a:xfrm>
              <a:prstGeom prst="rect">
                <a:avLst/>
              </a:prstGeom>
              <a:noFill/>
            </p:spPr>
            <p:txBody>
              <a:bodyPr wrap="none" rtlCol="0">
                <a:spAutoFit/>
              </a:bodyPr>
              <a:lstStyle/>
              <a:p>
                <a:r>
                  <a:rPr lang="en-US" sz="2400" b="1" dirty="0">
                    <a:solidFill>
                      <a:schemeClr val="accent1">
                        <a:lumMod val="75000"/>
                      </a:schemeClr>
                    </a:solidFill>
                  </a:rPr>
                  <a:t>AFTER</a:t>
                </a:r>
              </a:p>
            </p:txBody>
          </p:sp>
        </p:grpSp>
      </p:grpSp>
    </p:spTree>
    <p:extLst>
      <p:ext uri="{BB962C8B-B14F-4D97-AF65-F5344CB8AC3E}">
        <p14:creationId xmlns:p14="http://schemas.microsoft.com/office/powerpoint/2010/main" val="34401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0773" y="1389262"/>
            <a:ext cx="2669533" cy="1417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76200"/>
            <a:ext cx="10210800" cy="1143000"/>
          </a:xfrm>
        </p:spPr>
        <p:txBody>
          <a:bodyPr vert="horz" lIns="91440" tIns="45720" rIns="91440" bIns="45720" rtlCol="0" anchor="ctr">
            <a:noAutofit/>
          </a:bodyPr>
          <a:lstStyle/>
          <a:p>
            <a:r>
              <a:rPr lang="en-US" b="1" dirty="0">
                <a:cs typeface="Arial" panose="020B0604020202020204" pitchFamily="34" charset="0"/>
              </a:rPr>
              <a:t>From Many</a:t>
            </a:r>
            <a:r>
              <a:rPr lang="en-US" b="1" dirty="0"/>
              <a:t> </a:t>
            </a:r>
            <a:r>
              <a:rPr lang="en-US" b="1" dirty="0">
                <a:cs typeface="Arial" panose="020B0604020202020204" pitchFamily="34" charset="0"/>
              </a:rPr>
              <a:t>Dissemination Systems</a:t>
            </a:r>
          </a:p>
        </p:txBody>
      </p:sp>
      <p:sp>
        <p:nvSpPr>
          <p:cNvPr id="4" name="Slide Number Placeholder 3"/>
          <p:cNvSpPr>
            <a:spLocks noGrp="1"/>
          </p:cNvSpPr>
          <p:nvPr>
            <p:ph type="sldNum" sz="quarter" idx="12"/>
          </p:nvPr>
        </p:nvSpPr>
        <p:spPr/>
        <p:txBody>
          <a:bodyPr/>
          <a:lstStyle/>
          <a:p>
            <a:fld id="{4D584BC9-2923-4082-9B56-8C9F53663100}" type="slidenum">
              <a:rPr lang="en-US" smtClean="0"/>
              <a:pPr/>
              <a:t>5</a:t>
            </a:fld>
            <a:endParaRPr lang="en-US"/>
          </a:p>
        </p:txBody>
      </p:sp>
      <p:pic>
        <p:nvPicPr>
          <p:cNvPr id="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9208" y="2151774"/>
            <a:ext cx="3325986" cy="264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9387" y="4385674"/>
            <a:ext cx="3632258" cy="1586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t="9956" b="3577"/>
          <a:stretch>
            <a:fillRect/>
          </a:stretch>
        </p:blipFill>
        <p:spPr bwMode="auto">
          <a:xfrm>
            <a:off x="4597054" y="1113984"/>
            <a:ext cx="3180871" cy="1548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18277" y="3169361"/>
            <a:ext cx="2666007" cy="2077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69695" y="4713106"/>
            <a:ext cx="2669536" cy="1735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9">
            <a:extLst>
              <a:ext uri="{28A0092B-C50C-407E-A947-70E740481C1C}">
                <a14:useLocalDpi xmlns:a14="http://schemas.microsoft.com/office/drawing/2010/main" val="0"/>
              </a:ext>
            </a:extLst>
          </a:blip>
          <a:srcRect l="-2" t="9840" r="964" b="3648"/>
          <a:stretch>
            <a:fillRect/>
          </a:stretch>
        </p:blipFill>
        <p:spPr bwMode="auto">
          <a:xfrm>
            <a:off x="5562601" y="1636032"/>
            <a:ext cx="2493209" cy="148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5"/>
          <p:cNvPicPr>
            <a:picLocks noChangeAspect="1" noChangeArrowheads="1"/>
          </p:cNvPicPr>
          <p:nvPr/>
        </p:nvPicPr>
        <p:blipFill>
          <a:blip r:embed="rId10">
            <a:extLst>
              <a:ext uri="{28A0092B-C50C-407E-A947-70E740481C1C}">
                <a14:useLocalDpi xmlns:a14="http://schemas.microsoft.com/office/drawing/2010/main" val="0"/>
              </a:ext>
            </a:extLst>
          </a:blip>
          <a:srcRect l="23859" t="9985" r="24950" b="4327"/>
          <a:stretch>
            <a:fillRect/>
          </a:stretch>
        </p:blipFill>
        <p:spPr bwMode="auto">
          <a:xfrm>
            <a:off x="5212862" y="4551738"/>
            <a:ext cx="2207567" cy="2080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43426" y="1331985"/>
            <a:ext cx="3078374" cy="2278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73748" y="3141018"/>
            <a:ext cx="2232252" cy="1583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8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b="1" dirty="0" smtClean="0"/>
              <a:t>To One Dissemination Platform</a:t>
            </a:r>
            <a:endParaRPr lang="en-US" b="1" dirty="0"/>
          </a:p>
        </p:txBody>
      </p:sp>
      <p:pic>
        <p:nvPicPr>
          <p:cNvPr id="4" name="Picture 3"/>
          <p:cNvPicPr>
            <a:picLocks noChangeAspect="1"/>
          </p:cNvPicPr>
          <p:nvPr/>
        </p:nvPicPr>
        <p:blipFill rotWithShape="1">
          <a:blip r:embed="rId3"/>
          <a:srcRect l="3977" t="5550" r="3977" b="9254"/>
          <a:stretch/>
        </p:blipFill>
        <p:spPr>
          <a:xfrm>
            <a:off x="2524540" y="1676400"/>
            <a:ext cx="7229060" cy="426329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514600" y="850612"/>
            <a:ext cx="7239000" cy="584775"/>
          </a:xfrm>
          <a:prstGeom prst="rect">
            <a:avLst/>
          </a:prstGeom>
          <a:noFill/>
        </p:spPr>
        <p:txBody>
          <a:bodyPr wrap="square" rtlCol="0">
            <a:spAutoFit/>
          </a:bodyPr>
          <a:lstStyle/>
          <a:p>
            <a:r>
              <a:rPr lang="en-US" sz="3200" dirty="0" smtClean="0"/>
              <a:t>** Preview available at </a:t>
            </a:r>
            <a:r>
              <a:rPr lang="en-US" sz="3200" dirty="0" smtClean="0">
                <a:hlinkClick r:id="rId4" action="ppaction://hlinkfile"/>
              </a:rPr>
              <a:t>data.census.gov</a:t>
            </a:r>
            <a:r>
              <a:rPr lang="en-US" sz="3200" dirty="0" smtClean="0"/>
              <a:t>**</a:t>
            </a:r>
            <a:endParaRPr lang="en-US" sz="3200" dirty="0"/>
          </a:p>
        </p:txBody>
      </p:sp>
    </p:spTree>
    <p:extLst>
      <p:ext uri="{BB962C8B-B14F-4D97-AF65-F5344CB8AC3E}">
        <p14:creationId xmlns:p14="http://schemas.microsoft.com/office/powerpoint/2010/main" val="86294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this Mean for Users?</a:t>
            </a:r>
            <a:endParaRPr lang="en-US" dirty="0"/>
          </a:p>
        </p:txBody>
      </p:sp>
      <p:sp>
        <p:nvSpPr>
          <p:cNvPr id="3" name="Content Placeholder 2"/>
          <p:cNvSpPr>
            <a:spLocks noGrp="1"/>
          </p:cNvSpPr>
          <p:nvPr>
            <p:ph idx="1"/>
          </p:nvPr>
        </p:nvSpPr>
        <p:spPr/>
        <p:txBody>
          <a:bodyPr/>
          <a:lstStyle/>
          <a:p>
            <a:r>
              <a:rPr lang="en-US" sz="3600" dirty="0" smtClean="0"/>
              <a:t>Google-like </a:t>
            </a:r>
            <a:r>
              <a:rPr lang="en-US" sz="3600" dirty="0"/>
              <a:t>search </a:t>
            </a:r>
            <a:r>
              <a:rPr lang="en-US" sz="3600" dirty="0" smtClean="0"/>
              <a:t>for both data and Census.gov content</a:t>
            </a:r>
          </a:p>
          <a:p>
            <a:r>
              <a:rPr lang="en-US" sz="3600" dirty="0" smtClean="0"/>
              <a:t>A </a:t>
            </a:r>
            <a:r>
              <a:rPr lang="en-US" sz="3600" dirty="0"/>
              <a:t>clean, componentized interface</a:t>
            </a:r>
          </a:p>
          <a:p>
            <a:r>
              <a:rPr lang="en-US" sz="3600" dirty="0"/>
              <a:t>No need to find the right tool before searching for data</a:t>
            </a:r>
          </a:p>
          <a:p>
            <a:r>
              <a:rPr lang="en-US" sz="3600" dirty="0"/>
              <a:t>Easy access to data with </a:t>
            </a:r>
            <a:r>
              <a:rPr lang="en-US" sz="3600" dirty="0" smtClean="0"/>
              <a:t>graphic presentations</a:t>
            </a:r>
            <a:endParaRPr lang="en-US" sz="3600" dirty="0"/>
          </a:p>
          <a:p>
            <a:r>
              <a:rPr lang="en-US" sz="3600" dirty="0"/>
              <a:t>Advanced searches by topics, table ID, etc</a:t>
            </a:r>
            <a:r>
              <a:rPr lang="en-US" sz="3600" dirty="0" smtClean="0"/>
              <a: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99907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dirty="0" smtClean="0"/>
              <a:t>Upcoming Features: Single Search</a:t>
            </a:r>
            <a:endParaRPr lang="en-US" dirty="0"/>
          </a:p>
        </p:txBody>
      </p:sp>
      <p:pic>
        <p:nvPicPr>
          <p:cNvPr id="5" name="Picture 4"/>
          <p:cNvPicPr>
            <a:picLocks noChangeAspect="1"/>
          </p:cNvPicPr>
          <p:nvPr/>
        </p:nvPicPr>
        <p:blipFill>
          <a:blip r:embed="rId3"/>
          <a:stretch>
            <a:fillRect/>
          </a:stretch>
        </p:blipFill>
        <p:spPr>
          <a:xfrm>
            <a:off x="1557905" y="924238"/>
            <a:ext cx="9076190" cy="5009524"/>
          </a:xfrm>
          <a:prstGeom prst="rect">
            <a:avLst/>
          </a:prstGeom>
          <a:ln>
            <a:solidFill>
              <a:schemeClr val="accent1"/>
            </a:solidFill>
          </a:ln>
        </p:spPr>
      </p:pic>
    </p:spTree>
    <p:extLst>
      <p:ext uri="{BB962C8B-B14F-4D97-AF65-F5344CB8AC3E}">
        <p14:creationId xmlns:p14="http://schemas.microsoft.com/office/powerpoint/2010/main" val="865470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rmAutofit/>
          </a:bodyPr>
          <a:lstStyle/>
          <a:p>
            <a:r>
              <a:rPr lang="en-US" b="1" dirty="0" smtClean="0"/>
              <a:t>Upcoming Features: All Search Results</a:t>
            </a:r>
            <a:endParaRPr lang="en-US" b="1" dirty="0"/>
          </a:p>
        </p:txBody>
      </p:sp>
      <p:pic>
        <p:nvPicPr>
          <p:cNvPr id="6" name="Picture 5"/>
          <p:cNvPicPr>
            <a:picLocks noChangeAspect="1"/>
          </p:cNvPicPr>
          <p:nvPr/>
        </p:nvPicPr>
        <p:blipFill rotWithShape="1">
          <a:blip r:embed="rId2"/>
          <a:srcRect b="36085"/>
          <a:stretch/>
        </p:blipFill>
        <p:spPr>
          <a:xfrm>
            <a:off x="1143000" y="860898"/>
            <a:ext cx="9971350" cy="5235102"/>
          </a:xfrm>
          <a:prstGeom prst="rect">
            <a:avLst/>
          </a:prstGeom>
          <a:solidFill>
            <a:schemeClr val="bg1"/>
          </a:solidFill>
          <a:ln>
            <a:solidFill>
              <a:schemeClr val="accent1"/>
            </a:solidFill>
          </a:ln>
        </p:spPr>
      </p:pic>
    </p:spTree>
    <p:extLst>
      <p:ext uri="{BB962C8B-B14F-4D97-AF65-F5344CB8AC3E}">
        <p14:creationId xmlns:p14="http://schemas.microsoft.com/office/powerpoint/2010/main" val="288935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vergreen Basic WideScreen TEMPLATE 2-2017" id="{853DA766-A6F9-407A-9E27-CE95836F0FB4}" vid="{445A3A72-68CC-41FB-821D-174DFD1DFB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3B1F9FA5B2E847971EAB42F3EC9A01" ma:contentTypeVersion="1" ma:contentTypeDescription="Create a new document." ma:contentTypeScope="" ma:versionID="6a05c86d16e1835808316868a7ca6065">
  <xsd:schema xmlns:xsd="http://www.w3.org/2001/XMLSchema" xmlns:xs="http://www.w3.org/2001/XMLSchema" xmlns:p="http://schemas.microsoft.com/office/2006/metadata/properties" xmlns:ns1="http://schemas.microsoft.com/sharepoint/v3" xmlns:ns2="8557a95a-962d-47e7-8af1-548f79049771" targetNamespace="http://schemas.microsoft.com/office/2006/metadata/properties" ma:root="true" ma:fieldsID="2bb8dfbcc59ace8b8b13156065cb8351" ns1:_="" ns2:_="">
    <xsd:import namespace="http://schemas.microsoft.com/sharepoint/v3"/>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557a95a-962d-47e7-8af1-548f79049771">3J7TJ2AYAA5W-134-54</_dlc_DocId>
    <_dlc_DocIdUrl xmlns="8557a95a-962d-47e7-8af1-548f79049771">
      <Url>https://collab.ecm.census.gov/div/cnmp/intranet/CIDB/_layouts/DocIdRedir.aspx?ID=3J7TJ2AYAA5W-134-54</Url>
      <Description>3J7TJ2AYAA5W-134-54</Description>
    </_dlc_DocIdUrl>
  </documentManagement>
</p:properties>
</file>

<file path=customXml/itemProps1.xml><?xml version="1.0" encoding="utf-8"?>
<ds:datastoreItem xmlns:ds="http://schemas.openxmlformats.org/officeDocument/2006/customXml" ds:itemID="{CAE4A8BB-C348-4B56-85AF-A0A056390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2EFC0-1103-45EF-9816-A5E63FC980A4}">
  <ds:schemaRefs>
    <ds:schemaRef ds:uri="http://schemas.microsoft.com/sharepoint/v3/contenttype/forms"/>
  </ds:schemaRefs>
</ds:datastoreItem>
</file>

<file path=customXml/itemProps3.xml><?xml version="1.0" encoding="utf-8"?>
<ds:datastoreItem xmlns:ds="http://schemas.openxmlformats.org/officeDocument/2006/customXml" ds:itemID="{25CC94F2-DA45-477E-ADF2-6542354670FA}">
  <ds:schemaRefs>
    <ds:schemaRef ds:uri="http://schemas.microsoft.com/sharepoint/events"/>
  </ds:schemaRefs>
</ds:datastoreItem>
</file>

<file path=customXml/itemProps4.xml><?xml version="1.0" encoding="utf-8"?>
<ds:datastoreItem xmlns:ds="http://schemas.openxmlformats.org/officeDocument/2006/customXml" ds:itemID="{6AED58F6-4152-4975-AB0D-8141D60CDF06}">
  <ds:schemaRef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8557a95a-962d-47e7-8af1-548f79049771"/>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Evergreen Basic WideScreen TEMPLATE 2-2017</Template>
  <TotalTime>649</TotalTime>
  <Words>2130</Words>
  <Application>Microsoft Office PowerPoint</Application>
  <PresentationFormat>Widescreen</PresentationFormat>
  <Paragraphs>202</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CEDSCI for State Data Center (SDC) Affiliates</vt:lpstr>
      <vt:lpstr>In Today’s Session</vt:lpstr>
      <vt:lpstr>PowerPoint Presentation</vt:lpstr>
      <vt:lpstr>Center for Enterprise Dissemination Services and Customer Innovation (CEDSCI)</vt:lpstr>
      <vt:lpstr>From Many Dissemination Systems</vt:lpstr>
      <vt:lpstr>To One Dissemination Platform</vt:lpstr>
      <vt:lpstr>What Does this Mean for Users?</vt:lpstr>
      <vt:lpstr>Upcoming Features: Single Search</vt:lpstr>
      <vt:lpstr>Upcoming Features: All Search Results</vt:lpstr>
      <vt:lpstr>Upcoming Features: Table Results</vt:lpstr>
      <vt:lpstr>Upcoming Features: Full Table View</vt:lpstr>
      <vt:lpstr>Upcoming Features: Thematic Map</vt:lpstr>
      <vt:lpstr>Upcoming Features: Geo Desktop</vt:lpstr>
      <vt:lpstr>What would you like to see in the platform?</vt:lpstr>
      <vt:lpstr>What would you like to see in the platform?</vt:lpstr>
      <vt:lpstr>Remember, the Future of Census Bureau  Data Dissemination Depends on You!</vt:lpstr>
      <vt:lpstr>Questions or Feedback? Please contact me!</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Census Bureau Data Dissemination</dc:title>
  <dc:creator>Allyson R Burleson Gibson (CENSUS/DITD FED)</dc:creator>
  <cp:lastModifiedBy>Allyson R Burleson Gibson (CENSUS/DITD FED)</cp:lastModifiedBy>
  <cp:revision>47</cp:revision>
  <cp:lastPrinted>2016-11-29T16:36:00Z</cp:lastPrinted>
  <dcterms:created xsi:type="dcterms:W3CDTF">2017-05-04T15:07:59Z</dcterms:created>
  <dcterms:modified xsi:type="dcterms:W3CDTF">2017-05-05T19:37:24Z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0x010100743B1F9FA5B2E847971EAB42F3EC9A01</vt:lpwstr>
  </property>
  <property fmtid="{D5CDD505-2E9C-101B-9397-08002B2CF9AE}" pid="3" name="_dlc_DocIdItemGuid">
    <vt:lpwstr>c27e0c36-c330-4c3d-8d82-a730cb1dcb64</vt:lpwstr>
  </property>
</Properties>
</file>