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367" r:id="rId3"/>
    <p:sldId id="258" r:id="rId4"/>
    <p:sldId id="363" r:id="rId5"/>
    <p:sldId id="364" r:id="rId6"/>
    <p:sldId id="365" r:id="rId7"/>
    <p:sldId id="366" r:id="rId8"/>
    <p:sldId id="314" r:id="rId9"/>
    <p:sldId id="260" r:id="rId10"/>
    <p:sldId id="315" r:id="rId11"/>
    <p:sldId id="266" r:id="rId12"/>
    <p:sldId id="369" r:id="rId13"/>
    <p:sldId id="268" r:id="rId14"/>
    <p:sldId id="304" r:id="rId15"/>
    <p:sldId id="305" r:id="rId16"/>
    <p:sldId id="306" r:id="rId17"/>
    <p:sldId id="368" r:id="rId18"/>
    <p:sldId id="280" r:id="rId19"/>
    <p:sldId id="281" r:id="rId20"/>
    <p:sldId id="282" r:id="rId21"/>
    <p:sldId id="283" r:id="rId22"/>
    <p:sldId id="285" r:id="rId23"/>
    <p:sldId id="287" r:id="rId24"/>
    <p:sldId id="370" r:id="rId25"/>
    <p:sldId id="293" r:id="rId26"/>
    <p:sldId id="351" r:id="rId27"/>
    <p:sldId id="371" r:id="rId28"/>
    <p:sldId id="372" r:id="rId29"/>
    <p:sldId id="319" r:id="rId30"/>
    <p:sldId id="320" r:id="rId31"/>
    <p:sldId id="261" r:id="rId32"/>
    <p:sldId id="358" r:id="rId33"/>
    <p:sldId id="357" r:id="rId34"/>
    <p:sldId id="359" r:id="rId35"/>
    <p:sldId id="360" r:id="rId36"/>
    <p:sldId id="361" r:id="rId37"/>
    <p:sldId id="362" r:id="rId38"/>
    <p:sldId id="356" r:id="rId39"/>
    <p:sldId id="399" r:id="rId40"/>
    <p:sldId id="373" r:id="rId41"/>
    <p:sldId id="374" r:id="rId42"/>
    <p:sldId id="400" r:id="rId43"/>
    <p:sldId id="375" r:id="rId44"/>
    <p:sldId id="376" r:id="rId45"/>
    <p:sldId id="379" r:id="rId46"/>
    <p:sldId id="377" r:id="rId47"/>
    <p:sldId id="381" r:id="rId48"/>
    <p:sldId id="382" r:id="rId49"/>
    <p:sldId id="401" r:id="rId50"/>
    <p:sldId id="384" r:id="rId51"/>
    <p:sldId id="383" r:id="rId52"/>
    <p:sldId id="385" r:id="rId53"/>
    <p:sldId id="378"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78131" autoAdjust="0"/>
  </p:normalViewPr>
  <p:slideViewPr>
    <p:cSldViewPr>
      <p:cViewPr varScale="1">
        <p:scale>
          <a:sx n="85" d="100"/>
          <a:sy n="85" d="100"/>
        </p:scale>
        <p:origin x="-5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serv10\homedirs\Brasier\MARCELLUS%20SHALE\NEWSPAPER%20ANALYSIS\washingto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10\homedirs\Brasier\MARCELLUS%20SHALE\NEWSPAPER%20ANALYSIS\bradford.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permits issued</c:v>
                </c:pt>
              </c:strCache>
            </c:strRef>
          </c:tx>
          <c:dLbls>
            <c:dLbl>
              <c:idx val="1"/>
              <c:layout>
                <c:manualLayout>
                  <c:x val="-5.5555567706817082E-3"/>
                  <c:y val="-1.8989485933896089E-2"/>
                </c:manualLayout>
              </c:layout>
              <c:showVal val="1"/>
            </c:dLbl>
            <c:dLbl>
              <c:idx val="2"/>
              <c:layout>
                <c:manualLayout>
                  <c:x val="2.7777783853407544E-3"/>
                  <c:y val="-8.1383511145268882E-3"/>
                </c:manualLayout>
              </c:layout>
              <c:showVal val="1"/>
            </c:dLbl>
            <c:txPr>
              <a:bodyPr/>
              <a:lstStyle/>
              <a:p>
                <a:pPr>
                  <a:defRPr sz="2000"/>
                </a:pPr>
                <a:endParaRPr lang="en-US"/>
              </a:p>
            </c:txPr>
            <c:showVal val="1"/>
          </c:dLbls>
          <c:cat>
            <c:numRef>
              <c:f>Sheet1!$A$2:$A$4</c:f>
              <c:numCache>
                <c:formatCode>General</c:formatCode>
                <c:ptCount val="3"/>
                <c:pt idx="0">
                  <c:v>2008</c:v>
                </c:pt>
                <c:pt idx="1">
                  <c:v>2009</c:v>
                </c:pt>
                <c:pt idx="2">
                  <c:v>2010</c:v>
                </c:pt>
              </c:numCache>
            </c:numRef>
          </c:cat>
          <c:val>
            <c:numRef>
              <c:f>Sheet1!$B$2:$B$4</c:f>
              <c:numCache>
                <c:formatCode>General</c:formatCode>
                <c:ptCount val="3"/>
                <c:pt idx="1">
                  <c:v>1984</c:v>
                </c:pt>
                <c:pt idx="2">
                  <c:v>1721</c:v>
                </c:pt>
              </c:numCache>
            </c:numRef>
          </c:val>
        </c:ser>
        <c:ser>
          <c:idx val="1"/>
          <c:order val="1"/>
          <c:tx>
            <c:strRef>
              <c:f>Sheet1!$C$1</c:f>
              <c:strCache>
                <c:ptCount val="1"/>
                <c:pt idx="0">
                  <c:v>wells drilled</c:v>
                </c:pt>
              </c:strCache>
            </c:strRef>
          </c:tx>
          <c:dLbls>
            <c:dLbl>
              <c:idx val="0"/>
              <c:layout>
                <c:manualLayout>
                  <c:x val="1.1111113541363423E-2"/>
                  <c:y val="-2.7127837048423003E-3"/>
                </c:manualLayout>
              </c:layout>
              <c:showVal val="1"/>
            </c:dLbl>
            <c:dLbl>
              <c:idx val="1"/>
              <c:layout>
                <c:manualLayout>
                  <c:x val="4.7222232550794517E-2"/>
                  <c:y val="-5.4255674096845997E-3"/>
                </c:manualLayout>
              </c:layout>
              <c:showVal val="1"/>
            </c:dLbl>
            <c:dLbl>
              <c:idx val="2"/>
              <c:layout>
                <c:manualLayout>
                  <c:x val="6.3888902862839672E-2"/>
                  <c:y val="-2.7127837048423003E-3"/>
                </c:manualLayout>
              </c:layout>
              <c:showVal val="1"/>
            </c:dLbl>
            <c:txPr>
              <a:bodyPr/>
              <a:lstStyle/>
              <a:p>
                <a:pPr>
                  <a:defRPr sz="2000"/>
                </a:pPr>
                <a:endParaRPr lang="en-US"/>
              </a:p>
            </c:txPr>
            <c:showVal val="1"/>
          </c:dLbls>
          <c:cat>
            <c:numRef>
              <c:f>Sheet1!$A$2:$A$4</c:f>
              <c:numCache>
                <c:formatCode>General</c:formatCode>
                <c:ptCount val="3"/>
                <c:pt idx="0">
                  <c:v>2008</c:v>
                </c:pt>
                <c:pt idx="1">
                  <c:v>2009</c:v>
                </c:pt>
                <c:pt idx="2">
                  <c:v>2010</c:v>
                </c:pt>
              </c:numCache>
            </c:numRef>
          </c:cat>
          <c:val>
            <c:numRef>
              <c:f>Sheet1!$C$2:$C$4</c:f>
              <c:numCache>
                <c:formatCode>General</c:formatCode>
                <c:ptCount val="3"/>
                <c:pt idx="0">
                  <c:v>195</c:v>
                </c:pt>
                <c:pt idx="1">
                  <c:v>768</c:v>
                </c:pt>
                <c:pt idx="2">
                  <c:v>822</c:v>
                </c:pt>
              </c:numCache>
            </c:numRef>
          </c:val>
        </c:ser>
        <c:shape val="box"/>
        <c:axId val="49419392"/>
        <c:axId val="49467392"/>
        <c:axId val="0"/>
      </c:bar3DChart>
      <c:catAx>
        <c:axId val="49419392"/>
        <c:scaling>
          <c:orientation val="minMax"/>
        </c:scaling>
        <c:axPos val="b"/>
        <c:numFmt formatCode="General" sourceLinked="1"/>
        <c:tickLblPos val="nextTo"/>
        <c:crossAx val="49467392"/>
        <c:crosses val="autoZero"/>
        <c:auto val="1"/>
        <c:lblAlgn val="ctr"/>
        <c:lblOffset val="100"/>
      </c:catAx>
      <c:valAx>
        <c:axId val="49467392"/>
        <c:scaling>
          <c:orientation val="minMax"/>
        </c:scaling>
        <c:axPos val="l"/>
        <c:majorGridlines/>
        <c:numFmt formatCode="General" sourceLinked="1"/>
        <c:tickLblPos val="nextTo"/>
        <c:crossAx val="49419392"/>
        <c:crosses val="autoZero"/>
        <c:crossBetween val="between"/>
      </c:valAx>
    </c:plotArea>
    <c:legend>
      <c:legendPos val="b"/>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0" i="0" u="none" strike="noStrike" baseline="0">
                <a:solidFill>
                  <a:srgbClr val="000000"/>
                </a:solidFill>
                <a:latin typeface="Arial"/>
                <a:ea typeface="Arial"/>
                <a:cs typeface="Arial"/>
              </a:defRPr>
            </a:pPr>
            <a:r>
              <a:rPr lang="en-US" sz="1800"/>
              <a:t>Washington (and Greene) County</a:t>
            </a:r>
          </a:p>
        </c:rich>
      </c:tx>
      <c:layout>
        <c:manualLayout>
          <c:xMode val="edge"/>
          <c:yMode val="edge"/>
          <c:x val="0.35700010422884892"/>
          <c:y val="3.8253400143163946E-2"/>
        </c:manualLayout>
      </c:layout>
      <c:spPr>
        <a:noFill/>
        <a:ln w="25400">
          <a:noFill/>
        </a:ln>
      </c:spPr>
    </c:title>
    <c:plotArea>
      <c:layout>
        <c:manualLayout>
          <c:layoutTarget val="inner"/>
          <c:xMode val="edge"/>
          <c:yMode val="edge"/>
          <c:x val="0.11913371400904649"/>
          <c:y val="0.16666704873424842"/>
          <c:w val="0.62334609956248599"/>
          <c:h val="0.57981353573745487"/>
        </c:manualLayout>
      </c:layout>
      <c:lineChart>
        <c:grouping val="standard"/>
        <c:ser>
          <c:idx val="0"/>
          <c:order val="0"/>
          <c:tx>
            <c:strRef>
              <c:f>Analysis!$C$4</c:f>
              <c:strCache>
                <c:ptCount val="1"/>
                <c:pt idx="0">
                  <c:v>Community impacts</c:v>
                </c:pt>
              </c:strCache>
            </c:strRef>
          </c:tx>
          <c:spPr>
            <a:ln w="38100">
              <a:solidFill>
                <a:srgbClr val="000080"/>
              </a:solidFill>
              <a:prstDash val="solid"/>
            </a:ln>
          </c:spPr>
          <c:marker>
            <c:symbol val="none"/>
          </c:marker>
          <c:cat>
            <c:numRef>
              <c:f>Analysis!$A$5:$A$44</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Analysis!$C$5:$C$44</c:f>
              <c:numCache>
                <c:formatCode>0</c:formatCode>
                <c:ptCount val="40"/>
                <c:pt idx="0">
                  <c:v>0</c:v>
                </c:pt>
                <c:pt idx="1">
                  <c:v>0</c:v>
                </c:pt>
                <c:pt idx="2">
                  <c:v>0</c:v>
                </c:pt>
                <c:pt idx="3">
                  <c:v>0</c:v>
                </c:pt>
                <c:pt idx="4">
                  <c:v>0</c:v>
                </c:pt>
                <c:pt idx="5">
                  <c:v>2</c:v>
                </c:pt>
                <c:pt idx="6">
                  <c:v>0</c:v>
                </c:pt>
                <c:pt idx="7">
                  <c:v>0</c:v>
                </c:pt>
                <c:pt idx="8">
                  <c:v>0</c:v>
                </c:pt>
                <c:pt idx="9">
                  <c:v>0</c:v>
                </c:pt>
                <c:pt idx="10">
                  <c:v>1</c:v>
                </c:pt>
                <c:pt idx="11">
                  <c:v>0</c:v>
                </c:pt>
                <c:pt idx="12">
                  <c:v>1</c:v>
                </c:pt>
                <c:pt idx="13">
                  <c:v>2</c:v>
                </c:pt>
                <c:pt idx="14">
                  <c:v>1</c:v>
                </c:pt>
                <c:pt idx="15">
                  <c:v>0</c:v>
                </c:pt>
                <c:pt idx="16">
                  <c:v>0</c:v>
                </c:pt>
                <c:pt idx="17">
                  <c:v>1</c:v>
                </c:pt>
                <c:pt idx="18">
                  <c:v>3</c:v>
                </c:pt>
                <c:pt idx="19">
                  <c:v>0</c:v>
                </c:pt>
                <c:pt idx="20">
                  <c:v>0</c:v>
                </c:pt>
                <c:pt idx="21">
                  <c:v>0</c:v>
                </c:pt>
                <c:pt idx="22">
                  <c:v>0</c:v>
                </c:pt>
                <c:pt idx="23">
                  <c:v>1</c:v>
                </c:pt>
                <c:pt idx="24">
                  <c:v>1</c:v>
                </c:pt>
                <c:pt idx="25">
                  <c:v>3</c:v>
                </c:pt>
                <c:pt idx="26">
                  <c:v>2</c:v>
                </c:pt>
                <c:pt idx="27">
                  <c:v>0</c:v>
                </c:pt>
                <c:pt idx="28">
                  <c:v>1</c:v>
                </c:pt>
                <c:pt idx="29">
                  <c:v>1</c:v>
                </c:pt>
                <c:pt idx="30">
                  <c:v>5</c:v>
                </c:pt>
                <c:pt idx="31">
                  <c:v>1</c:v>
                </c:pt>
                <c:pt idx="32">
                  <c:v>2</c:v>
                </c:pt>
                <c:pt idx="33">
                  <c:v>0</c:v>
                </c:pt>
                <c:pt idx="34">
                  <c:v>0</c:v>
                </c:pt>
                <c:pt idx="35">
                  <c:v>2</c:v>
                </c:pt>
                <c:pt idx="36">
                  <c:v>3</c:v>
                </c:pt>
                <c:pt idx="37">
                  <c:v>4</c:v>
                </c:pt>
                <c:pt idx="38" formatCode="General">
                  <c:v>1</c:v>
                </c:pt>
                <c:pt idx="39" formatCode="General">
                  <c:v>0</c:v>
                </c:pt>
              </c:numCache>
            </c:numRef>
          </c:val>
        </c:ser>
        <c:ser>
          <c:idx val="1"/>
          <c:order val="1"/>
          <c:tx>
            <c:strRef>
              <c:f>Analysis!$D$4</c:f>
              <c:strCache>
                <c:ptCount val="1"/>
                <c:pt idx="0">
                  <c:v>environmental impacts</c:v>
                </c:pt>
              </c:strCache>
            </c:strRef>
          </c:tx>
          <c:spPr>
            <a:ln w="38100">
              <a:solidFill>
                <a:srgbClr val="FF00FF"/>
              </a:solidFill>
              <a:prstDash val="solid"/>
            </a:ln>
          </c:spPr>
          <c:marker>
            <c:symbol val="none"/>
          </c:marker>
          <c:val>
            <c:numRef>
              <c:f>Analysis!$D$5:$D$44</c:f>
              <c:numCache>
                <c:formatCode>0</c:formatCode>
                <c:ptCount val="40"/>
                <c:pt idx="0">
                  <c:v>0</c:v>
                </c:pt>
                <c:pt idx="1">
                  <c:v>0</c:v>
                </c:pt>
                <c:pt idx="2">
                  <c:v>0</c:v>
                </c:pt>
                <c:pt idx="3">
                  <c:v>0</c:v>
                </c:pt>
                <c:pt idx="4">
                  <c:v>0</c:v>
                </c:pt>
                <c:pt idx="5">
                  <c:v>0</c:v>
                </c:pt>
                <c:pt idx="6">
                  <c:v>0</c:v>
                </c:pt>
                <c:pt idx="7">
                  <c:v>1</c:v>
                </c:pt>
                <c:pt idx="8">
                  <c:v>2</c:v>
                </c:pt>
                <c:pt idx="9">
                  <c:v>0</c:v>
                </c:pt>
                <c:pt idx="10">
                  <c:v>1</c:v>
                </c:pt>
                <c:pt idx="11">
                  <c:v>0</c:v>
                </c:pt>
                <c:pt idx="12">
                  <c:v>0</c:v>
                </c:pt>
                <c:pt idx="13">
                  <c:v>1</c:v>
                </c:pt>
                <c:pt idx="14">
                  <c:v>0</c:v>
                </c:pt>
                <c:pt idx="15">
                  <c:v>0</c:v>
                </c:pt>
                <c:pt idx="16">
                  <c:v>0</c:v>
                </c:pt>
                <c:pt idx="17">
                  <c:v>0</c:v>
                </c:pt>
                <c:pt idx="18">
                  <c:v>1</c:v>
                </c:pt>
                <c:pt idx="19">
                  <c:v>1</c:v>
                </c:pt>
                <c:pt idx="20">
                  <c:v>2</c:v>
                </c:pt>
                <c:pt idx="21">
                  <c:v>0</c:v>
                </c:pt>
                <c:pt idx="22">
                  <c:v>0</c:v>
                </c:pt>
                <c:pt idx="23">
                  <c:v>2</c:v>
                </c:pt>
                <c:pt idx="24">
                  <c:v>0</c:v>
                </c:pt>
                <c:pt idx="25">
                  <c:v>1</c:v>
                </c:pt>
                <c:pt idx="26">
                  <c:v>3</c:v>
                </c:pt>
                <c:pt idx="27">
                  <c:v>1</c:v>
                </c:pt>
                <c:pt idx="28">
                  <c:v>4</c:v>
                </c:pt>
                <c:pt idx="29">
                  <c:v>2</c:v>
                </c:pt>
                <c:pt idx="30">
                  <c:v>4</c:v>
                </c:pt>
                <c:pt idx="31">
                  <c:v>2</c:v>
                </c:pt>
                <c:pt idx="32">
                  <c:v>3</c:v>
                </c:pt>
                <c:pt idx="33">
                  <c:v>4</c:v>
                </c:pt>
                <c:pt idx="34">
                  <c:v>0</c:v>
                </c:pt>
                <c:pt idx="35">
                  <c:v>3</c:v>
                </c:pt>
                <c:pt idx="36">
                  <c:v>8</c:v>
                </c:pt>
                <c:pt idx="37">
                  <c:v>13</c:v>
                </c:pt>
                <c:pt idx="38" formatCode="General">
                  <c:v>8</c:v>
                </c:pt>
                <c:pt idx="39" formatCode="General">
                  <c:v>2</c:v>
                </c:pt>
              </c:numCache>
            </c:numRef>
          </c:val>
        </c:ser>
        <c:ser>
          <c:idx val="2"/>
          <c:order val="2"/>
          <c:tx>
            <c:strRef>
              <c:f>Analysis!$E$4</c:f>
              <c:strCache>
                <c:ptCount val="1"/>
                <c:pt idx="0">
                  <c:v>economic</c:v>
                </c:pt>
              </c:strCache>
            </c:strRef>
          </c:tx>
          <c:spPr>
            <a:ln w="38100">
              <a:solidFill>
                <a:srgbClr val="FFFF00"/>
              </a:solidFill>
              <a:prstDash val="solid"/>
            </a:ln>
          </c:spPr>
          <c:marker>
            <c:symbol val="none"/>
          </c:marker>
          <c:val>
            <c:numRef>
              <c:f>Analysis!$E$5:$E$44</c:f>
              <c:numCache>
                <c:formatCode>0</c:formatCode>
                <c:ptCount val="40"/>
                <c:pt idx="0">
                  <c:v>0</c:v>
                </c:pt>
                <c:pt idx="1">
                  <c:v>3</c:v>
                </c:pt>
                <c:pt idx="2">
                  <c:v>0</c:v>
                </c:pt>
                <c:pt idx="3">
                  <c:v>0</c:v>
                </c:pt>
                <c:pt idx="4">
                  <c:v>0</c:v>
                </c:pt>
                <c:pt idx="5">
                  <c:v>1</c:v>
                </c:pt>
                <c:pt idx="6">
                  <c:v>4</c:v>
                </c:pt>
                <c:pt idx="7">
                  <c:v>2</c:v>
                </c:pt>
                <c:pt idx="8">
                  <c:v>2</c:v>
                </c:pt>
                <c:pt idx="9">
                  <c:v>0</c:v>
                </c:pt>
                <c:pt idx="10">
                  <c:v>2</c:v>
                </c:pt>
                <c:pt idx="11">
                  <c:v>0</c:v>
                </c:pt>
                <c:pt idx="12">
                  <c:v>1</c:v>
                </c:pt>
                <c:pt idx="13">
                  <c:v>1</c:v>
                </c:pt>
                <c:pt idx="14">
                  <c:v>0</c:v>
                </c:pt>
                <c:pt idx="15">
                  <c:v>0</c:v>
                </c:pt>
                <c:pt idx="16">
                  <c:v>3</c:v>
                </c:pt>
                <c:pt idx="17">
                  <c:v>4</c:v>
                </c:pt>
                <c:pt idx="18">
                  <c:v>2</c:v>
                </c:pt>
                <c:pt idx="19">
                  <c:v>1</c:v>
                </c:pt>
                <c:pt idx="20">
                  <c:v>1</c:v>
                </c:pt>
                <c:pt idx="21">
                  <c:v>1</c:v>
                </c:pt>
                <c:pt idx="22">
                  <c:v>3</c:v>
                </c:pt>
                <c:pt idx="23">
                  <c:v>2</c:v>
                </c:pt>
                <c:pt idx="24">
                  <c:v>3</c:v>
                </c:pt>
                <c:pt idx="25">
                  <c:v>6</c:v>
                </c:pt>
                <c:pt idx="26">
                  <c:v>3</c:v>
                </c:pt>
                <c:pt idx="27">
                  <c:v>3</c:v>
                </c:pt>
                <c:pt idx="28">
                  <c:v>5</c:v>
                </c:pt>
                <c:pt idx="29">
                  <c:v>5</c:v>
                </c:pt>
                <c:pt idx="30">
                  <c:v>7</c:v>
                </c:pt>
                <c:pt idx="31">
                  <c:v>7</c:v>
                </c:pt>
                <c:pt idx="32">
                  <c:v>4</c:v>
                </c:pt>
                <c:pt idx="33">
                  <c:v>3</c:v>
                </c:pt>
                <c:pt idx="34">
                  <c:v>2</c:v>
                </c:pt>
                <c:pt idx="35">
                  <c:v>7</c:v>
                </c:pt>
                <c:pt idx="36">
                  <c:v>8</c:v>
                </c:pt>
                <c:pt idx="37">
                  <c:v>13</c:v>
                </c:pt>
                <c:pt idx="38" formatCode="General">
                  <c:v>2</c:v>
                </c:pt>
                <c:pt idx="39" formatCode="General">
                  <c:v>6</c:v>
                </c:pt>
              </c:numCache>
            </c:numRef>
          </c:val>
        </c:ser>
        <c:ser>
          <c:idx val="3"/>
          <c:order val="3"/>
          <c:tx>
            <c:strRef>
              <c:f>Analysis!$F$4</c:f>
              <c:strCache>
                <c:ptCount val="1"/>
                <c:pt idx="0">
                  <c:v>physical infrastructure</c:v>
                </c:pt>
              </c:strCache>
            </c:strRef>
          </c:tx>
          <c:spPr>
            <a:ln w="38100">
              <a:solidFill>
                <a:srgbClr val="00FFFF"/>
              </a:solidFill>
              <a:prstDash val="solid"/>
            </a:ln>
          </c:spPr>
          <c:marker>
            <c:symbol val="none"/>
          </c:marker>
          <c:val>
            <c:numRef>
              <c:f>Analysis!$F$5:$F$44</c:f>
              <c:numCache>
                <c:formatCode>0</c:formatCode>
                <c:ptCount val="40"/>
                <c:pt idx="0">
                  <c:v>0</c:v>
                </c:pt>
                <c:pt idx="1">
                  <c:v>0</c:v>
                </c:pt>
                <c:pt idx="2">
                  <c:v>0</c:v>
                </c:pt>
                <c:pt idx="3">
                  <c:v>0</c:v>
                </c:pt>
                <c:pt idx="4">
                  <c:v>0</c:v>
                </c:pt>
                <c:pt idx="5">
                  <c:v>1</c:v>
                </c:pt>
                <c:pt idx="6">
                  <c:v>1</c:v>
                </c:pt>
                <c:pt idx="7">
                  <c:v>1</c:v>
                </c:pt>
                <c:pt idx="8">
                  <c:v>2</c:v>
                </c:pt>
                <c:pt idx="9">
                  <c:v>1</c:v>
                </c:pt>
                <c:pt idx="10">
                  <c:v>2</c:v>
                </c:pt>
                <c:pt idx="11">
                  <c:v>0</c:v>
                </c:pt>
                <c:pt idx="12">
                  <c:v>1</c:v>
                </c:pt>
                <c:pt idx="13">
                  <c:v>0</c:v>
                </c:pt>
                <c:pt idx="14">
                  <c:v>2</c:v>
                </c:pt>
                <c:pt idx="15">
                  <c:v>1</c:v>
                </c:pt>
                <c:pt idx="16">
                  <c:v>1</c:v>
                </c:pt>
                <c:pt idx="17">
                  <c:v>2</c:v>
                </c:pt>
                <c:pt idx="18">
                  <c:v>0</c:v>
                </c:pt>
                <c:pt idx="19">
                  <c:v>2</c:v>
                </c:pt>
                <c:pt idx="20">
                  <c:v>0</c:v>
                </c:pt>
                <c:pt idx="21">
                  <c:v>0</c:v>
                </c:pt>
                <c:pt idx="22">
                  <c:v>0</c:v>
                </c:pt>
                <c:pt idx="23">
                  <c:v>2</c:v>
                </c:pt>
                <c:pt idx="24">
                  <c:v>3</c:v>
                </c:pt>
                <c:pt idx="25">
                  <c:v>4</c:v>
                </c:pt>
                <c:pt idx="26">
                  <c:v>6</c:v>
                </c:pt>
                <c:pt idx="27">
                  <c:v>1</c:v>
                </c:pt>
                <c:pt idx="28">
                  <c:v>4</c:v>
                </c:pt>
                <c:pt idx="29">
                  <c:v>1</c:v>
                </c:pt>
                <c:pt idx="30">
                  <c:v>3</c:v>
                </c:pt>
                <c:pt idx="31">
                  <c:v>0</c:v>
                </c:pt>
                <c:pt idx="32">
                  <c:v>2</c:v>
                </c:pt>
                <c:pt idx="33">
                  <c:v>1</c:v>
                </c:pt>
                <c:pt idx="34">
                  <c:v>0</c:v>
                </c:pt>
                <c:pt idx="35">
                  <c:v>0</c:v>
                </c:pt>
                <c:pt idx="36">
                  <c:v>4</c:v>
                </c:pt>
                <c:pt idx="37">
                  <c:v>8</c:v>
                </c:pt>
                <c:pt idx="38" formatCode="General">
                  <c:v>2</c:v>
                </c:pt>
                <c:pt idx="39" formatCode="General">
                  <c:v>1</c:v>
                </c:pt>
              </c:numCache>
            </c:numRef>
          </c:val>
        </c:ser>
        <c:ser>
          <c:idx val="4"/>
          <c:order val="4"/>
          <c:tx>
            <c:strRef>
              <c:f>Analysis!$H$4</c:f>
              <c:strCache>
                <c:ptCount val="1"/>
                <c:pt idx="0">
                  <c:v>leasing</c:v>
                </c:pt>
              </c:strCache>
            </c:strRef>
          </c:tx>
          <c:spPr>
            <a:ln w="38100">
              <a:solidFill>
                <a:srgbClr val="800080"/>
              </a:solidFill>
              <a:prstDash val="solid"/>
            </a:ln>
          </c:spPr>
          <c:marker>
            <c:symbol val="none"/>
          </c:marker>
          <c:val>
            <c:numRef>
              <c:f>Analysis!$H$5:$H$44</c:f>
              <c:numCache>
                <c:formatCode>0</c:formatCode>
                <c:ptCount val="40"/>
                <c:pt idx="0">
                  <c:v>1</c:v>
                </c:pt>
                <c:pt idx="1">
                  <c:v>2</c:v>
                </c:pt>
                <c:pt idx="2">
                  <c:v>1</c:v>
                </c:pt>
                <c:pt idx="3">
                  <c:v>0</c:v>
                </c:pt>
                <c:pt idx="4">
                  <c:v>0</c:v>
                </c:pt>
                <c:pt idx="5">
                  <c:v>2</c:v>
                </c:pt>
                <c:pt idx="6">
                  <c:v>4</c:v>
                </c:pt>
                <c:pt idx="7">
                  <c:v>1</c:v>
                </c:pt>
                <c:pt idx="8">
                  <c:v>4</c:v>
                </c:pt>
                <c:pt idx="9">
                  <c:v>0</c:v>
                </c:pt>
                <c:pt idx="10">
                  <c:v>0</c:v>
                </c:pt>
                <c:pt idx="11">
                  <c:v>0</c:v>
                </c:pt>
                <c:pt idx="12">
                  <c:v>2</c:v>
                </c:pt>
                <c:pt idx="13">
                  <c:v>1</c:v>
                </c:pt>
                <c:pt idx="14">
                  <c:v>1</c:v>
                </c:pt>
                <c:pt idx="15">
                  <c:v>1</c:v>
                </c:pt>
                <c:pt idx="16">
                  <c:v>1</c:v>
                </c:pt>
                <c:pt idx="17">
                  <c:v>0</c:v>
                </c:pt>
                <c:pt idx="18">
                  <c:v>0</c:v>
                </c:pt>
                <c:pt idx="19">
                  <c:v>3</c:v>
                </c:pt>
                <c:pt idx="20">
                  <c:v>2</c:v>
                </c:pt>
                <c:pt idx="21">
                  <c:v>2</c:v>
                </c:pt>
                <c:pt idx="22">
                  <c:v>4</c:v>
                </c:pt>
                <c:pt idx="23">
                  <c:v>3</c:v>
                </c:pt>
                <c:pt idx="24">
                  <c:v>4</c:v>
                </c:pt>
                <c:pt idx="25">
                  <c:v>2</c:v>
                </c:pt>
                <c:pt idx="26">
                  <c:v>3</c:v>
                </c:pt>
                <c:pt idx="27">
                  <c:v>1</c:v>
                </c:pt>
                <c:pt idx="28">
                  <c:v>1</c:v>
                </c:pt>
                <c:pt idx="29">
                  <c:v>3</c:v>
                </c:pt>
                <c:pt idx="30">
                  <c:v>4</c:v>
                </c:pt>
                <c:pt idx="31">
                  <c:v>1</c:v>
                </c:pt>
                <c:pt idx="32">
                  <c:v>2</c:v>
                </c:pt>
                <c:pt idx="33">
                  <c:v>0</c:v>
                </c:pt>
                <c:pt idx="34">
                  <c:v>0</c:v>
                </c:pt>
                <c:pt idx="35">
                  <c:v>1</c:v>
                </c:pt>
                <c:pt idx="36">
                  <c:v>2</c:v>
                </c:pt>
                <c:pt idx="37">
                  <c:v>11</c:v>
                </c:pt>
                <c:pt idx="38" formatCode="General">
                  <c:v>0</c:v>
                </c:pt>
                <c:pt idx="39" formatCode="General">
                  <c:v>0</c:v>
                </c:pt>
              </c:numCache>
            </c:numRef>
          </c:val>
        </c:ser>
        <c:ser>
          <c:idx val="5"/>
          <c:order val="5"/>
          <c:tx>
            <c:strRef>
              <c:f>Analysis!$I$4</c:f>
              <c:strCache>
                <c:ptCount val="1"/>
                <c:pt idx="0">
                  <c:v>landowner co.</c:v>
                </c:pt>
              </c:strCache>
            </c:strRef>
          </c:tx>
          <c:spPr>
            <a:ln w="38100">
              <a:solidFill>
                <a:srgbClr val="800000"/>
              </a:solidFill>
              <a:prstDash val="solid"/>
            </a:ln>
          </c:spPr>
          <c:marker>
            <c:symbol val="none"/>
          </c:marker>
          <c:val>
            <c:numRef>
              <c:f>Analysis!$I$5:$I$44</c:f>
              <c:numCache>
                <c:formatCode>0</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1</c:v>
                </c:pt>
                <c:pt idx="26">
                  <c:v>0</c:v>
                </c:pt>
                <c:pt idx="27">
                  <c:v>0</c:v>
                </c:pt>
                <c:pt idx="28">
                  <c:v>0</c:v>
                </c:pt>
                <c:pt idx="29">
                  <c:v>0</c:v>
                </c:pt>
                <c:pt idx="30">
                  <c:v>0</c:v>
                </c:pt>
                <c:pt idx="31">
                  <c:v>0</c:v>
                </c:pt>
                <c:pt idx="32">
                  <c:v>0</c:v>
                </c:pt>
                <c:pt idx="33">
                  <c:v>0</c:v>
                </c:pt>
                <c:pt idx="34">
                  <c:v>0</c:v>
                </c:pt>
                <c:pt idx="35">
                  <c:v>0</c:v>
                </c:pt>
                <c:pt idx="36">
                  <c:v>0</c:v>
                </c:pt>
                <c:pt idx="37">
                  <c:v>2</c:v>
                </c:pt>
                <c:pt idx="38" formatCode="General">
                  <c:v>0</c:v>
                </c:pt>
                <c:pt idx="39" formatCode="General">
                  <c:v>0</c:v>
                </c:pt>
              </c:numCache>
            </c:numRef>
          </c:val>
        </c:ser>
        <c:ser>
          <c:idx val="6"/>
          <c:order val="6"/>
          <c:tx>
            <c:strRef>
              <c:f>Analysis!$J$4</c:f>
              <c:strCache>
                <c:ptCount val="1"/>
                <c:pt idx="0">
                  <c:v>task</c:v>
                </c:pt>
              </c:strCache>
            </c:strRef>
          </c:tx>
          <c:spPr>
            <a:ln w="38100">
              <a:solidFill>
                <a:srgbClr val="008080"/>
              </a:solidFill>
              <a:prstDash val="solid"/>
            </a:ln>
          </c:spPr>
          <c:marker>
            <c:symbol val="none"/>
          </c:marker>
          <c:val>
            <c:numRef>
              <c:f>Analysis!$J$5:$J$44</c:f>
              <c:numCache>
                <c:formatCode>0</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0</c:v>
                </c:pt>
                <c:pt idx="26">
                  <c:v>0</c:v>
                </c:pt>
                <c:pt idx="27">
                  <c:v>0</c:v>
                </c:pt>
                <c:pt idx="28">
                  <c:v>0</c:v>
                </c:pt>
                <c:pt idx="29">
                  <c:v>0</c:v>
                </c:pt>
                <c:pt idx="30">
                  <c:v>0</c:v>
                </c:pt>
                <c:pt idx="31">
                  <c:v>0</c:v>
                </c:pt>
                <c:pt idx="32">
                  <c:v>0</c:v>
                </c:pt>
                <c:pt idx="33">
                  <c:v>0</c:v>
                </c:pt>
                <c:pt idx="34">
                  <c:v>0</c:v>
                </c:pt>
                <c:pt idx="35">
                  <c:v>0</c:v>
                </c:pt>
                <c:pt idx="36">
                  <c:v>0</c:v>
                </c:pt>
                <c:pt idx="37">
                  <c:v>0</c:v>
                </c:pt>
                <c:pt idx="38" formatCode="General">
                  <c:v>0</c:v>
                </c:pt>
                <c:pt idx="39" formatCode="General">
                  <c:v>0</c:v>
                </c:pt>
              </c:numCache>
            </c:numRef>
          </c:val>
        </c:ser>
        <c:ser>
          <c:idx val="7"/>
          <c:order val="7"/>
          <c:tx>
            <c:strRef>
              <c:f>Analysis!$K$4</c:f>
              <c:strCache>
                <c:ptCount val="1"/>
                <c:pt idx="0">
                  <c:v>local gov. response</c:v>
                </c:pt>
              </c:strCache>
            </c:strRef>
          </c:tx>
          <c:spPr>
            <a:ln w="38100">
              <a:solidFill>
                <a:srgbClr val="0000FF"/>
              </a:solidFill>
              <a:prstDash val="solid"/>
            </a:ln>
          </c:spPr>
          <c:marker>
            <c:symbol val="none"/>
          </c:marker>
          <c:val>
            <c:numRef>
              <c:f>Analysis!$K$5:$K$44</c:f>
              <c:numCache>
                <c:formatCode>0</c:formatCode>
                <c:ptCount val="40"/>
                <c:pt idx="0">
                  <c:v>0</c:v>
                </c:pt>
                <c:pt idx="1">
                  <c:v>1</c:v>
                </c:pt>
                <c:pt idx="2">
                  <c:v>1</c:v>
                </c:pt>
                <c:pt idx="3">
                  <c:v>0</c:v>
                </c:pt>
                <c:pt idx="4">
                  <c:v>0</c:v>
                </c:pt>
                <c:pt idx="5">
                  <c:v>0</c:v>
                </c:pt>
                <c:pt idx="6">
                  <c:v>2</c:v>
                </c:pt>
                <c:pt idx="7">
                  <c:v>0</c:v>
                </c:pt>
                <c:pt idx="8">
                  <c:v>0</c:v>
                </c:pt>
                <c:pt idx="9">
                  <c:v>1</c:v>
                </c:pt>
                <c:pt idx="10">
                  <c:v>1</c:v>
                </c:pt>
                <c:pt idx="11">
                  <c:v>0</c:v>
                </c:pt>
                <c:pt idx="12">
                  <c:v>1</c:v>
                </c:pt>
                <c:pt idx="13">
                  <c:v>6</c:v>
                </c:pt>
                <c:pt idx="14">
                  <c:v>6</c:v>
                </c:pt>
                <c:pt idx="15">
                  <c:v>0</c:v>
                </c:pt>
                <c:pt idx="16">
                  <c:v>0</c:v>
                </c:pt>
                <c:pt idx="17">
                  <c:v>2</c:v>
                </c:pt>
                <c:pt idx="18">
                  <c:v>3</c:v>
                </c:pt>
                <c:pt idx="19">
                  <c:v>2</c:v>
                </c:pt>
                <c:pt idx="20">
                  <c:v>4</c:v>
                </c:pt>
                <c:pt idx="21">
                  <c:v>2</c:v>
                </c:pt>
                <c:pt idx="22">
                  <c:v>0</c:v>
                </c:pt>
                <c:pt idx="23">
                  <c:v>2</c:v>
                </c:pt>
                <c:pt idx="24">
                  <c:v>1</c:v>
                </c:pt>
                <c:pt idx="25">
                  <c:v>1</c:v>
                </c:pt>
                <c:pt idx="26">
                  <c:v>2</c:v>
                </c:pt>
                <c:pt idx="27">
                  <c:v>2</c:v>
                </c:pt>
                <c:pt idx="28">
                  <c:v>4</c:v>
                </c:pt>
                <c:pt idx="29">
                  <c:v>1</c:v>
                </c:pt>
                <c:pt idx="30">
                  <c:v>6</c:v>
                </c:pt>
                <c:pt idx="31">
                  <c:v>0</c:v>
                </c:pt>
                <c:pt idx="32">
                  <c:v>3</c:v>
                </c:pt>
                <c:pt idx="33">
                  <c:v>0</c:v>
                </c:pt>
                <c:pt idx="34">
                  <c:v>0</c:v>
                </c:pt>
                <c:pt idx="35">
                  <c:v>1</c:v>
                </c:pt>
                <c:pt idx="36">
                  <c:v>1</c:v>
                </c:pt>
                <c:pt idx="37">
                  <c:v>12</c:v>
                </c:pt>
                <c:pt idx="38" formatCode="General">
                  <c:v>3</c:v>
                </c:pt>
                <c:pt idx="39" formatCode="General">
                  <c:v>2</c:v>
                </c:pt>
              </c:numCache>
            </c:numRef>
          </c:val>
        </c:ser>
        <c:ser>
          <c:idx val="8"/>
          <c:order val="8"/>
          <c:tx>
            <c:strRef>
              <c:f>Analysis!$L$4</c:f>
              <c:strCache>
                <c:ptCount val="1"/>
                <c:pt idx="0">
                  <c:v>education</c:v>
                </c:pt>
              </c:strCache>
            </c:strRef>
          </c:tx>
          <c:spPr>
            <a:ln w="38100">
              <a:solidFill>
                <a:srgbClr val="00CCFF"/>
              </a:solidFill>
              <a:prstDash val="solid"/>
            </a:ln>
          </c:spPr>
          <c:marker>
            <c:symbol val="none"/>
          </c:marker>
          <c:val>
            <c:numRef>
              <c:f>Analysis!$L$5:$L$44</c:f>
              <c:numCache>
                <c:formatCode>0</c:formatCode>
                <c:ptCount val="40"/>
                <c:pt idx="0">
                  <c:v>0</c:v>
                </c:pt>
                <c:pt idx="1">
                  <c:v>0</c:v>
                </c:pt>
                <c:pt idx="2">
                  <c:v>0</c:v>
                </c:pt>
                <c:pt idx="3">
                  <c:v>0</c:v>
                </c:pt>
                <c:pt idx="4">
                  <c:v>0</c:v>
                </c:pt>
                <c:pt idx="5">
                  <c:v>0</c:v>
                </c:pt>
                <c:pt idx="6">
                  <c:v>0</c:v>
                </c:pt>
                <c:pt idx="7">
                  <c:v>1</c:v>
                </c:pt>
                <c:pt idx="8">
                  <c:v>1</c:v>
                </c:pt>
                <c:pt idx="9">
                  <c:v>0</c:v>
                </c:pt>
                <c:pt idx="10">
                  <c:v>0</c:v>
                </c:pt>
                <c:pt idx="11">
                  <c:v>0</c:v>
                </c:pt>
                <c:pt idx="12">
                  <c:v>0</c:v>
                </c:pt>
                <c:pt idx="13">
                  <c:v>4</c:v>
                </c:pt>
                <c:pt idx="14">
                  <c:v>2</c:v>
                </c:pt>
                <c:pt idx="15">
                  <c:v>0</c:v>
                </c:pt>
                <c:pt idx="16">
                  <c:v>0</c:v>
                </c:pt>
                <c:pt idx="17">
                  <c:v>1</c:v>
                </c:pt>
                <c:pt idx="18">
                  <c:v>0</c:v>
                </c:pt>
                <c:pt idx="19">
                  <c:v>0</c:v>
                </c:pt>
                <c:pt idx="20">
                  <c:v>0</c:v>
                </c:pt>
                <c:pt idx="21">
                  <c:v>2</c:v>
                </c:pt>
                <c:pt idx="22">
                  <c:v>5</c:v>
                </c:pt>
                <c:pt idx="23">
                  <c:v>0</c:v>
                </c:pt>
                <c:pt idx="24">
                  <c:v>3</c:v>
                </c:pt>
                <c:pt idx="25">
                  <c:v>2</c:v>
                </c:pt>
                <c:pt idx="26">
                  <c:v>4</c:v>
                </c:pt>
                <c:pt idx="27">
                  <c:v>0</c:v>
                </c:pt>
                <c:pt idx="28">
                  <c:v>0</c:v>
                </c:pt>
                <c:pt idx="29">
                  <c:v>1</c:v>
                </c:pt>
                <c:pt idx="30">
                  <c:v>6</c:v>
                </c:pt>
                <c:pt idx="31">
                  <c:v>1</c:v>
                </c:pt>
                <c:pt idx="32">
                  <c:v>3</c:v>
                </c:pt>
                <c:pt idx="33">
                  <c:v>2</c:v>
                </c:pt>
                <c:pt idx="34">
                  <c:v>0</c:v>
                </c:pt>
                <c:pt idx="35">
                  <c:v>0</c:v>
                </c:pt>
                <c:pt idx="36">
                  <c:v>3</c:v>
                </c:pt>
                <c:pt idx="37">
                  <c:v>5</c:v>
                </c:pt>
                <c:pt idx="38" formatCode="General">
                  <c:v>2</c:v>
                </c:pt>
                <c:pt idx="39" formatCode="General">
                  <c:v>2</c:v>
                </c:pt>
              </c:numCache>
            </c:numRef>
          </c:val>
        </c:ser>
        <c:ser>
          <c:idx val="9"/>
          <c:order val="9"/>
          <c:tx>
            <c:strRef>
              <c:f>Analysis!$M$4</c:f>
              <c:strCache>
                <c:ptCount val="1"/>
                <c:pt idx="0">
                  <c:v>misc</c:v>
                </c:pt>
              </c:strCache>
            </c:strRef>
          </c:tx>
          <c:spPr>
            <a:ln w="38100">
              <a:solidFill>
                <a:srgbClr val="CCFFFF"/>
              </a:solidFill>
              <a:prstDash val="solid"/>
            </a:ln>
          </c:spPr>
          <c:marker>
            <c:symbol val="none"/>
          </c:marker>
          <c:val>
            <c:numRef>
              <c:f>Analysis!$M$5:$M$44</c:f>
              <c:numCache>
                <c:formatCode>General</c:formatCode>
                <c:ptCount val="40"/>
                <c:pt idx="0">
                  <c:v>0</c:v>
                </c:pt>
                <c:pt idx="1">
                  <c:v>0</c:v>
                </c:pt>
                <c:pt idx="2">
                  <c:v>1</c:v>
                </c:pt>
                <c:pt idx="3">
                  <c:v>0</c:v>
                </c:pt>
                <c:pt idx="4">
                  <c:v>2</c:v>
                </c:pt>
                <c:pt idx="5">
                  <c:v>1</c:v>
                </c:pt>
                <c:pt idx="6">
                  <c:v>0</c:v>
                </c:pt>
                <c:pt idx="7">
                  <c:v>0</c:v>
                </c:pt>
                <c:pt idx="8">
                  <c:v>0</c:v>
                </c:pt>
                <c:pt idx="9">
                  <c:v>0</c:v>
                </c:pt>
                <c:pt idx="10">
                  <c:v>0</c:v>
                </c:pt>
                <c:pt idx="11">
                  <c:v>3</c:v>
                </c:pt>
                <c:pt idx="12">
                  <c:v>0</c:v>
                </c:pt>
                <c:pt idx="13">
                  <c:v>1</c:v>
                </c:pt>
                <c:pt idx="14">
                  <c:v>0</c:v>
                </c:pt>
                <c:pt idx="15">
                  <c:v>4</c:v>
                </c:pt>
                <c:pt idx="16">
                  <c:v>0</c:v>
                </c:pt>
                <c:pt idx="17">
                  <c:v>0</c:v>
                </c:pt>
                <c:pt idx="18">
                  <c:v>1</c:v>
                </c:pt>
                <c:pt idx="19">
                  <c:v>0</c:v>
                </c:pt>
                <c:pt idx="20">
                  <c:v>1</c:v>
                </c:pt>
                <c:pt idx="21">
                  <c:v>1</c:v>
                </c:pt>
                <c:pt idx="22">
                  <c:v>0</c:v>
                </c:pt>
                <c:pt idx="23">
                  <c:v>1</c:v>
                </c:pt>
                <c:pt idx="24">
                  <c:v>0</c:v>
                </c:pt>
                <c:pt idx="25" formatCode="0">
                  <c:v>1</c:v>
                </c:pt>
                <c:pt idx="26">
                  <c:v>3</c:v>
                </c:pt>
                <c:pt idx="27">
                  <c:v>5</c:v>
                </c:pt>
                <c:pt idx="28">
                  <c:v>2</c:v>
                </c:pt>
                <c:pt idx="29">
                  <c:v>1</c:v>
                </c:pt>
                <c:pt idx="30">
                  <c:v>1</c:v>
                </c:pt>
                <c:pt idx="31">
                  <c:v>2</c:v>
                </c:pt>
                <c:pt idx="32">
                  <c:v>2</c:v>
                </c:pt>
                <c:pt idx="33">
                  <c:v>0</c:v>
                </c:pt>
                <c:pt idx="34">
                  <c:v>1</c:v>
                </c:pt>
                <c:pt idx="35">
                  <c:v>0</c:v>
                </c:pt>
                <c:pt idx="36">
                  <c:v>2</c:v>
                </c:pt>
                <c:pt idx="37">
                  <c:v>2</c:v>
                </c:pt>
                <c:pt idx="38">
                  <c:v>3</c:v>
                </c:pt>
                <c:pt idx="39">
                  <c:v>0</c:v>
                </c:pt>
              </c:numCache>
            </c:numRef>
          </c:val>
        </c:ser>
        <c:marker val="1"/>
        <c:axId val="77817728"/>
        <c:axId val="77824000"/>
      </c:lineChart>
      <c:dateAx>
        <c:axId val="77817728"/>
        <c:scaling>
          <c:orientation val="minMax"/>
        </c:scaling>
        <c:axPos val="b"/>
        <c:title>
          <c:tx>
            <c:rich>
              <a:bodyPr/>
              <a:lstStyle/>
              <a:p>
                <a:pPr>
                  <a:defRPr sz="1200" b="0" i="0" u="none" strike="noStrike" baseline="0">
                    <a:solidFill>
                      <a:srgbClr val="000000"/>
                    </a:solidFill>
                    <a:latin typeface="Arial"/>
                    <a:ea typeface="Arial"/>
                    <a:cs typeface="Arial"/>
                  </a:defRPr>
                </a:pPr>
                <a:r>
                  <a:rPr lang="en-US"/>
                  <a:t>Date</a:t>
                </a:r>
              </a:p>
            </c:rich>
          </c:tx>
          <c:layout>
            <c:manualLayout>
              <c:xMode val="edge"/>
              <c:yMode val="edge"/>
              <c:x val="0.40673937418472506"/>
              <c:y val="0.90375784012913873"/>
            </c:manualLayout>
          </c:layout>
          <c:spPr>
            <a:noFill/>
            <a:ln w="25400">
              <a:noFill/>
            </a:ln>
          </c:spPr>
        </c:title>
        <c:numFmt formatCode="mmm\-yy" sourceLinked="0"/>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77824000"/>
        <c:crosses val="autoZero"/>
        <c:auto val="1"/>
        <c:lblOffset val="100"/>
        <c:baseTimeUnit val="months"/>
        <c:majorUnit val="2"/>
        <c:majorTimeUnit val="months"/>
        <c:minorUnit val="1"/>
        <c:minorTimeUnit val="months"/>
      </c:dateAx>
      <c:valAx>
        <c:axId val="77824000"/>
        <c:scaling>
          <c:orientation val="minMax"/>
          <c:max val="20"/>
          <c:min val="0"/>
        </c:scaling>
        <c:axPos val="l"/>
        <c:majorGridlines>
          <c:spPr>
            <a:ln w="3175">
              <a:solidFill>
                <a:srgbClr val="000000"/>
              </a:solidFill>
              <a:prstDash val="solid"/>
            </a:ln>
          </c:spPr>
        </c:majorGridlines>
        <c:title>
          <c:tx>
            <c:rich>
              <a:bodyPr/>
              <a:lstStyle/>
              <a:p>
                <a:pPr>
                  <a:defRPr sz="1200" b="0" i="0" u="none" strike="noStrike" baseline="0">
                    <a:solidFill>
                      <a:srgbClr val="000000"/>
                    </a:solidFill>
                    <a:latin typeface="Arial"/>
                    <a:ea typeface="Arial"/>
                    <a:cs typeface="Arial"/>
                  </a:defRPr>
                </a:pPr>
                <a:r>
                  <a:rPr lang="en-US"/>
                  <a:t># of mentions</a:t>
                </a:r>
              </a:p>
            </c:rich>
          </c:tx>
          <c:layout>
            <c:manualLayout>
              <c:xMode val="edge"/>
              <c:yMode val="edge"/>
              <c:x val="1.9253910950661854E-2"/>
              <c:y val="0.34037632619866243"/>
            </c:manualLayout>
          </c:layout>
          <c:spPr>
            <a:noFill/>
            <a:ln w="25400">
              <a:noFill/>
            </a:ln>
          </c:spPr>
        </c:title>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77817728"/>
        <c:crosses val="autoZero"/>
        <c:crossBetween val="midCat"/>
      </c:valAx>
      <c:spPr>
        <a:solidFill>
          <a:srgbClr val="C0C0C0"/>
        </a:solidFill>
        <a:ln w="12700">
          <a:solidFill>
            <a:srgbClr val="808080"/>
          </a:solidFill>
          <a:prstDash val="solid"/>
        </a:ln>
      </c:spPr>
    </c:plotArea>
    <c:legend>
      <c:legendPos val="r"/>
      <c:layout>
        <c:manualLayout>
          <c:xMode val="edge"/>
          <c:yMode val="edge"/>
          <c:x val="0.75571600481347834"/>
          <c:y val="0.2394366197183099"/>
          <c:w val="0.23465703971119151"/>
          <c:h val="0.62206572769953128"/>
        </c:manualLayout>
      </c:layou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0" i="0" u="none" strike="noStrike" baseline="0">
                <a:solidFill>
                  <a:srgbClr val="000000"/>
                </a:solidFill>
                <a:latin typeface="Arial"/>
                <a:ea typeface="Arial"/>
                <a:cs typeface="Arial"/>
              </a:defRPr>
            </a:pPr>
            <a:r>
              <a:rPr lang="en-US" sz="1800"/>
              <a:t>Bradford County</a:t>
            </a:r>
          </a:p>
        </c:rich>
      </c:tx>
      <c:layout>
        <c:manualLayout>
          <c:xMode val="edge"/>
          <c:yMode val="edge"/>
          <c:x val="0.43080676287305308"/>
          <c:y val="3.0516431924882594E-2"/>
        </c:manualLayout>
      </c:layout>
      <c:spPr>
        <a:noFill/>
        <a:ln w="25400">
          <a:noFill/>
        </a:ln>
      </c:spPr>
    </c:title>
    <c:plotArea>
      <c:layout>
        <c:manualLayout>
          <c:layoutTarget val="inner"/>
          <c:xMode val="edge"/>
          <c:yMode val="edge"/>
          <c:x val="0.11913371400904643"/>
          <c:y val="0.16666704873424831"/>
          <c:w val="0.62334609956248599"/>
          <c:h val="0.57981353573745487"/>
        </c:manualLayout>
      </c:layout>
      <c:lineChart>
        <c:grouping val="standard"/>
        <c:ser>
          <c:idx val="0"/>
          <c:order val="0"/>
          <c:tx>
            <c:strRef>
              <c:f>Analysis!$C$4</c:f>
              <c:strCache>
                <c:ptCount val="1"/>
                <c:pt idx="0">
                  <c:v>Community impacts</c:v>
                </c:pt>
              </c:strCache>
            </c:strRef>
          </c:tx>
          <c:spPr>
            <a:ln w="38100">
              <a:solidFill>
                <a:srgbClr val="00008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Analysis!$C$5:$C$44</c:f>
              <c:numCache>
                <c:formatCode>General</c:formatCode>
                <c:ptCount val="40"/>
                <c:pt idx="0">
                  <c:v>0</c:v>
                </c:pt>
                <c:pt idx="1">
                  <c:v>0</c:v>
                </c:pt>
                <c:pt idx="2">
                  <c:v>0</c:v>
                </c:pt>
                <c:pt idx="3">
                  <c:v>0</c:v>
                </c:pt>
                <c:pt idx="4">
                  <c:v>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c:v>
                </c:pt>
                <c:pt idx="21">
                  <c:v>1</c:v>
                </c:pt>
                <c:pt idx="22">
                  <c:v>0</c:v>
                </c:pt>
                <c:pt idx="23">
                  <c:v>2</c:v>
                </c:pt>
                <c:pt idx="24">
                  <c:v>3</c:v>
                </c:pt>
                <c:pt idx="25">
                  <c:v>6</c:v>
                </c:pt>
                <c:pt idx="26">
                  <c:v>1</c:v>
                </c:pt>
                <c:pt idx="27" formatCode="0">
                  <c:v>0</c:v>
                </c:pt>
                <c:pt idx="28">
                  <c:v>3</c:v>
                </c:pt>
                <c:pt idx="29">
                  <c:v>2</c:v>
                </c:pt>
                <c:pt idx="30">
                  <c:v>5</c:v>
                </c:pt>
                <c:pt idx="31">
                  <c:v>1</c:v>
                </c:pt>
                <c:pt idx="32">
                  <c:v>2</c:v>
                </c:pt>
                <c:pt idx="33">
                  <c:v>5</c:v>
                </c:pt>
                <c:pt idx="34">
                  <c:v>4</c:v>
                </c:pt>
                <c:pt idx="35">
                  <c:v>1</c:v>
                </c:pt>
                <c:pt idx="36">
                  <c:v>3</c:v>
                </c:pt>
                <c:pt idx="37">
                  <c:v>4</c:v>
                </c:pt>
                <c:pt idx="38">
                  <c:v>0</c:v>
                </c:pt>
                <c:pt idx="39">
                  <c:v>1</c:v>
                </c:pt>
              </c:numCache>
            </c:numRef>
          </c:val>
        </c:ser>
        <c:ser>
          <c:idx val="1"/>
          <c:order val="1"/>
          <c:tx>
            <c:strRef>
              <c:f>Analysis!$D$4</c:f>
              <c:strCache>
                <c:ptCount val="1"/>
                <c:pt idx="0">
                  <c:v>environmental impacts</c:v>
                </c:pt>
              </c:strCache>
            </c:strRef>
          </c:tx>
          <c:spPr>
            <a:ln w="25400">
              <a:solidFill>
                <a:srgbClr val="FF00FF"/>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Analysis!$D$5:$D$44</c:f>
              <c:numCache>
                <c:formatCode>General</c:formatCode>
                <c:ptCount val="40"/>
                <c:pt idx="0">
                  <c:v>0</c:v>
                </c:pt>
                <c:pt idx="1">
                  <c:v>0</c:v>
                </c:pt>
                <c:pt idx="2">
                  <c:v>0</c:v>
                </c:pt>
                <c:pt idx="3">
                  <c:v>0</c:v>
                </c:pt>
                <c:pt idx="4">
                  <c:v>1</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3</c:v>
                </c:pt>
                <c:pt idx="20">
                  <c:v>9</c:v>
                </c:pt>
                <c:pt idx="21">
                  <c:v>5</c:v>
                </c:pt>
                <c:pt idx="22">
                  <c:v>2</c:v>
                </c:pt>
                <c:pt idx="23">
                  <c:v>5</c:v>
                </c:pt>
                <c:pt idx="24">
                  <c:v>7</c:v>
                </c:pt>
                <c:pt idx="25">
                  <c:v>16</c:v>
                </c:pt>
                <c:pt idx="26">
                  <c:v>5</c:v>
                </c:pt>
                <c:pt idx="27" formatCode="0">
                  <c:v>5</c:v>
                </c:pt>
                <c:pt idx="28">
                  <c:v>1</c:v>
                </c:pt>
                <c:pt idx="29">
                  <c:v>5</c:v>
                </c:pt>
                <c:pt idx="30">
                  <c:v>9</c:v>
                </c:pt>
                <c:pt idx="31">
                  <c:v>6</c:v>
                </c:pt>
                <c:pt idx="32">
                  <c:v>0</c:v>
                </c:pt>
                <c:pt idx="33">
                  <c:v>5</c:v>
                </c:pt>
                <c:pt idx="34">
                  <c:v>5</c:v>
                </c:pt>
                <c:pt idx="35">
                  <c:v>1</c:v>
                </c:pt>
                <c:pt idx="36">
                  <c:v>7</c:v>
                </c:pt>
                <c:pt idx="37">
                  <c:v>12</c:v>
                </c:pt>
                <c:pt idx="38">
                  <c:v>6</c:v>
                </c:pt>
                <c:pt idx="39">
                  <c:v>3</c:v>
                </c:pt>
              </c:numCache>
            </c:numRef>
          </c:val>
        </c:ser>
        <c:ser>
          <c:idx val="2"/>
          <c:order val="2"/>
          <c:tx>
            <c:strRef>
              <c:f>Analysis!$E$4</c:f>
              <c:strCache>
                <c:ptCount val="1"/>
                <c:pt idx="0">
                  <c:v>economic</c:v>
                </c:pt>
              </c:strCache>
            </c:strRef>
          </c:tx>
          <c:spPr>
            <a:ln w="25400">
              <a:solidFill>
                <a:srgbClr val="FFFF0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Analysis!$E$5:$E$44</c:f>
              <c:numCache>
                <c:formatCode>General</c:formatCode>
                <c:ptCount val="40"/>
                <c:pt idx="0">
                  <c:v>0</c:v>
                </c:pt>
                <c:pt idx="1">
                  <c:v>0</c:v>
                </c:pt>
                <c:pt idx="2">
                  <c:v>0</c:v>
                </c:pt>
                <c:pt idx="3">
                  <c:v>0</c:v>
                </c:pt>
                <c:pt idx="4">
                  <c:v>1</c:v>
                </c:pt>
                <c:pt idx="5">
                  <c:v>0</c:v>
                </c:pt>
                <c:pt idx="6">
                  <c:v>0</c:v>
                </c:pt>
                <c:pt idx="7">
                  <c:v>0</c:v>
                </c:pt>
                <c:pt idx="8">
                  <c:v>0</c:v>
                </c:pt>
                <c:pt idx="9">
                  <c:v>0</c:v>
                </c:pt>
                <c:pt idx="10">
                  <c:v>1</c:v>
                </c:pt>
                <c:pt idx="11">
                  <c:v>0</c:v>
                </c:pt>
                <c:pt idx="12">
                  <c:v>0</c:v>
                </c:pt>
                <c:pt idx="13">
                  <c:v>0</c:v>
                </c:pt>
                <c:pt idx="14">
                  <c:v>0</c:v>
                </c:pt>
                <c:pt idx="15">
                  <c:v>0</c:v>
                </c:pt>
                <c:pt idx="16">
                  <c:v>0</c:v>
                </c:pt>
                <c:pt idx="17">
                  <c:v>1</c:v>
                </c:pt>
                <c:pt idx="18">
                  <c:v>0</c:v>
                </c:pt>
                <c:pt idx="19">
                  <c:v>5</c:v>
                </c:pt>
                <c:pt idx="20">
                  <c:v>11</c:v>
                </c:pt>
                <c:pt idx="21">
                  <c:v>5</c:v>
                </c:pt>
                <c:pt idx="22">
                  <c:v>4</c:v>
                </c:pt>
                <c:pt idx="23">
                  <c:v>5</c:v>
                </c:pt>
                <c:pt idx="24">
                  <c:v>9</c:v>
                </c:pt>
                <c:pt idx="25">
                  <c:v>17</c:v>
                </c:pt>
                <c:pt idx="26">
                  <c:v>4</c:v>
                </c:pt>
                <c:pt idx="27" formatCode="0">
                  <c:v>3</c:v>
                </c:pt>
                <c:pt idx="28">
                  <c:v>5</c:v>
                </c:pt>
                <c:pt idx="29">
                  <c:v>8</c:v>
                </c:pt>
                <c:pt idx="30">
                  <c:v>19</c:v>
                </c:pt>
                <c:pt idx="31">
                  <c:v>5</c:v>
                </c:pt>
                <c:pt idx="32">
                  <c:v>1</c:v>
                </c:pt>
                <c:pt idx="33">
                  <c:v>13</c:v>
                </c:pt>
                <c:pt idx="34">
                  <c:v>11</c:v>
                </c:pt>
                <c:pt idx="35">
                  <c:v>1</c:v>
                </c:pt>
                <c:pt idx="36">
                  <c:v>5</c:v>
                </c:pt>
                <c:pt idx="37">
                  <c:v>9</c:v>
                </c:pt>
                <c:pt idx="38">
                  <c:v>2</c:v>
                </c:pt>
                <c:pt idx="39">
                  <c:v>2</c:v>
                </c:pt>
              </c:numCache>
            </c:numRef>
          </c:val>
        </c:ser>
        <c:ser>
          <c:idx val="3"/>
          <c:order val="3"/>
          <c:tx>
            <c:strRef>
              <c:f>Analysis!$F$4</c:f>
              <c:strCache>
                <c:ptCount val="1"/>
                <c:pt idx="0">
                  <c:v>physical infrastructure</c:v>
                </c:pt>
              </c:strCache>
            </c:strRef>
          </c:tx>
          <c:spPr>
            <a:ln w="25400">
              <a:solidFill>
                <a:srgbClr val="80800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Analysis!$F$5:$F$44</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6</c:v>
                </c:pt>
                <c:pt idx="21">
                  <c:v>4</c:v>
                </c:pt>
                <c:pt idx="22">
                  <c:v>1</c:v>
                </c:pt>
                <c:pt idx="23">
                  <c:v>5</c:v>
                </c:pt>
                <c:pt idx="24">
                  <c:v>5</c:v>
                </c:pt>
                <c:pt idx="25">
                  <c:v>14</c:v>
                </c:pt>
                <c:pt idx="26">
                  <c:v>9</c:v>
                </c:pt>
                <c:pt idx="27" formatCode="0">
                  <c:v>7</c:v>
                </c:pt>
                <c:pt idx="28">
                  <c:v>1</c:v>
                </c:pt>
                <c:pt idx="29">
                  <c:v>8</c:v>
                </c:pt>
                <c:pt idx="30">
                  <c:v>12</c:v>
                </c:pt>
                <c:pt idx="31">
                  <c:v>11</c:v>
                </c:pt>
                <c:pt idx="32">
                  <c:v>4</c:v>
                </c:pt>
                <c:pt idx="33">
                  <c:v>12</c:v>
                </c:pt>
                <c:pt idx="34">
                  <c:v>9</c:v>
                </c:pt>
                <c:pt idx="35">
                  <c:v>4</c:v>
                </c:pt>
                <c:pt idx="36">
                  <c:v>3</c:v>
                </c:pt>
                <c:pt idx="37">
                  <c:v>11</c:v>
                </c:pt>
                <c:pt idx="38">
                  <c:v>8</c:v>
                </c:pt>
                <c:pt idx="39">
                  <c:v>3</c:v>
                </c:pt>
              </c:numCache>
            </c:numRef>
          </c:val>
        </c:ser>
        <c:ser>
          <c:idx val="4"/>
          <c:order val="4"/>
          <c:tx>
            <c:strRef>
              <c:f>Analysis!$G$4</c:f>
              <c:strCache>
                <c:ptCount val="1"/>
                <c:pt idx="0">
                  <c:v>social infrastructure</c:v>
                </c:pt>
              </c:strCache>
            </c:strRef>
          </c:tx>
          <c:spPr>
            <a:ln w="25400">
              <a:solidFill>
                <a:srgbClr val="80008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Analysis!$G$5:$G$44</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7</c:v>
                </c:pt>
                <c:pt idx="21">
                  <c:v>1</c:v>
                </c:pt>
                <c:pt idx="22">
                  <c:v>1</c:v>
                </c:pt>
                <c:pt idx="23">
                  <c:v>1</c:v>
                </c:pt>
                <c:pt idx="24">
                  <c:v>1</c:v>
                </c:pt>
                <c:pt idx="25">
                  <c:v>6</c:v>
                </c:pt>
                <c:pt idx="26">
                  <c:v>2</c:v>
                </c:pt>
                <c:pt idx="27" formatCode="0">
                  <c:v>1</c:v>
                </c:pt>
                <c:pt idx="28">
                  <c:v>4</c:v>
                </c:pt>
                <c:pt idx="29">
                  <c:v>3</c:v>
                </c:pt>
                <c:pt idx="30">
                  <c:v>7</c:v>
                </c:pt>
                <c:pt idx="31">
                  <c:v>4</c:v>
                </c:pt>
                <c:pt idx="32">
                  <c:v>1</c:v>
                </c:pt>
                <c:pt idx="33">
                  <c:v>5</c:v>
                </c:pt>
                <c:pt idx="34">
                  <c:v>4</c:v>
                </c:pt>
                <c:pt idx="35">
                  <c:v>3</c:v>
                </c:pt>
                <c:pt idx="36">
                  <c:v>4</c:v>
                </c:pt>
                <c:pt idx="37">
                  <c:v>8</c:v>
                </c:pt>
                <c:pt idx="38">
                  <c:v>5</c:v>
                </c:pt>
                <c:pt idx="39">
                  <c:v>2</c:v>
                </c:pt>
              </c:numCache>
            </c:numRef>
          </c:val>
        </c:ser>
        <c:ser>
          <c:idx val="5"/>
          <c:order val="5"/>
          <c:tx>
            <c:strRef>
              <c:f>Analysis!$H$4</c:f>
              <c:strCache>
                <c:ptCount val="1"/>
                <c:pt idx="0">
                  <c:v>leasing</c:v>
                </c:pt>
              </c:strCache>
            </c:strRef>
          </c:tx>
          <c:spPr>
            <a:ln w="25400">
              <a:solidFill>
                <a:srgbClr val="FF660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Analysis!$H$5:$H$44</c:f>
              <c:numCache>
                <c:formatCode>General</c:formatCode>
                <c:ptCount val="40"/>
                <c:pt idx="0">
                  <c:v>0</c:v>
                </c:pt>
                <c:pt idx="1">
                  <c:v>0</c:v>
                </c:pt>
                <c:pt idx="2">
                  <c:v>0</c:v>
                </c:pt>
                <c:pt idx="3">
                  <c:v>0</c:v>
                </c:pt>
                <c:pt idx="4">
                  <c:v>0</c:v>
                </c:pt>
                <c:pt idx="5">
                  <c:v>0</c:v>
                </c:pt>
                <c:pt idx="6">
                  <c:v>0</c:v>
                </c:pt>
                <c:pt idx="7">
                  <c:v>0</c:v>
                </c:pt>
                <c:pt idx="8">
                  <c:v>0</c:v>
                </c:pt>
                <c:pt idx="9">
                  <c:v>0</c:v>
                </c:pt>
                <c:pt idx="10">
                  <c:v>2</c:v>
                </c:pt>
                <c:pt idx="11">
                  <c:v>0</c:v>
                </c:pt>
                <c:pt idx="12">
                  <c:v>0</c:v>
                </c:pt>
                <c:pt idx="13">
                  <c:v>0</c:v>
                </c:pt>
                <c:pt idx="14">
                  <c:v>0</c:v>
                </c:pt>
                <c:pt idx="15">
                  <c:v>0</c:v>
                </c:pt>
                <c:pt idx="16">
                  <c:v>0</c:v>
                </c:pt>
                <c:pt idx="17">
                  <c:v>1</c:v>
                </c:pt>
                <c:pt idx="18">
                  <c:v>1</c:v>
                </c:pt>
                <c:pt idx="19">
                  <c:v>6</c:v>
                </c:pt>
                <c:pt idx="20">
                  <c:v>10</c:v>
                </c:pt>
                <c:pt idx="21">
                  <c:v>7</c:v>
                </c:pt>
                <c:pt idx="22">
                  <c:v>8</c:v>
                </c:pt>
                <c:pt idx="23">
                  <c:v>2</c:v>
                </c:pt>
                <c:pt idx="24">
                  <c:v>2</c:v>
                </c:pt>
                <c:pt idx="25">
                  <c:v>4</c:v>
                </c:pt>
                <c:pt idx="26">
                  <c:v>6</c:v>
                </c:pt>
                <c:pt idx="27" formatCode="0">
                  <c:v>2</c:v>
                </c:pt>
                <c:pt idx="28">
                  <c:v>4</c:v>
                </c:pt>
                <c:pt idx="29">
                  <c:v>1</c:v>
                </c:pt>
                <c:pt idx="30">
                  <c:v>10</c:v>
                </c:pt>
                <c:pt idx="31">
                  <c:v>1</c:v>
                </c:pt>
                <c:pt idx="32">
                  <c:v>2</c:v>
                </c:pt>
                <c:pt idx="33">
                  <c:v>6</c:v>
                </c:pt>
                <c:pt idx="34">
                  <c:v>2</c:v>
                </c:pt>
                <c:pt idx="35">
                  <c:v>3</c:v>
                </c:pt>
                <c:pt idx="36">
                  <c:v>8</c:v>
                </c:pt>
                <c:pt idx="37">
                  <c:v>9</c:v>
                </c:pt>
                <c:pt idx="38">
                  <c:v>3</c:v>
                </c:pt>
                <c:pt idx="39">
                  <c:v>0</c:v>
                </c:pt>
              </c:numCache>
            </c:numRef>
          </c:val>
        </c:ser>
        <c:ser>
          <c:idx val="6"/>
          <c:order val="6"/>
          <c:tx>
            <c:strRef>
              <c:f>Analysis!$I$4</c:f>
              <c:strCache>
                <c:ptCount val="1"/>
                <c:pt idx="0">
                  <c:v>landowner co.</c:v>
                </c:pt>
              </c:strCache>
            </c:strRef>
          </c:tx>
          <c:spPr>
            <a:ln w="25400">
              <a:solidFill>
                <a:srgbClr val="00808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Analysis!$I$5:$I$44</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1</c:v>
                </c:pt>
                <c:pt idx="20">
                  <c:v>3</c:v>
                </c:pt>
                <c:pt idx="21">
                  <c:v>1</c:v>
                </c:pt>
                <c:pt idx="22">
                  <c:v>0</c:v>
                </c:pt>
                <c:pt idx="23">
                  <c:v>1</c:v>
                </c:pt>
                <c:pt idx="24">
                  <c:v>0</c:v>
                </c:pt>
                <c:pt idx="25">
                  <c:v>2</c:v>
                </c:pt>
                <c:pt idx="26">
                  <c:v>0</c:v>
                </c:pt>
                <c:pt idx="27" formatCode="0">
                  <c:v>0</c:v>
                </c:pt>
                <c:pt idx="28">
                  <c:v>4</c:v>
                </c:pt>
                <c:pt idx="29">
                  <c:v>4</c:v>
                </c:pt>
                <c:pt idx="30">
                  <c:v>0</c:v>
                </c:pt>
                <c:pt idx="31">
                  <c:v>0</c:v>
                </c:pt>
                <c:pt idx="32">
                  <c:v>0</c:v>
                </c:pt>
                <c:pt idx="33">
                  <c:v>0</c:v>
                </c:pt>
                <c:pt idx="34">
                  <c:v>0</c:v>
                </c:pt>
                <c:pt idx="35">
                  <c:v>0</c:v>
                </c:pt>
                <c:pt idx="36">
                  <c:v>1</c:v>
                </c:pt>
                <c:pt idx="37">
                  <c:v>0</c:v>
                </c:pt>
                <c:pt idx="38">
                  <c:v>0</c:v>
                </c:pt>
                <c:pt idx="39">
                  <c:v>0</c:v>
                </c:pt>
              </c:numCache>
            </c:numRef>
          </c:val>
        </c:ser>
        <c:ser>
          <c:idx val="7"/>
          <c:order val="7"/>
          <c:tx>
            <c:strRef>
              <c:f>Analysis!$J$4</c:f>
              <c:strCache>
                <c:ptCount val="1"/>
                <c:pt idx="0">
                  <c:v>task</c:v>
                </c:pt>
              </c:strCache>
            </c:strRef>
          </c:tx>
          <c:spPr>
            <a:ln w="25400">
              <a:solidFill>
                <a:srgbClr val="0000FF"/>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Analysis!$J$5:$J$44</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3</c:v>
                </c:pt>
                <c:pt idx="24">
                  <c:v>0</c:v>
                </c:pt>
                <c:pt idx="25">
                  <c:v>5</c:v>
                </c:pt>
                <c:pt idx="26">
                  <c:v>0</c:v>
                </c:pt>
                <c:pt idx="27" formatCode="0">
                  <c:v>1</c:v>
                </c:pt>
                <c:pt idx="28">
                  <c:v>0</c:v>
                </c:pt>
                <c:pt idx="29">
                  <c:v>2</c:v>
                </c:pt>
                <c:pt idx="30">
                  <c:v>3</c:v>
                </c:pt>
                <c:pt idx="31">
                  <c:v>0</c:v>
                </c:pt>
                <c:pt idx="32">
                  <c:v>0</c:v>
                </c:pt>
                <c:pt idx="33">
                  <c:v>2</c:v>
                </c:pt>
                <c:pt idx="34">
                  <c:v>0</c:v>
                </c:pt>
                <c:pt idx="35">
                  <c:v>0</c:v>
                </c:pt>
                <c:pt idx="36">
                  <c:v>0</c:v>
                </c:pt>
                <c:pt idx="37">
                  <c:v>0</c:v>
                </c:pt>
                <c:pt idx="38">
                  <c:v>0</c:v>
                </c:pt>
                <c:pt idx="39">
                  <c:v>0</c:v>
                </c:pt>
              </c:numCache>
            </c:numRef>
          </c:val>
        </c:ser>
        <c:ser>
          <c:idx val="8"/>
          <c:order val="8"/>
          <c:tx>
            <c:strRef>
              <c:f>Analysis!$K$4</c:f>
              <c:strCache>
                <c:ptCount val="1"/>
                <c:pt idx="0">
                  <c:v>local gov. response</c:v>
                </c:pt>
              </c:strCache>
            </c:strRef>
          </c:tx>
          <c:spPr>
            <a:ln w="25400">
              <a:solidFill>
                <a:srgbClr val="00CCFF"/>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Analysis!$K$5:$K$44</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3</c:v>
                </c:pt>
                <c:pt idx="22">
                  <c:v>9</c:v>
                </c:pt>
                <c:pt idx="23">
                  <c:v>4</c:v>
                </c:pt>
                <c:pt idx="24">
                  <c:v>7</c:v>
                </c:pt>
                <c:pt idx="25">
                  <c:v>10</c:v>
                </c:pt>
                <c:pt idx="26">
                  <c:v>10</c:v>
                </c:pt>
                <c:pt idx="27" formatCode="0">
                  <c:v>11</c:v>
                </c:pt>
                <c:pt idx="28">
                  <c:v>9</c:v>
                </c:pt>
                <c:pt idx="29">
                  <c:v>8</c:v>
                </c:pt>
                <c:pt idx="30">
                  <c:v>4</c:v>
                </c:pt>
                <c:pt idx="31">
                  <c:v>8</c:v>
                </c:pt>
                <c:pt idx="32">
                  <c:v>5</c:v>
                </c:pt>
                <c:pt idx="33">
                  <c:v>8</c:v>
                </c:pt>
                <c:pt idx="34">
                  <c:v>3</c:v>
                </c:pt>
                <c:pt idx="35">
                  <c:v>2</c:v>
                </c:pt>
                <c:pt idx="36">
                  <c:v>2</c:v>
                </c:pt>
                <c:pt idx="37">
                  <c:v>11</c:v>
                </c:pt>
                <c:pt idx="38">
                  <c:v>5</c:v>
                </c:pt>
                <c:pt idx="39">
                  <c:v>1</c:v>
                </c:pt>
              </c:numCache>
            </c:numRef>
          </c:val>
        </c:ser>
        <c:ser>
          <c:idx val="9"/>
          <c:order val="9"/>
          <c:tx>
            <c:strRef>
              <c:f>Analysis!$L$4</c:f>
              <c:strCache>
                <c:ptCount val="1"/>
                <c:pt idx="0">
                  <c:v>education</c:v>
                </c:pt>
              </c:strCache>
            </c:strRef>
          </c:tx>
          <c:spPr>
            <a:ln w="25400">
              <a:solidFill>
                <a:srgbClr val="80000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Analysis!$L$5:$L$44</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4</c:v>
                </c:pt>
                <c:pt idx="20">
                  <c:v>1</c:v>
                </c:pt>
                <c:pt idx="21">
                  <c:v>1</c:v>
                </c:pt>
                <c:pt idx="22">
                  <c:v>0</c:v>
                </c:pt>
                <c:pt idx="23">
                  <c:v>0</c:v>
                </c:pt>
                <c:pt idx="24">
                  <c:v>1</c:v>
                </c:pt>
                <c:pt idx="25">
                  <c:v>9</c:v>
                </c:pt>
                <c:pt idx="26">
                  <c:v>1</c:v>
                </c:pt>
                <c:pt idx="27" formatCode="0">
                  <c:v>1</c:v>
                </c:pt>
                <c:pt idx="28">
                  <c:v>2</c:v>
                </c:pt>
                <c:pt idx="29">
                  <c:v>0</c:v>
                </c:pt>
                <c:pt idx="30">
                  <c:v>3</c:v>
                </c:pt>
                <c:pt idx="31">
                  <c:v>3</c:v>
                </c:pt>
                <c:pt idx="32">
                  <c:v>1</c:v>
                </c:pt>
                <c:pt idx="33">
                  <c:v>2</c:v>
                </c:pt>
                <c:pt idx="34">
                  <c:v>0</c:v>
                </c:pt>
                <c:pt idx="35">
                  <c:v>1</c:v>
                </c:pt>
                <c:pt idx="36">
                  <c:v>0</c:v>
                </c:pt>
                <c:pt idx="37">
                  <c:v>2</c:v>
                </c:pt>
                <c:pt idx="38">
                  <c:v>3</c:v>
                </c:pt>
                <c:pt idx="39">
                  <c:v>3</c:v>
                </c:pt>
              </c:numCache>
            </c:numRef>
          </c:val>
        </c:ser>
        <c:ser>
          <c:idx val="10"/>
          <c:order val="10"/>
          <c:tx>
            <c:strRef>
              <c:f>Analysis!$M$4</c:f>
              <c:strCache>
                <c:ptCount val="1"/>
                <c:pt idx="0">
                  <c:v>misc</c:v>
                </c:pt>
              </c:strCache>
            </c:strRef>
          </c:tx>
          <c:spPr>
            <a:ln w="25400">
              <a:solidFill>
                <a:srgbClr val="00FF00"/>
              </a:solidFill>
              <a:prstDash val="solid"/>
            </a:ln>
          </c:spPr>
          <c:marker>
            <c:symbol val="none"/>
          </c:marker>
          <c:cat>
            <c:numRef>
              <c:f>Analysis!$A$7:$A$46</c:f>
              <c:numCache>
                <c:formatCode>[$-409]mmm\-yy;@</c:formatCode>
                <c:ptCount val="40"/>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39843</c:v>
                </c:pt>
                <c:pt idx="29">
                  <c:v>39872</c:v>
                </c:pt>
                <c:pt idx="30">
                  <c:v>39903</c:v>
                </c:pt>
                <c:pt idx="31">
                  <c:v>39933</c:v>
                </c:pt>
                <c:pt idx="32">
                  <c:v>39964</c:v>
                </c:pt>
                <c:pt idx="33">
                  <c:v>39994</c:v>
                </c:pt>
                <c:pt idx="34">
                  <c:v>40025</c:v>
                </c:pt>
                <c:pt idx="35">
                  <c:v>40056</c:v>
                </c:pt>
                <c:pt idx="36">
                  <c:v>40086</c:v>
                </c:pt>
                <c:pt idx="37">
                  <c:v>40117</c:v>
                </c:pt>
                <c:pt idx="38">
                  <c:v>40147</c:v>
                </c:pt>
                <c:pt idx="39">
                  <c:v>40178</c:v>
                </c:pt>
              </c:numCache>
            </c:numRef>
          </c:cat>
          <c:val>
            <c:numRef>
              <c:f>Analysis!$M$5:$M$44</c:f>
              <c:numCache>
                <c:formatCode>General</c:formatCode>
                <c:ptCount val="40"/>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0</c:v>
                </c:pt>
                <c:pt idx="16">
                  <c:v>0</c:v>
                </c:pt>
                <c:pt idx="17">
                  <c:v>0</c:v>
                </c:pt>
                <c:pt idx="18">
                  <c:v>0</c:v>
                </c:pt>
                <c:pt idx="19">
                  <c:v>0</c:v>
                </c:pt>
                <c:pt idx="20">
                  <c:v>1</c:v>
                </c:pt>
                <c:pt idx="21">
                  <c:v>1</c:v>
                </c:pt>
                <c:pt idx="22">
                  <c:v>0</c:v>
                </c:pt>
                <c:pt idx="23">
                  <c:v>0</c:v>
                </c:pt>
                <c:pt idx="24">
                  <c:v>2</c:v>
                </c:pt>
                <c:pt idx="25">
                  <c:v>0</c:v>
                </c:pt>
                <c:pt idx="26">
                  <c:v>2</c:v>
                </c:pt>
                <c:pt idx="27" formatCode="0">
                  <c:v>2</c:v>
                </c:pt>
                <c:pt idx="28">
                  <c:v>1</c:v>
                </c:pt>
                <c:pt idx="29">
                  <c:v>3</c:v>
                </c:pt>
                <c:pt idx="30">
                  <c:v>2</c:v>
                </c:pt>
                <c:pt idx="31">
                  <c:v>2</c:v>
                </c:pt>
                <c:pt idx="32">
                  <c:v>2</c:v>
                </c:pt>
                <c:pt idx="33">
                  <c:v>2</c:v>
                </c:pt>
                <c:pt idx="34">
                  <c:v>2</c:v>
                </c:pt>
                <c:pt idx="35">
                  <c:v>1</c:v>
                </c:pt>
                <c:pt idx="36">
                  <c:v>2</c:v>
                </c:pt>
                <c:pt idx="37">
                  <c:v>1</c:v>
                </c:pt>
                <c:pt idx="38">
                  <c:v>1</c:v>
                </c:pt>
                <c:pt idx="39">
                  <c:v>0</c:v>
                </c:pt>
              </c:numCache>
            </c:numRef>
          </c:val>
        </c:ser>
        <c:marker val="1"/>
        <c:axId val="78160256"/>
        <c:axId val="78162176"/>
      </c:lineChart>
      <c:dateAx>
        <c:axId val="78160256"/>
        <c:scaling>
          <c:orientation val="minMax"/>
        </c:scaling>
        <c:axPos val="b"/>
        <c:title>
          <c:tx>
            <c:rich>
              <a:bodyPr/>
              <a:lstStyle/>
              <a:p>
                <a:pPr>
                  <a:defRPr sz="1200" b="0" i="0" u="none" strike="noStrike" baseline="0">
                    <a:solidFill>
                      <a:srgbClr val="000000"/>
                    </a:solidFill>
                    <a:latin typeface="Arial"/>
                    <a:ea typeface="Arial"/>
                    <a:cs typeface="Arial"/>
                  </a:defRPr>
                </a:pPr>
                <a:r>
                  <a:rPr lang="en-US"/>
                  <a:t>Date</a:t>
                </a:r>
              </a:p>
            </c:rich>
          </c:tx>
          <c:layout>
            <c:manualLayout>
              <c:xMode val="edge"/>
              <c:yMode val="edge"/>
              <c:x val="0.40673937418472506"/>
              <c:y val="0.90375784012913873"/>
            </c:manualLayout>
          </c:layout>
          <c:spPr>
            <a:noFill/>
            <a:ln w="25400">
              <a:noFill/>
            </a:ln>
          </c:spPr>
        </c:title>
        <c:numFmt formatCode="mmm\-yy" sourceLinked="0"/>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78162176"/>
        <c:crosses val="autoZero"/>
        <c:auto val="1"/>
        <c:lblOffset val="100"/>
        <c:baseTimeUnit val="months"/>
        <c:majorUnit val="2"/>
        <c:majorTimeUnit val="months"/>
        <c:minorUnit val="1"/>
        <c:minorTimeUnit val="months"/>
      </c:dateAx>
      <c:valAx>
        <c:axId val="78162176"/>
        <c:scaling>
          <c:orientation val="minMax"/>
        </c:scaling>
        <c:axPos val="l"/>
        <c:majorGridlines>
          <c:spPr>
            <a:ln w="3175">
              <a:solidFill>
                <a:srgbClr val="000000"/>
              </a:solidFill>
              <a:prstDash val="solid"/>
            </a:ln>
          </c:spPr>
        </c:majorGridlines>
        <c:title>
          <c:tx>
            <c:rich>
              <a:bodyPr/>
              <a:lstStyle/>
              <a:p>
                <a:pPr>
                  <a:defRPr sz="1200" b="0" i="0" u="none" strike="noStrike" baseline="0">
                    <a:solidFill>
                      <a:srgbClr val="000000"/>
                    </a:solidFill>
                    <a:latin typeface="Arial"/>
                    <a:ea typeface="Arial"/>
                    <a:cs typeface="Arial"/>
                  </a:defRPr>
                </a:pPr>
                <a:r>
                  <a:rPr lang="en-US"/>
                  <a:t># of mentions</a:t>
                </a:r>
              </a:p>
            </c:rich>
          </c:tx>
          <c:layout>
            <c:manualLayout>
              <c:xMode val="edge"/>
              <c:yMode val="edge"/>
              <c:x val="1.9253910950661854E-2"/>
              <c:y val="0.34037632619866226"/>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78160256"/>
        <c:crosses val="autoZero"/>
        <c:crossBetween val="midCat"/>
      </c:valAx>
      <c:spPr>
        <a:solidFill>
          <a:srgbClr val="C0C0C0"/>
        </a:solidFill>
        <a:ln w="12700">
          <a:solidFill>
            <a:srgbClr val="808080"/>
          </a:solidFill>
          <a:prstDash val="solid"/>
        </a:ln>
      </c:spPr>
    </c:plotArea>
    <c:legend>
      <c:legendPos val="r"/>
      <c:layout>
        <c:manualLayout>
          <c:xMode val="edge"/>
          <c:yMode val="edge"/>
          <c:x val="0.75571688917946633"/>
          <c:y val="0.23943711261444445"/>
          <c:w val="0.23465729238718816"/>
          <c:h val="0.62206720638793389"/>
        </c:manualLayout>
      </c:layou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Sheet1!$B$1</c:f>
              <c:strCache>
                <c:ptCount val="1"/>
                <c:pt idx="0">
                  <c:v>‘some’ or ‘great deal of’ trust </c:v>
                </c:pt>
              </c:strCache>
            </c:strRef>
          </c:tx>
          <c:cat>
            <c:strRef>
              <c:f>Sheet1!$A$2:$A$8</c:f>
              <c:strCache>
                <c:ptCount val="7"/>
                <c:pt idx="0">
                  <c:v>Scientists</c:v>
                </c:pt>
                <c:pt idx="1">
                  <c:v>Extension </c:v>
                </c:pt>
                <c:pt idx="2">
                  <c:v>DEP/DEC </c:v>
                </c:pt>
                <c:pt idx="3">
                  <c:v>Envir. Groups </c:v>
                </c:pt>
                <c:pt idx="4">
                  <c:v>NG industry</c:v>
                </c:pt>
                <c:pt idx="5">
                  <c:v>NG task forces</c:v>
                </c:pt>
                <c:pt idx="6">
                  <c:v>SRBC/DRBC </c:v>
                </c:pt>
              </c:strCache>
            </c:strRef>
          </c:cat>
          <c:val>
            <c:numRef>
              <c:f>Sheet1!$B$2:$B$8</c:f>
              <c:numCache>
                <c:formatCode>0%</c:formatCode>
                <c:ptCount val="7"/>
                <c:pt idx="0">
                  <c:v>0.72</c:v>
                </c:pt>
                <c:pt idx="1">
                  <c:v>0.65</c:v>
                </c:pt>
                <c:pt idx="2">
                  <c:v>0.56999999999999995</c:v>
                </c:pt>
                <c:pt idx="3">
                  <c:v>0.56999999999999995</c:v>
                </c:pt>
                <c:pt idx="4">
                  <c:v>0.48</c:v>
                </c:pt>
                <c:pt idx="5">
                  <c:v>0.47</c:v>
                </c:pt>
                <c:pt idx="6">
                  <c:v>0.43</c:v>
                </c:pt>
              </c:numCache>
            </c:numRef>
          </c:val>
        </c:ser>
        <c:axId val="108856064"/>
        <c:axId val="108867968"/>
      </c:barChart>
      <c:catAx>
        <c:axId val="108856064"/>
        <c:scaling>
          <c:orientation val="minMax"/>
        </c:scaling>
        <c:axPos val="b"/>
        <c:tickLblPos val="nextTo"/>
        <c:txPr>
          <a:bodyPr/>
          <a:lstStyle/>
          <a:p>
            <a:pPr>
              <a:defRPr sz="1800"/>
            </a:pPr>
            <a:endParaRPr lang="en-US"/>
          </a:p>
        </c:txPr>
        <c:crossAx val="108867968"/>
        <c:crosses val="autoZero"/>
        <c:auto val="1"/>
        <c:lblAlgn val="ctr"/>
        <c:lblOffset val="100"/>
      </c:catAx>
      <c:valAx>
        <c:axId val="108867968"/>
        <c:scaling>
          <c:orientation val="minMax"/>
        </c:scaling>
        <c:axPos val="l"/>
        <c:majorGridlines/>
        <c:numFmt formatCode="0%" sourceLinked="1"/>
        <c:tickLblPos val="nextTo"/>
        <c:crossAx val="108856064"/>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percentStacked"/>
        <c:ser>
          <c:idx val="0"/>
          <c:order val="0"/>
          <c:tx>
            <c:strRef>
              <c:f>Sheet1!$B$1</c:f>
              <c:strCache>
                <c:ptCount val="1"/>
                <c:pt idx="0">
                  <c:v>agree</c:v>
                </c:pt>
              </c:strCache>
            </c:strRef>
          </c:tx>
          <c:cat>
            <c:strRef>
              <c:f>Sheet1!$A$2:$A$11</c:f>
              <c:strCache>
                <c:ptCount val="10"/>
                <c:pt idx="0">
                  <c:v>negative impacts can be fixed</c:v>
                </c:pt>
                <c:pt idx="1">
                  <c:v>we know enough to move forward</c:v>
                </c:pt>
                <c:pt idx="2">
                  <c:v>will create lasting envir. problems</c:v>
                </c:pt>
                <c:pt idx="3">
                  <c:v>worry about catastrophic accident</c:v>
                </c:pt>
                <c:pt idx="4">
                  <c:v>benefits outweigh costs</c:v>
                </c:pt>
                <c:pt idx="5">
                  <c:v>makes me optimistic about future</c:v>
                </c:pt>
                <c:pt idx="6">
                  <c:v>will keep children in area</c:v>
                </c:pt>
                <c:pt idx="7">
                  <c:v>only few benefit</c:v>
                </c:pt>
                <c:pt idx="8">
                  <c:v>support NG to decrease foreign energy</c:v>
                </c:pt>
                <c:pt idx="9">
                  <c:v>negative impacts can be prevented</c:v>
                </c:pt>
              </c:strCache>
            </c:strRef>
          </c:cat>
          <c:val>
            <c:numRef>
              <c:f>Sheet1!$B$2:$B$11</c:f>
              <c:numCache>
                <c:formatCode>General</c:formatCode>
                <c:ptCount val="10"/>
                <c:pt idx="0">
                  <c:v>21.9</c:v>
                </c:pt>
                <c:pt idx="1">
                  <c:v>26.7</c:v>
                </c:pt>
                <c:pt idx="2">
                  <c:v>29.4</c:v>
                </c:pt>
                <c:pt idx="3">
                  <c:v>29.9</c:v>
                </c:pt>
                <c:pt idx="4">
                  <c:v>30.8</c:v>
                </c:pt>
                <c:pt idx="5">
                  <c:v>31.5</c:v>
                </c:pt>
                <c:pt idx="6">
                  <c:v>32.200000000000003</c:v>
                </c:pt>
                <c:pt idx="7">
                  <c:v>47.9</c:v>
                </c:pt>
                <c:pt idx="8">
                  <c:v>55</c:v>
                </c:pt>
                <c:pt idx="9">
                  <c:v>58.2</c:v>
                </c:pt>
              </c:numCache>
            </c:numRef>
          </c:val>
        </c:ser>
        <c:ser>
          <c:idx val="1"/>
          <c:order val="1"/>
          <c:tx>
            <c:strRef>
              <c:f>Sheet1!$C$1</c:f>
              <c:strCache>
                <c:ptCount val="1"/>
                <c:pt idx="0">
                  <c:v>neutral</c:v>
                </c:pt>
              </c:strCache>
            </c:strRef>
          </c:tx>
          <c:cat>
            <c:strRef>
              <c:f>Sheet1!$A$2:$A$11</c:f>
              <c:strCache>
                <c:ptCount val="10"/>
                <c:pt idx="0">
                  <c:v>negative impacts can be fixed</c:v>
                </c:pt>
                <c:pt idx="1">
                  <c:v>we know enough to move forward</c:v>
                </c:pt>
                <c:pt idx="2">
                  <c:v>will create lasting envir. problems</c:v>
                </c:pt>
                <c:pt idx="3">
                  <c:v>worry about catastrophic accident</c:v>
                </c:pt>
                <c:pt idx="4">
                  <c:v>benefits outweigh costs</c:v>
                </c:pt>
                <c:pt idx="5">
                  <c:v>makes me optimistic about future</c:v>
                </c:pt>
                <c:pt idx="6">
                  <c:v>will keep children in area</c:v>
                </c:pt>
                <c:pt idx="7">
                  <c:v>only few benefit</c:v>
                </c:pt>
                <c:pt idx="8">
                  <c:v>support NG to decrease foreign energy</c:v>
                </c:pt>
                <c:pt idx="9">
                  <c:v>negative impacts can be prevented</c:v>
                </c:pt>
              </c:strCache>
            </c:strRef>
          </c:cat>
          <c:val>
            <c:numRef>
              <c:f>Sheet1!$C$2:$C$11</c:f>
              <c:numCache>
                <c:formatCode>General</c:formatCode>
                <c:ptCount val="10"/>
                <c:pt idx="0">
                  <c:v>40.800000000000011</c:v>
                </c:pt>
                <c:pt idx="1">
                  <c:v>43.5</c:v>
                </c:pt>
                <c:pt idx="2">
                  <c:v>48</c:v>
                </c:pt>
                <c:pt idx="3">
                  <c:v>37.700000000000003</c:v>
                </c:pt>
                <c:pt idx="4">
                  <c:v>45.2</c:v>
                </c:pt>
                <c:pt idx="5">
                  <c:v>47.7</c:v>
                </c:pt>
                <c:pt idx="6">
                  <c:v>42.9</c:v>
                </c:pt>
                <c:pt idx="7">
                  <c:v>32.300000000000011</c:v>
                </c:pt>
                <c:pt idx="8">
                  <c:v>34.1</c:v>
                </c:pt>
                <c:pt idx="9">
                  <c:v>28</c:v>
                </c:pt>
              </c:numCache>
            </c:numRef>
          </c:val>
        </c:ser>
        <c:ser>
          <c:idx val="2"/>
          <c:order val="2"/>
          <c:tx>
            <c:strRef>
              <c:f>Sheet1!$D$1</c:f>
              <c:strCache>
                <c:ptCount val="1"/>
                <c:pt idx="0">
                  <c:v>disagree</c:v>
                </c:pt>
              </c:strCache>
            </c:strRef>
          </c:tx>
          <c:cat>
            <c:strRef>
              <c:f>Sheet1!$A$2:$A$11</c:f>
              <c:strCache>
                <c:ptCount val="10"/>
                <c:pt idx="0">
                  <c:v>negative impacts can be fixed</c:v>
                </c:pt>
                <c:pt idx="1">
                  <c:v>we know enough to move forward</c:v>
                </c:pt>
                <c:pt idx="2">
                  <c:v>will create lasting envir. problems</c:v>
                </c:pt>
                <c:pt idx="3">
                  <c:v>worry about catastrophic accident</c:v>
                </c:pt>
                <c:pt idx="4">
                  <c:v>benefits outweigh costs</c:v>
                </c:pt>
                <c:pt idx="5">
                  <c:v>makes me optimistic about future</c:v>
                </c:pt>
                <c:pt idx="6">
                  <c:v>will keep children in area</c:v>
                </c:pt>
                <c:pt idx="7">
                  <c:v>only few benefit</c:v>
                </c:pt>
                <c:pt idx="8">
                  <c:v>support NG to decrease foreign energy</c:v>
                </c:pt>
                <c:pt idx="9">
                  <c:v>negative impacts can be prevented</c:v>
                </c:pt>
              </c:strCache>
            </c:strRef>
          </c:cat>
          <c:val>
            <c:numRef>
              <c:f>Sheet1!$D$2:$D$11</c:f>
              <c:numCache>
                <c:formatCode>General</c:formatCode>
                <c:ptCount val="10"/>
                <c:pt idx="0">
                  <c:v>37.300000000000011</c:v>
                </c:pt>
                <c:pt idx="1">
                  <c:v>29.7</c:v>
                </c:pt>
                <c:pt idx="2">
                  <c:v>22.7</c:v>
                </c:pt>
                <c:pt idx="3">
                  <c:v>32.4</c:v>
                </c:pt>
                <c:pt idx="4">
                  <c:v>23.9</c:v>
                </c:pt>
                <c:pt idx="5">
                  <c:v>20.8</c:v>
                </c:pt>
                <c:pt idx="6">
                  <c:v>24.9</c:v>
                </c:pt>
                <c:pt idx="7">
                  <c:v>19.8</c:v>
                </c:pt>
                <c:pt idx="8">
                  <c:v>10.8</c:v>
                </c:pt>
                <c:pt idx="9">
                  <c:v>13.8</c:v>
                </c:pt>
              </c:numCache>
            </c:numRef>
          </c:val>
        </c:ser>
        <c:overlap val="100"/>
        <c:axId val="100749312"/>
        <c:axId val="100750848"/>
      </c:barChart>
      <c:catAx>
        <c:axId val="100749312"/>
        <c:scaling>
          <c:orientation val="minMax"/>
        </c:scaling>
        <c:axPos val="l"/>
        <c:tickLblPos val="nextTo"/>
        <c:crossAx val="100750848"/>
        <c:crosses val="autoZero"/>
        <c:auto val="1"/>
        <c:lblAlgn val="ctr"/>
        <c:lblOffset val="100"/>
      </c:catAx>
      <c:valAx>
        <c:axId val="100750848"/>
        <c:scaling>
          <c:orientation val="minMax"/>
        </c:scaling>
        <c:axPos val="b"/>
        <c:majorGridlines/>
        <c:numFmt formatCode="0%" sourceLinked="1"/>
        <c:tickLblPos val="nextTo"/>
        <c:crossAx val="100749312"/>
        <c:crosses val="autoZero"/>
        <c:crossBetween val="between"/>
      </c:valAx>
    </c:plotArea>
    <c:legend>
      <c:legendPos val="b"/>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strongly oppose</c:v>
                </c:pt>
              </c:strCache>
            </c:strRef>
          </c:tx>
          <c:cat>
            <c:strRef>
              <c:f>Sheet1!$A$2</c:f>
              <c:strCache>
                <c:ptCount val="1"/>
                <c:pt idx="0">
                  <c:v>overall attitude</c:v>
                </c:pt>
              </c:strCache>
            </c:strRef>
          </c:cat>
          <c:val>
            <c:numRef>
              <c:f>Sheet1!$B$2</c:f>
              <c:numCache>
                <c:formatCode>0.00%</c:formatCode>
                <c:ptCount val="1"/>
                <c:pt idx="0">
                  <c:v>8.9000000000000051E-2</c:v>
                </c:pt>
              </c:numCache>
            </c:numRef>
          </c:val>
        </c:ser>
        <c:ser>
          <c:idx val="1"/>
          <c:order val="1"/>
          <c:tx>
            <c:strRef>
              <c:f>Sheet1!$C$1</c:f>
              <c:strCache>
                <c:ptCount val="1"/>
                <c:pt idx="0">
                  <c:v>somewhat oppose</c:v>
                </c:pt>
              </c:strCache>
            </c:strRef>
          </c:tx>
          <c:cat>
            <c:strRef>
              <c:f>Sheet1!$A$2</c:f>
              <c:strCache>
                <c:ptCount val="1"/>
                <c:pt idx="0">
                  <c:v>overall attitude</c:v>
                </c:pt>
              </c:strCache>
            </c:strRef>
          </c:cat>
          <c:val>
            <c:numRef>
              <c:f>Sheet1!$C$2</c:f>
              <c:numCache>
                <c:formatCode>General</c:formatCode>
                <c:ptCount val="1"/>
                <c:pt idx="0">
                  <c:v>0.125</c:v>
                </c:pt>
              </c:numCache>
            </c:numRef>
          </c:val>
        </c:ser>
        <c:ser>
          <c:idx val="2"/>
          <c:order val="2"/>
          <c:tx>
            <c:strRef>
              <c:f>Sheet1!$D$1</c:f>
              <c:strCache>
                <c:ptCount val="1"/>
                <c:pt idx="0">
                  <c:v>neither oppose nor support</c:v>
                </c:pt>
              </c:strCache>
            </c:strRef>
          </c:tx>
          <c:cat>
            <c:strRef>
              <c:f>Sheet1!$A$2</c:f>
              <c:strCache>
                <c:ptCount val="1"/>
                <c:pt idx="0">
                  <c:v>overall attitude</c:v>
                </c:pt>
              </c:strCache>
            </c:strRef>
          </c:cat>
          <c:val>
            <c:numRef>
              <c:f>Sheet1!$D$2</c:f>
              <c:numCache>
                <c:formatCode>General</c:formatCode>
                <c:ptCount val="1"/>
                <c:pt idx="0">
                  <c:v>0.33100000000000013</c:v>
                </c:pt>
              </c:numCache>
            </c:numRef>
          </c:val>
        </c:ser>
        <c:ser>
          <c:idx val="3"/>
          <c:order val="3"/>
          <c:tx>
            <c:strRef>
              <c:f>Sheet1!$E$1</c:f>
              <c:strCache>
                <c:ptCount val="1"/>
                <c:pt idx="0">
                  <c:v>somewhat support</c:v>
                </c:pt>
              </c:strCache>
            </c:strRef>
          </c:tx>
          <c:cat>
            <c:strRef>
              <c:f>Sheet1!$A$2</c:f>
              <c:strCache>
                <c:ptCount val="1"/>
                <c:pt idx="0">
                  <c:v>overall attitude</c:v>
                </c:pt>
              </c:strCache>
            </c:strRef>
          </c:cat>
          <c:val>
            <c:numRef>
              <c:f>Sheet1!$E$2</c:f>
              <c:numCache>
                <c:formatCode>General</c:formatCode>
                <c:ptCount val="1"/>
                <c:pt idx="0">
                  <c:v>0.29400000000000009</c:v>
                </c:pt>
              </c:numCache>
            </c:numRef>
          </c:val>
        </c:ser>
        <c:ser>
          <c:idx val="4"/>
          <c:order val="4"/>
          <c:tx>
            <c:strRef>
              <c:f>Sheet1!$F$1</c:f>
              <c:strCache>
                <c:ptCount val="1"/>
                <c:pt idx="0">
                  <c:v>strongly support</c:v>
                </c:pt>
              </c:strCache>
            </c:strRef>
          </c:tx>
          <c:cat>
            <c:strRef>
              <c:f>Sheet1!$A$2</c:f>
              <c:strCache>
                <c:ptCount val="1"/>
                <c:pt idx="0">
                  <c:v>overall attitude</c:v>
                </c:pt>
              </c:strCache>
            </c:strRef>
          </c:cat>
          <c:val>
            <c:numRef>
              <c:f>Sheet1!$F$2</c:f>
              <c:numCache>
                <c:formatCode>General</c:formatCode>
                <c:ptCount val="1"/>
                <c:pt idx="0">
                  <c:v>0.16</c:v>
                </c:pt>
              </c:numCache>
            </c:numRef>
          </c:val>
        </c:ser>
        <c:axId val="100263040"/>
        <c:axId val="100264576"/>
      </c:barChart>
      <c:catAx>
        <c:axId val="100263040"/>
        <c:scaling>
          <c:orientation val="minMax"/>
        </c:scaling>
        <c:axPos val="b"/>
        <c:tickLblPos val="nextTo"/>
        <c:crossAx val="100264576"/>
        <c:crosses val="autoZero"/>
        <c:auto val="1"/>
        <c:lblAlgn val="ctr"/>
        <c:lblOffset val="100"/>
      </c:catAx>
      <c:valAx>
        <c:axId val="100264576"/>
        <c:scaling>
          <c:orientation val="minMax"/>
        </c:scaling>
        <c:axPos val="l"/>
        <c:majorGridlines/>
        <c:numFmt formatCode="0%" sourceLinked="0"/>
        <c:tickLblPos val="nextTo"/>
        <c:crossAx val="100263040"/>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2C499-32E4-4D80-9F43-D53A2CEA894C}" type="datetimeFigureOut">
              <a:rPr lang="en-US" smtClean="0"/>
              <a:pPr/>
              <a:t>9/1/2010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01C19-B759-439B-9BED-F5894571DB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comparison, 57% of petroleum comes from foreign sources. Of this, 45% comes from the western hemisphere (north,</a:t>
            </a:r>
            <a:r>
              <a:rPr lang="en-US" baseline="0" dirty="0" smtClean="0"/>
              <a:t> central, south </a:t>
            </a:r>
            <a:r>
              <a:rPr lang="en-US" baseline="0" dirty="0" err="1" smtClean="0"/>
              <a:t>america</a:t>
            </a:r>
            <a:r>
              <a:rPr lang="en-US" baseline="0" dirty="0" smtClean="0"/>
              <a:t>). 22% from Africa and 21% from </a:t>
            </a:r>
            <a:r>
              <a:rPr lang="en-US" baseline="0" dirty="0" err="1" smtClean="0"/>
              <a:t>persian</a:t>
            </a:r>
            <a:r>
              <a:rPr lang="en-US" baseline="0" dirty="0" smtClean="0"/>
              <a:t> gulf.</a:t>
            </a:r>
          </a:p>
          <a:p>
            <a:endParaRPr lang="en-US" baseline="0" dirty="0" smtClean="0"/>
          </a:p>
          <a:p>
            <a:pPr lvl="1"/>
            <a:r>
              <a:rPr lang="en-US" dirty="0" smtClean="0"/>
              <a:t>What should be the balance between fossil fuels and alternative energy sources?</a:t>
            </a:r>
          </a:p>
          <a:p>
            <a:pPr lvl="1"/>
            <a:r>
              <a:rPr lang="en-US" dirty="0" smtClean="0"/>
              <a:t>What should be the balance between domestic and foreign energy sources?</a:t>
            </a:r>
          </a:p>
          <a:p>
            <a:pPr lvl="1"/>
            <a:r>
              <a:rPr lang="en-US" dirty="0" smtClean="0"/>
              <a:t>Can the increased production from Marcellus Shale be used domestically, especially near where produced?</a:t>
            </a:r>
          </a:p>
          <a:p>
            <a:pPr lvl="1"/>
            <a:r>
              <a:rPr lang="en-US" dirty="0" smtClean="0"/>
              <a:t>What is role of Marcellus (and other unconventional resources) in environmental policy and debates (including climate change)?</a:t>
            </a:r>
          </a:p>
          <a:p>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By end of 2008, 102 drilling rigs were active in the play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for drilling rig  data:  LA DNR economic impact report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Important</a:t>
            </a:r>
            <a:r>
              <a:rPr lang="en-US" baseline="0" dirty="0" smtClean="0"/>
              <a:t> to note that since most of this is LEASING income, it isn’t sustainable.  In their analysis, they did treat the leasing income as wealth (so assumed only 5% spent a year), so the employment effects are spread over years even though the leasing payments will slow or stop.  They’re still in the process of ramping up drilling activity, so gas employment will increase.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F3BDD6-D9D0-448B-B70E-931A5508B6DF}"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Leasing process – separation of rights – histories in different</a:t>
            </a:r>
            <a:r>
              <a:rPr lang="en-US" baseline="0" dirty="0" smtClean="0"/>
              <a:t> parts of state</a:t>
            </a:r>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one</a:t>
            </a:r>
            <a:r>
              <a:rPr lang="en-US" baseline="0" dirty="0" smtClean="0"/>
              <a:t> recent signing meeting in Bradford County, about a half billion dollars in leasing checks were handed out.</a:t>
            </a:r>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shale does appear at the surface in some parts of the state.</a:t>
            </a:r>
          </a:p>
          <a:p>
            <a:endParaRPr lang="en-US" baseline="0" dirty="0" smtClean="0"/>
          </a:p>
          <a:p>
            <a:r>
              <a:rPr lang="en-US" baseline="0" dirty="0" smtClean="0"/>
              <a:t>Its important to note that the shale is hard, and that the gas is bound up directly in the rock- there are NOT broad caverns underground holding the gas, and you simply put a hole in and suck it out.  Rather the gas is tightly bound up in the rock.  </a:t>
            </a:r>
          </a:p>
          <a:p>
            <a:endParaRPr lang="en-US" baseline="0" dirty="0" smtClean="0"/>
          </a:p>
          <a:p>
            <a:r>
              <a:rPr lang="en-US" baseline="0" dirty="0" smtClean="0"/>
              <a:t>This has implications for how the wells are drilled and the process for extracting the gas.  The hydro </a:t>
            </a:r>
            <a:r>
              <a:rPr lang="en-US" baseline="0" dirty="0" err="1" smtClean="0"/>
              <a:t>fracing</a:t>
            </a:r>
            <a:r>
              <a:rPr lang="en-US" baseline="0" dirty="0" smtClean="0"/>
              <a:t> is the method the companies use the force open the rock to get the gas– </a:t>
            </a:r>
          </a:p>
          <a:p>
            <a:endParaRPr lang="en-US" baseline="0" dirty="0" smtClean="0"/>
          </a:p>
          <a:p>
            <a:r>
              <a:rPr lang="en-US" baseline="0" dirty="0" err="1" smtClean="0"/>
              <a:t>Fracing</a:t>
            </a:r>
            <a:r>
              <a:rPr lang="en-US" baseline="0" dirty="0" smtClean="0"/>
              <a:t> uses 1-6 million gallons of water under thousands of PSI to force open natural fractures in the shale.  Sand or other fine grained additive in the water is forced into the fractures, holding them open after the water is extracted.</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54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illustration of the difference between vertical and horizontal wells.  Note that the vertical well (on the right) only accesses a relatively small amount of Shale- limiting the amount of gas it can extract.</a:t>
            </a:r>
          </a:p>
          <a:p>
            <a:endParaRPr lang="en-US" baseline="0" dirty="0" smtClean="0"/>
          </a:p>
          <a:p>
            <a:r>
              <a:rPr lang="en-US" baseline="0" dirty="0" smtClean="0"/>
              <a:t>A horizontal well instead can run horizontally 5,000 or more feet – accessing shale throughout this length.  The </a:t>
            </a:r>
            <a:r>
              <a:rPr lang="en-US" baseline="0" dirty="0" err="1" smtClean="0"/>
              <a:t>fracing</a:t>
            </a:r>
            <a:r>
              <a:rPr lang="en-US" baseline="0" dirty="0" smtClean="0"/>
              <a:t> process allows extracting gas throughout the length.  This makes a single well much more cost effective.</a:t>
            </a:r>
          </a:p>
          <a:p>
            <a:endParaRPr lang="en-US" baseline="0" dirty="0" smtClean="0"/>
          </a:p>
          <a:p>
            <a:r>
              <a:rPr lang="en-US" baseline="0" dirty="0" smtClean="0"/>
              <a:t>Several implications:</a:t>
            </a:r>
          </a:p>
          <a:p>
            <a:pPr marL="228600" indent="-228600">
              <a:buAutoNum type="arabicParenR"/>
            </a:pPr>
            <a:r>
              <a:rPr lang="en-US" baseline="0" dirty="0" smtClean="0"/>
              <a:t>Since a horizontal well can access much more shale than a vertical well, you need many fewer wells to develop a gas field.  This means less surface impact</a:t>
            </a:r>
          </a:p>
          <a:p>
            <a:pPr marL="228600" indent="-228600">
              <a:buAutoNum type="arabicParenR"/>
            </a:pPr>
            <a:r>
              <a:rPr lang="en-US" baseline="0" dirty="0" smtClean="0"/>
              <a:t>a horizontal well goes one direction underground– it is common in Texas for companies to put several horizontal wells on a single pad, with each going a different direction like spokes on a wheel.  Theoretically one </a:t>
            </a:r>
            <a:r>
              <a:rPr lang="en-US" baseline="0" dirty="0" err="1" smtClean="0"/>
              <a:t>wellsite</a:t>
            </a:r>
            <a:r>
              <a:rPr lang="en-US" baseline="0" dirty="0" smtClean="0"/>
              <a:t> could thus cover a two mile + area (5,000+ feet in both directions)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55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photo of a wells site during the drilling</a:t>
            </a:r>
            <a:r>
              <a:rPr lang="en-US" baseline="0" dirty="0" smtClean="0"/>
              <a:t> operation</a:t>
            </a:r>
            <a:r>
              <a:rPr lang="en-US" dirty="0" smtClean="0"/>
              <a:t>.  Several things to note:</a:t>
            </a:r>
          </a:p>
          <a:p>
            <a:endParaRPr lang="en-US" dirty="0" smtClean="0"/>
          </a:p>
          <a:p>
            <a:pPr marL="228600" indent="-228600">
              <a:buAutoNum type="arabicParenR"/>
            </a:pPr>
            <a:r>
              <a:rPr lang="en-US" dirty="0" smtClean="0"/>
              <a:t>The drilling rig rising up</a:t>
            </a:r>
            <a:r>
              <a:rPr lang="en-US" baseline="0" dirty="0" smtClean="0"/>
              <a:t> from the center of the site</a:t>
            </a:r>
          </a:p>
          <a:p>
            <a:pPr marL="228600" indent="-228600">
              <a:buAutoNum type="arabicParenR"/>
            </a:pPr>
            <a:r>
              <a:rPr lang="en-US" baseline="0" dirty="0" smtClean="0"/>
              <a:t>The cuttings pool to the lower left of the rig- this is where rock cuttings from the rig are dumped.</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5FF3BDD6-D9D0-448B-B70E-931A5508B6DF}" type="slidenum">
              <a:rPr lang="en-US" smtClean="0"/>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four wells on a single</a:t>
            </a:r>
            <a:r>
              <a:rPr lang="en-US" baseline="0" dirty="0" smtClean="0"/>
              <a:t> site.  This photo is from Texas- and this is what a completed and operating well looks like.</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57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a:t>
            </a:r>
            <a:r>
              <a:rPr lang="en-US" dirty="0" err="1" smtClean="0"/>
              <a:t>wellsite</a:t>
            </a:r>
            <a:r>
              <a:rPr lang="en-US" dirty="0" smtClean="0"/>
              <a:t> during the </a:t>
            </a:r>
            <a:r>
              <a:rPr lang="en-US" dirty="0" err="1" smtClean="0"/>
              <a:t>fracing</a:t>
            </a:r>
            <a:r>
              <a:rPr lang="en-US" dirty="0" smtClean="0"/>
              <a:t> operation.  The wellhead</a:t>
            </a:r>
            <a:r>
              <a:rPr lang="en-US" baseline="0" dirty="0" smtClean="0"/>
              <a:t> is in the center of the vehicles</a:t>
            </a:r>
          </a:p>
          <a:p>
            <a:endParaRPr lang="en-US" baseline="0" dirty="0" smtClean="0"/>
          </a:p>
          <a:p>
            <a:r>
              <a:rPr lang="en-US" baseline="0" dirty="0" smtClean="0"/>
              <a:t>The blue trailers on the right hold water</a:t>
            </a:r>
          </a:p>
          <a:p>
            <a:r>
              <a:rPr lang="en-US" baseline="0" dirty="0" smtClean="0"/>
              <a:t>The RV in the center is the command center</a:t>
            </a:r>
          </a:p>
          <a:p>
            <a:r>
              <a:rPr lang="en-US" baseline="0" dirty="0" smtClean="0"/>
              <a:t>The </a:t>
            </a:r>
            <a:r>
              <a:rPr lang="en-US" baseline="0" dirty="0" err="1" smtClean="0"/>
              <a:t>squarish</a:t>
            </a:r>
            <a:r>
              <a:rPr lang="en-US" baseline="0" dirty="0" smtClean="0"/>
              <a:t> trailer to our right of the RV holds sand</a:t>
            </a:r>
          </a:p>
          <a:p>
            <a:r>
              <a:rPr lang="en-US" baseline="0" dirty="0" smtClean="0"/>
              <a:t>The blue trucks on the left are water (and possibly pumps – its hard to tell at this distance)</a:t>
            </a:r>
          </a:p>
        </p:txBody>
      </p:sp>
      <p:sp>
        <p:nvSpPr>
          <p:cNvPr id="4" name="Slide Number Placeholder 3"/>
          <p:cNvSpPr>
            <a:spLocks noGrp="1"/>
          </p:cNvSpPr>
          <p:nvPr>
            <p:ph type="sldNum" sz="quarter" idx="10"/>
          </p:nvPr>
        </p:nvSpPr>
        <p:spPr/>
        <p:txBody>
          <a:bodyPr/>
          <a:lstStyle/>
          <a:p>
            <a:fld id="{5FF3BDD6-D9D0-448B-B70E-931A5508B6DF}" type="slidenum">
              <a:rPr lang="en-US" smtClean="0"/>
              <a:pPr/>
              <a:t>58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view of a </a:t>
            </a:r>
            <a:r>
              <a:rPr lang="en-US" baseline="0" dirty="0" err="1" smtClean="0"/>
              <a:t>frac</a:t>
            </a:r>
            <a:r>
              <a:rPr lang="en-US" baseline="0" dirty="0" smtClean="0"/>
              <a:t> operation, showing all the water trailers.</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heard companies say that won’t be at full activity</a:t>
            </a:r>
            <a:r>
              <a:rPr lang="en-US" baseline="0" dirty="0" smtClean="0"/>
              <a:t> </a:t>
            </a:r>
            <a:r>
              <a:rPr lang="en-US" dirty="0" smtClean="0"/>
              <a:t>until 2012</a:t>
            </a:r>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the water requirements for </a:t>
            </a:r>
            <a:r>
              <a:rPr lang="en-US" baseline="0" dirty="0" err="1" smtClean="0"/>
              <a:t>fracing</a:t>
            </a:r>
            <a:r>
              <a:rPr lang="en-US" baseline="0" dirty="0" smtClean="0"/>
              <a:t>, the size of the </a:t>
            </a:r>
            <a:r>
              <a:rPr lang="en-US" baseline="0" dirty="0" err="1" smtClean="0"/>
              <a:t>wellpad</a:t>
            </a:r>
            <a:r>
              <a:rPr lang="en-US" baseline="0" dirty="0" smtClean="0"/>
              <a:t> is larger than required for the more typical shallow gas wells we’ve had in Pennsylvania.  Typical well pad for Marcellus is around 5 acres. </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60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a well is completed and connected to a collecting</a:t>
            </a:r>
            <a:r>
              <a:rPr lang="en-US" baseline="0" dirty="0" smtClean="0"/>
              <a:t> pipeline, the site is restored as much as possible to its original condition.  This well site is in Lycoming County, and was just completed when this photo was taken. </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61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same site four weeks later.   </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62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Marcellus is the largest (known) unconventional gas play in the world, and it's right in your backyard</a:t>
            </a:r>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63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impact of natural gas are the pipelines- a well is worthless unless there is a means to get the gas to market- and for natural gas, this means pipeline.  This photo is a construction photo of a pipeline- it’ll be buried underground (yet the </a:t>
            </a:r>
            <a:r>
              <a:rPr lang="en-US" baseline="0" dirty="0" err="1" smtClean="0"/>
              <a:t>clearcut</a:t>
            </a:r>
            <a:r>
              <a:rPr lang="en-US" baseline="0" dirty="0" smtClean="0"/>
              <a:t> remains afterwards).  </a:t>
            </a:r>
          </a:p>
          <a:p>
            <a:endParaRPr lang="en-US" baseline="0" dirty="0" smtClean="0"/>
          </a:p>
          <a:p>
            <a:r>
              <a:rPr lang="en-US" baseline="0" dirty="0" smtClean="0"/>
              <a:t>(in case there are questions, the timber on the ground in the foreground is there because the ground was somewhat wet and they wanted to minimize soil compaction)</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Yet company</a:t>
            </a:r>
            <a:r>
              <a:rPr lang="en-US" baseline="0" dirty="0" smtClean="0"/>
              <a:t> interest in drilling falls in a swath through the middle of PA- the thickness of the Marcellus layer declines as you go further northwest – a thicker layer means any single well accesses more Shale, so its more cost effective</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Marcellus</a:t>
            </a:r>
            <a:r>
              <a:rPr lang="en-US" baseline="0" dirty="0" smtClean="0"/>
              <a:t> is 5% of all wells drilled</a:t>
            </a:r>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Marcellus is 30% of all wells drilled</a:t>
            </a:r>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Marcellus is 41% of all wells drilled</a:t>
            </a:r>
            <a:endParaRPr lang="en-US" dirty="0"/>
          </a:p>
        </p:txBody>
      </p:sp>
      <p:sp>
        <p:nvSpPr>
          <p:cNvPr id="4" name="Slide Number Placeholder 3"/>
          <p:cNvSpPr>
            <a:spLocks noGrp="1"/>
          </p:cNvSpPr>
          <p:nvPr>
            <p:ph type="sldNum" sz="quarter" idx="10"/>
          </p:nvPr>
        </p:nvSpPr>
        <p:spPr/>
        <p:txBody>
          <a:bodyPr/>
          <a:lstStyle/>
          <a:p>
            <a:fld id="{FC501C19-B759-439B-9BED-F5894571DB60}"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thinking about the economic and employment impact of natural gas, its vital to keep in mind the varying labor needs throughout</a:t>
            </a:r>
            <a:r>
              <a:rPr lang="en-US" baseline="0" dirty="0" smtClean="0"/>
              <a:t> the phases of natural gas production.</a:t>
            </a:r>
          </a:p>
          <a:p>
            <a:endParaRPr lang="en-US" baseline="0" dirty="0" smtClean="0"/>
          </a:p>
          <a:p>
            <a:r>
              <a:rPr lang="en-US" baseline="0" dirty="0" smtClean="0"/>
              <a:t>There are three distinct phases, which very different labor requirements:</a:t>
            </a:r>
          </a:p>
          <a:p>
            <a:endParaRPr lang="en-US" baseline="0" dirty="0" smtClean="0"/>
          </a:p>
          <a:p>
            <a:r>
              <a:rPr lang="en-US" baseline="0" dirty="0" smtClean="0"/>
              <a:t>Length of time unknown – because play is so large, different parts of state will be in different stages at different times</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illustrates how employment needs vary, based upon the phases of development.  During the drilling and pipeline building process, lots of jobs are created.  But once all the wells are drilled, the ‘surge’ of employment passes.  There are a steady number of jobs (typically well paying ones), but not at the same level as early.</a:t>
            </a:r>
          </a:p>
          <a:p>
            <a:endParaRPr lang="en-US" baseline="0" dirty="0" smtClean="0"/>
          </a:p>
          <a:p>
            <a:r>
              <a:rPr lang="en-US" baseline="0" dirty="0" smtClean="0"/>
              <a:t>This variation in employment needs creates planning questions/issues- how ensure enough housing for the ‘boom’ time, without over building so you have too many during the later stages?</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a:t>
            </a:r>
            <a:r>
              <a:rPr lang="en-US" baseline="0" dirty="0" smtClean="0"/>
              <a:t> to notice here:</a:t>
            </a:r>
          </a:p>
          <a:p>
            <a:endParaRPr lang="en-US" baseline="0" dirty="0" smtClean="0"/>
          </a:p>
          <a:p>
            <a:r>
              <a:rPr lang="en-US" baseline="0" dirty="0" smtClean="0"/>
              <a:t>Natural gas benefits ALL of the economy, not just the gas sector.  ALL gain.</a:t>
            </a:r>
          </a:p>
          <a:p>
            <a:endParaRPr lang="en-US" baseline="0" dirty="0" smtClean="0"/>
          </a:p>
          <a:p>
            <a:r>
              <a:rPr lang="en-US" baseline="0" dirty="0" smtClean="0"/>
              <a:t>And compare the ‘personal income’ to ‘employment’ – when income % is higher than employment %, it means the jobs are very good paying compared to the average ; when income% is lower than employment%, it means the jobs aren’t very good paying (but they’re still jobs!)</a:t>
            </a:r>
            <a:endParaRPr lang="en-US" dirty="0"/>
          </a:p>
        </p:txBody>
      </p:sp>
      <p:sp>
        <p:nvSpPr>
          <p:cNvPr id="4" name="Slide Number Placeholder 3"/>
          <p:cNvSpPr>
            <a:spLocks noGrp="1"/>
          </p:cNvSpPr>
          <p:nvPr>
            <p:ph type="sldNum" sz="quarter" idx="10"/>
          </p:nvPr>
        </p:nvSpPr>
        <p:spPr/>
        <p:txBody>
          <a:bodyPr/>
          <a:lstStyle/>
          <a:p>
            <a:fld id="{5FF3BDD6-D9D0-448B-B70E-931A5508B6DF}"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32BA01A-BFB6-4942-A964-0288FA34F243}" type="datetimeFigureOut">
              <a:rPr lang="en-US" smtClean="0"/>
              <a:pPr/>
              <a:t>9/1/2010</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6937ADC-F1C4-493A-BF1F-B91BA56E0AA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2" name="Picture 11"/>
          <p:cNvPicPr>
            <a:picLocks noChangeAspect="1" noChangeArrowheads="1"/>
          </p:cNvPicPr>
          <p:nvPr userDrawn="1"/>
        </p:nvPicPr>
        <p:blipFill>
          <a:blip r:embed="rId2" cstate="print"/>
          <a:srcRect/>
          <a:stretch>
            <a:fillRect/>
          </a:stretch>
        </p:blipFill>
        <p:spPr bwMode="auto">
          <a:xfrm>
            <a:off x="7848600" y="152400"/>
            <a:ext cx="1143000" cy="5715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2BA01A-BFB6-4942-A964-0288FA34F243}"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7ADC-F1C4-493A-BF1F-B91BA56E0A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6937ADC-F1C4-493A-BF1F-B91BA56E0AA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2BA01A-BFB6-4942-A964-0288FA34F243}"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96756DEB-7518-41D8-8560-EA7D93FDFAF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AEDD298-482F-4748-98AE-4E52F20E89E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E66401-E788-49F1-917A-D4936B6344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2BA01A-BFB6-4942-A964-0288FA34F243}"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6937ADC-F1C4-493A-BF1F-B91BA56E0AA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32BA01A-BFB6-4942-A964-0288FA34F243}" type="datetimeFigureOut">
              <a:rPr lang="en-US" smtClean="0"/>
              <a:pPr/>
              <a:t>9/1/2010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6937ADC-F1C4-493A-BF1F-B91BA56E0AA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pic>
        <p:nvPicPr>
          <p:cNvPr id="20" name="Picture 11"/>
          <p:cNvPicPr>
            <a:picLocks noChangeAspect="1" noChangeArrowheads="1"/>
          </p:cNvPicPr>
          <p:nvPr userDrawn="1"/>
        </p:nvPicPr>
        <p:blipFill>
          <a:blip r:embed="rId2" cstate="print"/>
          <a:srcRect/>
          <a:stretch>
            <a:fillRect/>
          </a:stretch>
        </p:blipFill>
        <p:spPr bwMode="auto">
          <a:xfrm>
            <a:off x="7848600" y="152400"/>
            <a:ext cx="1143000" cy="5715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32BA01A-BFB6-4942-A964-0288FA34F243}" type="datetimeFigureOut">
              <a:rPr lang="en-US" smtClean="0"/>
              <a:pPr/>
              <a:t>9/1/2010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37ADC-F1C4-493A-BF1F-B91BA56E0AA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2BA01A-BFB6-4942-A964-0288FA34F243}" type="datetimeFigureOut">
              <a:rPr lang="en-US" smtClean="0"/>
              <a:pPr/>
              <a:t>9/1/2010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6937ADC-F1C4-493A-BF1F-B91BA56E0AA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11"/>
          <p:cNvPicPr>
            <a:picLocks noChangeAspect="1" noChangeArrowheads="1"/>
          </p:cNvPicPr>
          <p:nvPr userDrawn="1"/>
        </p:nvPicPr>
        <p:blipFill>
          <a:blip r:embed="rId2" cstate="print"/>
          <a:srcRect/>
          <a:stretch>
            <a:fillRect/>
          </a:stretch>
        </p:blipFill>
        <p:spPr bwMode="auto">
          <a:xfrm>
            <a:off x="7848600" y="152400"/>
            <a:ext cx="1143000" cy="5715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2BA01A-BFB6-4942-A964-0288FA34F243}" type="datetimeFigureOut">
              <a:rPr lang="en-US" smtClean="0"/>
              <a:pPr/>
              <a:t>9/1/2010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6937ADC-F1C4-493A-BF1F-B91BA56E0A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32BA01A-BFB6-4942-A964-0288FA34F243}" type="datetimeFigureOut">
              <a:rPr lang="en-US" smtClean="0"/>
              <a:pPr/>
              <a:t>9/1/2010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6937ADC-F1C4-493A-BF1F-B91BA56E0AAC}" type="slidenum">
              <a:rPr lang="en-US" smtClean="0"/>
              <a:pPr/>
              <a:t>‹#›</a:t>
            </a:fld>
            <a:endParaRPr lang="en-US"/>
          </a:p>
        </p:txBody>
      </p:sp>
      <p:pic>
        <p:nvPicPr>
          <p:cNvPr id="11" name="Picture 11"/>
          <p:cNvPicPr>
            <a:picLocks noChangeAspect="1" noChangeArrowheads="1"/>
          </p:cNvPicPr>
          <p:nvPr userDrawn="1"/>
        </p:nvPicPr>
        <p:blipFill>
          <a:blip r:embed="rId2" cstate="print"/>
          <a:srcRect/>
          <a:stretch>
            <a:fillRect/>
          </a:stretch>
        </p:blipFill>
        <p:spPr bwMode="auto">
          <a:xfrm>
            <a:off x="7848600" y="152400"/>
            <a:ext cx="1143000" cy="5715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6937ADC-F1C4-493A-BF1F-B91BA56E0AA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32BA01A-BFB6-4942-A964-0288FA34F243}" type="datetimeFigureOut">
              <a:rPr lang="en-US" smtClean="0"/>
              <a:pPr/>
              <a:t>9/1/2010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pic>
        <p:nvPicPr>
          <p:cNvPr id="22" name="Picture 11"/>
          <p:cNvPicPr>
            <a:picLocks noChangeAspect="1" noChangeArrowheads="1"/>
          </p:cNvPicPr>
          <p:nvPr userDrawn="1"/>
        </p:nvPicPr>
        <p:blipFill>
          <a:blip r:embed="rId2" cstate="print"/>
          <a:srcRect/>
          <a:stretch>
            <a:fillRect/>
          </a:stretch>
        </p:blipFill>
        <p:spPr bwMode="auto">
          <a:xfrm>
            <a:off x="7848600" y="152400"/>
            <a:ext cx="1143000" cy="5715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6937ADC-F1C4-493A-BF1F-B91BA56E0AA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32BA01A-BFB6-4942-A964-0288FA34F243}" type="datetimeFigureOut">
              <a:rPr lang="en-US" smtClean="0"/>
              <a:pPr/>
              <a:t>9/1/2010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pic>
        <p:nvPicPr>
          <p:cNvPr id="23" name="Picture 11"/>
          <p:cNvPicPr>
            <a:picLocks noChangeAspect="1" noChangeArrowheads="1"/>
          </p:cNvPicPr>
          <p:nvPr userDrawn="1"/>
        </p:nvPicPr>
        <p:blipFill>
          <a:blip r:embed="rId2" cstate="print"/>
          <a:srcRect/>
          <a:stretch>
            <a:fillRect/>
          </a:stretch>
        </p:blipFill>
        <p:spPr bwMode="auto">
          <a:xfrm>
            <a:off x="7848600" y="152400"/>
            <a:ext cx="1143000" cy="5715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32BA01A-BFB6-4942-A964-0288FA34F243}" type="datetimeFigureOut">
              <a:rPr lang="en-US" smtClean="0"/>
              <a:pPr/>
              <a:t>9/1/2010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6937ADC-F1C4-493A-BF1F-B91BA56E0AA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1" name="Picture 11"/>
          <p:cNvPicPr>
            <a:picLocks noChangeAspect="1" noChangeArrowheads="1"/>
          </p:cNvPicPr>
          <p:nvPr userDrawn="1"/>
        </p:nvPicPr>
        <p:blipFill>
          <a:blip r:embed="rId16" cstate="print"/>
          <a:srcRect/>
          <a:stretch>
            <a:fillRect/>
          </a:stretch>
        </p:blipFill>
        <p:spPr bwMode="auto">
          <a:xfrm>
            <a:off x="7848600" y="152400"/>
            <a:ext cx="1143000"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pct.edu/mset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ct.edu/mset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438400"/>
          </a:xfrm>
        </p:spPr>
        <p:txBody>
          <a:bodyPr>
            <a:normAutofit lnSpcReduction="10000"/>
          </a:bodyPr>
          <a:lstStyle/>
          <a:p>
            <a:r>
              <a:rPr lang="en-US" dirty="0" smtClean="0"/>
              <a:t>Kathy Brasier, PhD</a:t>
            </a:r>
          </a:p>
          <a:p>
            <a:r>
              <a:rPr lang="en-US" dirty="0" smtClean="0"/>
              <a:t>Dept. of Ag Econ &amp; Rural Sociology</a:t>
            </a:r>
          </a:p>
          <a:p>
            <a:r>
              <a:rPr lang="en-US" dirty="0" smtClean="0"/>
              <a:t>Penn State University</a:t>
            </a:r>
          </a:p>
          <a:p>
            <a:endParaRPr lang="en-US" dirty="0" smtClean="0"/>
          </a:p>
          <a:p>
            <a:endParaRPr lang="en-US" dirty="0" smtClean="0"/>
          </a:p>
          <a:p>
            <a:r>
              <a:rPr lang="en-US" sz="1400" dirty="0" smtClean="0"/>
              <a:t>Pennsylvania State Data Center </a:t>
            </a:r>
          </a:p>
          <a:p>
            <a:r>
              <a:rPr lang="en-US" sz="1400" dirty="0" smtClean="0"/>
              <a:t>User Conference</a:t>
            </a:r>
          </a:p>
          <a:p>
            <a:r>
              <a:rPr lang="en-US" sz="1400" dirty="0" smtClean="0"/>
              <a:t>September 15, 2010</a:t>
            </a:r>
          </a:p>
          <a:p>
            <a:r>
              <a:rPr lang="en-US" sz="1400" dirty="0" smtClean="0"/>
              <a:t>Grantville, PA</a:t>
            </a:r>
            <a:endParaRPr lang="en-US" sz="1400" dirty="0"/>
          </a:p>
        </p:txBody>
      </p:sp>
      <p:sp>
        <p:nvSpPr>
          <p:cNvPr id="2" name="Title 1"/>
          <p:cNvSpPr>
            <a:spLocks noGrp="1"/>
          </p:cNvSpPr>
          <p:nvPr>
            <p:ph type="ctrTitle"/>
          </p:nvPr>
        </p:nvSpPr>
        <p:spPr/>
        <p:txBody>
          <a:bodyPr>
            <a:normAutofit fontScale="90000"/>
          </a:bodyPr>
          <a:lstStyle/>
          <a:p>
            <a:r>
              <a:rPr lang="en-US" dirty="0" smtClean="0"/>
              <a:t>Community Impacts of Marcellus Shale Development:</a:t>
            </a:r>
            <a:br>
              <a:rPr lang="en-US" dirty="0" smtClean="0"/>
            </a:br>
            <a:r>
              <a:rPr lang="en-US" dirty="0" smtClean="0"/>
              <a:t>A Research Update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Scale, Technology, Location, drivers</a:t>
            </a:r>
            <a:endParaRPr lang="en-US" dirty="0"/>
          </a:p>
        </p:txBody>
      </p:sp>
      <p:sp>
        <p:nvSpPr>
          <p:cNvPr id="4" name="Title 3"/>
          <p:cNvSpPr>
            <a:spLocks noGrp="1"/>
          </p:cNvSpPr>
          <p:nvPr>
            <p:ph type="title"/>
          </p:nvPr>
        </p:nvSpPr>
        <p:spPr/>
        <p:txBody>
          <a:bodyPr/>
          <a:lstStyle/>
          <a:p>
            <a:r>
              <a:rPr lang="en-US" dirty="0" smtClean="0"/>
              <a:t>4. Background </a:t>
            </a:r>
            <a:br>
              <a:rPr lang="en-US" dirty="0" smtClean="0"/>
            </a:br>
            <a:r>
              <a:rPr lang="en-US" dirty="0" smtClean="0"/>
              <a:t>on Marcellus Shale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457200" y="-152400"/>
            <a:ext cx="8229600" cy="1139825"/>
          </a:xfrm>
        </p:spPr>
        <p:txBody>
          <a:bodyPr/>
          <a:lstStyle/>
          <a:p>
            <a:r>
              <a:rPr lang="en-US" smtClean="0"/>
              <a:t>Background on Marcellus Shale</a:t>
            </a:r>
            <a:endParaRPr lang="en-US" dirty="0" smtClean="0"/>
          </a:p>
        </p:txBody>
      </p:sp>
      <p:sp>
        <p:nvSpPr>
          <p:cNvPr id="7" name="Text Placeholder 6"/>
          <p:cNvSpPr>
            <a:spLocks noGrp="1"/>
          </p:cNvSpPr>
          <p:nvPr>
            <p:ph type="body" sz="half" idx="1"/>
          </p:nvPr>
        </p:nvSpPr>
        <p:spPr/>
        <p:txBody>
          <a:bodyPr>
            <a:normAutofit/>
          </a:bodyPr>
          <a:lstStyle/>
          <a:p>
            <a:r>
              <a:rPr lang="en-US" sz="2400" dirty="0" smtClean="0"/>
              <a:t>34 million acres in size, multi-state</a:t>
            </a:r>
          </a:p>
          <a:p>
            <a:r>
              <a:rPr lang="en-US" sz="2400" dirty="0" smtClean="0"/>
              <a:t>Several million acres leased</a:t>
            </a:r>
          </a:p>
          <a:p>
            <a:r>
              <a:rPr lang="en-US" sz="2400" dirty="0" smtClean="0"/>
              <a:t>Multiple companies drilling in region – consolidation, globalization</a:t>
            </a:r>
          </a:p>
          <a:p>
            <a:r>
              <a:rPr lang="en-US" sz="2400" dirty="0" smtClean="0"/>
              <a:t>$2 Billion invested in </a:t>
            </a:r>
            <a:r>
              <a:rPr lang="en-US" sz="2400" dirty="0" err="1" smtClean="0"/>
              <a:t>Appl’n</a:t>
            </a:r>
            <a:r>
              <a:rPr lang="en-US" sz="2400" dirty="0" smtClean="0"/>
              <a:t>. basin in 2008</a:t>
            </a:r>
          </a:p>
          <a:p>
            <a:endParaRPr lang="en-US" dirty="0"/>
          </a:p>
        </p:txBody>
      </p:sp>
      <p:pic>
        <p:nvPicPr>
          <p:cNvPr id="8" name="Content Placeholder 7" descr="Marcellus_Shale_USGS.png"/>
          <p:cNvPicPr>
            <a:picLocks noGrp="1" noChangeAspect="1"/>
          </p:cNvPicPr>
          <p:nvPr>
            <p:ph sz="half" idx="2"/>
          </p:nvPr>
        </p:nvPicPr>
        <p:blipFill>
          <a:blip r:embed="rId2" cstate="print"/>
          <a:stretch>
            <a:fillRect/>
          </a:stretch>
        </p:blipFill>
        <p:spPr>
          <a:xfrm>
            <a:off x="4343400" y="1600200"/>
            <a:ext cx="4547323" cy="4267200"/>
          </a:xfrm>
          <a:ln>
            <a:solidFill>
              <a:schemeClr val="tx1"/>
            </a:solidFill>
          </a:ln>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eaLnBrk="1" fontAlgn="auto" hangingPunct="1">
              <a:spcBef>
                <a:spcPts val="0"/>
              </a:spcBef>
              <a:spcAft>
                <a:spcPts val="0"/>
              </a:spcAft>
              <a:defRPr/>
            </a:pPr>
            <a:fld id="{73527D03-4D0E-498B-A805-A05DB0B7C007}" type="slidenum">
              <a:rPr lang="en-US" sz="1200">
                <a:solidFill>
                  <a:schemeClr val="tx1">
                    <a:tint val="75000"/>
                  </a:schemeClr>
                </a:solidFill>
                <a:latin typeface="+mn-lt"/>
              </a:rPr>
              <a:pPr algn="r" eaLnBrk="1" fontAlgn="auto" hangingPunct="1">
                <a:spcBef>
                  <a:spcPts val="0"/>
                </a:spcBef>
                <a:spcAft>
                  <a:spcPts val="0"/>
                </a:spcAft>
                <a:defRPr/>
              </a:pPr>
              <a:t>11</a:t>
            </a:fld>
            <a:endParaRPr lang="en-US" sz="1200">
              <a:solidFill>
                <a:schemeClr val="tx1">
                  <a:tint val="75000"/>
                </a:schemeClr>
              </a:solidFill>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Acceleration of Activity</a:t>
            </a:r>
            <a:endParaRPr lang="en-US" dirty="0"/>
          </a:p>
        </p:txBody>
      </p:sp>
      <p:graphicFrame>
        <p:nvGraphicFramePr>
          <p:cNvPr id="9" name="Content Placeholder 8"/>
          <p:cNvGraphicFramePr>
            <a:graphicFrameLocks noGrp="1"/>
          </p:cNvGraphicFramePr>
          <p:nvPr>
            <p:ph sz="half" idx="1"/>
          </p:nvPr>
        </p:nvGraphicFramePr>
        <p:xfrm>
          <a:off x="0" y="1371600"/>
          <a:ext cx="4571999"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nvPr>
        </p:nvGraphicFramePr>
        <p:xfrm>
          <a:off x="4800600" y="1600200"/>
          <a:ext cx="4114800" cy="3383280"/>
        </p:xfrm>
        <a:graphic>
          <a:graphicData uri="http://schemas.openxmlformats.org/drawingml/2006/table">
            <a:tbl>
              <a:tblPr firstRow="1" bandRow="1">
                <a:tableStyleId>{5C22544A-7EE6-4342-B048-85BDC9FD1C3A}</a:tableStyleId>
              </a:tblPr>
              <a:tblGrid>
                <a:gridCol w="1295400"/>
                <a:gridCol w="1447800"/>
                <a:gridCol w="1371600"/>
              </a:tblGrid>
              <a:tr h="370840">
                <a:tc gridSpan="3">
                  <a:txBody>
                    <a:bodyPr/>
                    <a:lstStyle/>
                    <a:p>
                      <a:pPr algn="ctr"/>
                      <a:r>
                        <a:rPr lang="en-US" sz="2400" dirty="0" smtClean="0"/>
                        <a:t>Monthly Average Number of Permits and Wells </a:t>
                      </a:r>
                      <a:endParaRPr lang="en-US" sz="2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r>
              <a:tr h="370840">
                <a:tc>
                  <a:txBody>
                    <a:bodyPr/>
                    <a:lstStyle/>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Permits issued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Wells drilled</a:t>
                      </a:r>
                    </a:p>
                  </a:txBody>
                  <a:tcPr/>
                </a:tc>
              </a:tr>
              <a:tr h="370840">
                <a:tc>
                  <a:txBody>
                    <a:bodyPr/>
                    <a:lstStyle/>
                    <a:p>
                      <a:r>
                        <a:rPr lang="en-US" sz="2400" dirty="0" smtClean="0"/>
                        <a:t>2008</a:t>
                      </a:r>
                      <a:endParaRPr lang="en-US" sz="2400" dirty="0"/>
                    </a:p>
                  </a:txBody>
                  <a:tcPr/>
                </a:tc>
                <a:tc>
                  <a:txBody>
                    <a:bodyPr/>
                    <a:lstStyle/>
                    <a:p>
                      <a:pPr algn="r"/>
                      <a:endParaRPr lang="en-US" sz="2400" dirty="0"/>
                    </a:p>
                  </a:txBody>
                  <a:tcPr/>
                </a:tc>
                <a:tc>
                  <a:txBody>
                    <a:bodyPr/>
                    <a:lstStyle/>
                    <a:p>
                      <a:pPr algn="r"/>
                      <a:r>
                        <a:rPr lang="en-US" sz="2400" dirty="0" smtClean="0"/>
                        <a:t>16</a:t>
                      </a:r>
                      <a:endParaRPr lang="en-US" sz="2400" dirty="0"/>
                    </a:p>
                  </a:txBody>
                  <a:tcPr/>
                </a:tc>
              </a:tr>
              <a:tr h="370840">
                <a:tc>
                  <a:txBody>
                    <a:bodyPr/>
                    <a:lstStyle/>
                    <a:p>
                      <a:r>
                        <a:rPr lang="en-US" sz="2400" dirty="0" smtClean="0"/>
                        <a:t>2009</a:t>
                      </a:r>
                      <a:endParaRPr lang="en-US" sz="2400" dirty="0"/>
                    </a:p>
                  </a:txBody>
                  <a:tcPr/>
                </a:tc>
                <a:tc>
                  <a:txBody>
                    <a:bodyPr/>
                    <a:lstStyle/>
                    <a:p>
                      <a:pPr algn="r"/>
                      <a:r>
                        <a:rPr lang="en-US" sz="2400" dirty="0" smtClean="0"/>
                        <a:t>165</a:t>
                      </a:r>
                      <a:endParaRPr lang="en-US" sz="2400" dirty="0"/>
                    </a:p>
                  </a:txBody>
                  <a:tcPr/>
                </a:tc>
                <a:tc>
                  <a:txBody>
                    <a:bodyPr/>
                    <a:lstStyle/>
                    <a:p>
                      <a:pPr algn="r"/>
                      <a:r>
                        <a:rPr lang="en-US" sz="2400" dirty="0" smtClean="0"/>
                        <a:t>64</a:t>
                      </a:r>
                      <a:endParaRPr lang="en-US" sz="2400" dirty="0"/>
                    </a:p>
                  </a:txBody>
                  <a:tcPr/>
                </a:tc>
              </a:tr>
              <a:tr h="370840">
                <a:tc>
                  <a:txBody>
                    <a:bodyPr/>
                    <a:lstStyle/>
                    <a:p>
                      <a:r>
                        <a:rPr lang="en-US" sz="2400" dirty="0" smtClean="0"/>
                        <a:t>2010 </a:t>
                      </a:r>
                    </a:p>
                  </a:txBody>
                  <a:tcPr/>
                </a:tc>
                <a:tc>
                  <a:txBody>
                    <a:bodyPr/>
                    <a:lstStyle/>
                    <a:p>
                      <a:pPr algn="r"/>
                      <a:r>
                        <a:rPr lang="en-US" sz="2400" dirty="0" smtClean="0"/>
                        <a:t>246</a:t>
                      </a:r>
                      <a:endParaRPr lang="en-US" sz="2400" dirty="0"/>
                    </a:p>
                  </a:txBody>
                  <a:tcPr/>
                </a:tc>
                <a:tc>
                  <a:txBody>
                    <a:bodyPr/>
                    <a:lstStyle/>
                    <a:p>
                      <a:pPr algn="r"/>
                      <a:r>
                        <a:rPr lang="en-US" sz="2400" dirty="0" smtClean="0"/>
                        <a:t>117</a:t>
                      </a:r>
                      <a:endParaRPr lang="en-US" sz="2400" dirty="0"/>
                    </a:p>
                  </a:txBody>
                  <a:tcPr/>
                </a:tc>
              </a:tr>
            </a:tbl>
          </a:graphicData>
        </a:graphic>
      </p:graphicFrame>
      <p:sp>
        <p:nvSpPr>
          <p:cNvPr id="13" name="TextBox 12"/>
          <p:cNvSpPr txBox="1"/>
          <p:nvPr/>
        </p:nvSpPr>
        <p:spPr>
          <a:xfrm>
            <a:off x="5562600" y="6428601"/>
            <a:ext cx="3395481" cy="276999"/>
          </a:xfrm>
          <a:prstGeom prst="rect">
            <a:avLst/>
          </a:prstGeom>
          <a:noFill/>
        </p:spPr>
        <p:txBody>
          <a:bodyPr wrap="none" rtlCol="0">
            <a:spAutoFit/>
          </a:bodyPr>
          <a:lstStyle/>
          <a:p>
            <a:r>
              <a:rPr lang="en-US" sz="1200" i="1" dirty="0" smtClean="0">
                <a:solidFill>
                  <a:schemeClr val="bg1"/>
                </a:solidFill>
              </a:rPr>
              <a:t>Source: PA DEP (http://www.dep.state.pa.us)</a:t>
            </a:r>
            <a:endParaRPr lang="en-US" sz="1200" i="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096000"/>
            <a:ext cx="8915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sz="4800" dirty="0" smtClean="0">
                <a:solidFill>
                  <a:schemeClr val="accent1"/>
                </a:solidFill>
              </a:rPr>
              <a:t>Where is the Interest?</a:t>
            </a:r>
            <a:endParaRPr lang="en-US" dirty="0">
              <a:solidFill>
                <a:schemeClr val="accent1"/>
              </a:solidFill>
            </a:endParaRPr>
          </a:p>
        </p:txBody>
      </p:sp>
      <p:sp>
        <p:nvSpPr>
          <p:cNvPr id="6" name="Content Placeholder 5"/>
          <p:cNvSpPr>
            <a:spLocks noGrp="1"/>
          </p:cNvSpPr>
          <p:nvPr>
            <p:ph sz="quarter" idx="1"/>
          </p:nvPr>
        </p:nvSpPr>
        <p:spPr/>
        <p:txBody>
          <a:bodyPr/>
          <a:lstStyle/>
          <a:p>
            <a:endParaRPr lang="en-US"/>
          </a:p>
        </p:txBody>
      </p:sp>
      <p:pic>
        <p:nvPicPr>
          <p:cNvPr id="7" name="Content Placeholder 2"/>
          <p:cNvPicPr>
            <a:picLocks noChangeAspect="1" noChangeArrowheads="1"/>
          </p:cNvPicPr>
          <p:nvPr/>
        </p:nvPicPr>
        <p:blipFill>
          <a:blip r:embed="rId3" cstate="print"/>
          <a:stretch>
            <a:fillRect/>
          </a:stretch>
        </p:blipFill>
        <p:spPr>
          <a:xfrm>
            <a:off x="152400" y="1418492"/>
            <a:ext cx="8839200" cy="54395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Drilled%20Maps%20for%20Websites%202008%20.jpg"/>
          <p:cNvPicPr>
            <a:picLocks noGrp="1" noChangeAspect="1"/>
          </p:cNvPicPr>
          <p:nvPr>
            <p:ph sz="quarter" idx="4294967295"/>
          </p:nvPr>
        </p:nvPicPr>
        <p:blipFill>
          <a:blip r:embed="rId3" cstate="print"/>
          <a:stretch>
            <a:fillRect/>
          </a:stretch>
        </p:blipFill>
        <p:spPr>
          <a:xfrm>
            <a:off x="914400" y="990600"/>
            <a:ext cx="7244340" cy="5410200"/>
          </a:xfrm>
        </p:spPr>
      </p:pic>
      <p:sp>
        <p:nvSpPr>
          <p:cNvPr id="13" name="Title 12"/>
          <p:cNvSpPr>
            <a:spLocks noGrp="1"/>
          </p:cNvSpPr>
          <p:nvPr>
            <p:ph type="title" idx="4294967295"/>
          </p:nvPr>
        </p:nvSpPr>
        <p:spPr>
          <a:xfrm>
            <a:off x="0" y="228600"/>
            <a:ext cx="8534400" cy="758825"/>
          </a:xfrm>
        </p:spPr>
        <p:txBody>
          <a:bodyPr/>
          <a:lstStyle/>
          <a:p>
            <a:r>
              <a:rPr lang="en-US" dirty="0" smtClean="0"/>
              <a:t>Wells Drilled 2008</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9%20%20Wells%20Drilled.jpg"/>
          <p:cNvPicPr>
            <a:picLocks noGrp="1" noChangeAspect="1"/>
          </p:cNvPicPr>
          <p:nvPr>
            <p:ph sz="quarter" idx="4294967295"/>
          </p:nvPr>
        </p:nvPicPr>
        <p:blipFill>
          <a:blip r:embed="rId3" cstate="print"/>
          <a:stretch>
            <a:fillRect/>
          </a:stretch>
        </p:blipFill>
        <p:spPr>
          <a:xfrm>
            <a:off x="744538" y="990600"/>
            <a:ext cx="7713662" cy="5388338"/>
          </a:xfrm>
        </p:spPr>
      </p:pic>
      <p:sp>
        <p:nvSpPr>
          <p:cNvPr id="2" name="Title 1"/>
          <p:cNvSpPr>
            <a:spLocks noGrp="1"/>
          </p:cNvSpPr>
          <p:nvPr>
            <p:ph type="title" idx="4294967295"/>
          </p:nvPr>
        </p:nvSpPr>
        <p:spPr>
          <a:xfrm>
            <a:off x="0" y="228600"/>
            <a:ext cx="8534400" cy="758825"/>
          </a:xfrm>
        </p:spPr>
        <p:txBody>
          <a:bodyPr/>
          <a:lstStyle/>
          <a:p>
            <a:r>
              <a:rPr lang="en-US" dirty="0" smtClean="0"/>
              <a:t>Wells Drilled 2009</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  Wells Drilled.jpg"/>
          <p:cNvPicPr>
            <a:picLocks noChangeAspect="1"/>
          </p:cNvPicPr>
          <p:nvPr/>
        </p:nvPicPr>
        <p:blipFill>
          <a:blip r:embed="rId3" cstate="print"/>
          <a:stretch>
            <a:fillRect/>
          </a:stretch>
        </p:blipFill>
        <p:spPr>
          <a:xfrm>
            <a:off x="152400" y="990600"/>
            <a:ext cx="8815187" cy="5867400"/>
          </a:xfrm>
          <a:prstGeom prst="rect">
            <a:avLst/>
          </a:prstGeom>
        </p:spPr>
      </p:pic>
      <p:sp>
        <p:nvSpPr>
          <p:cNvPr id="2" name="Title 1"/>
          <p:cNvSpPr>
            <a:spLocks noGrp="1"/>
          </p:cNvSpPr>
          <p:nvPr>
            <p:ph type="title" idx="4294967295"/>
          </p:nvPr>
        </p:nvSpPr>
        <p:spPr>
          <a:xfrm>
            <a:off x="0" y="228600"/>
            <a:ext cx="8534400" cy="758825"/>
          </a:xfrm>
        </p:spPr>
        <p:txBody>
          <a:bodyPr/>
          <a:lstStyle/>
          <a:p>
            <a:r>
              <a:rPr lang="en-US" dirty="0" smtClean="0"/>
              <a:t>Wells Drilled 2010 to Date</a:t>
            </a:r>
            <a:endParaRPr lang="en-US" dirty="0"/>
          </a:p>
        </p:txBody>
      </p:sp>
      <p:sp>
        <p:nvSpPr>
          <p:cNvPr id="7" name="TextBox 6"/>
          <p:cNvSpPr txBox="1"/>
          <p:nvPr/>
        </p:nvSpPr>
        <p:spPr>
          <a:xfrm>
            <a:off x="5562600" y="6428601"/>
            <a:ext cx="3395481" cy="276999"/>
          </a:xfrm>
          <a:prstGeom prst="rect">
            <a:avLst/>
          </a:prstGeom>
          <a:noFill/>
        </p:spPr>
        <p:txBody>
          <a:bodyPr wrap="none" rtlCol="0">
            <a:spAutoFit/>
          </a:bodyPr>
          <a:lstStyle/>
          <a:p>
            <a:r>
              <a:rPr lang="en-US" sz="1200" i="1" dirty="0" smtClean="0"/>
              <a:t>Source: PA DEP (http://www.dep.state.pa.us)</a:t>
            </a:r>
            <a:endParaRPr lang="en-US" sz="12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arcellus%20Wells%20permitte-drilled%20January-July%202010.gif"/>
          <p:cNvPicPr>
            <a:picLocks noGrp="1" noChangeAspect="1"/>
          </p:cNvPicPr>
          <p:nvPr>
            <p:ph sz="quarter" idx="1"/>
          </p:nvPr>
        </p:nvPicPr>
        <p:blipFill>
          <a:blip r:embed="rId2" cstate="print"/>
          <a:stretch>
            <a:fillRect/>
          </a:stretch>
        </p:blipFill>
        <p:spPr>
          <a:xfrm>
            <a:off x="114299" y="228600"/>
            <a:ext cx="8905875" cy="6477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mtClean="0"/>
              <a:t>Three Phases of Natural Gas Development</a:t>
            </a:r>
            <a:endParaRPr lang="en-US" dirty="0"/>
          </a:p>
        </p:txBody>
      </p:sp>
      <p:sp>
        <p:nvSpPr>
          <p:cNvPr id="155651" name="Rectangle 3"/>
          <p:cNvSpPr>
            <a:spLocks noGrp="1" noChangeArrowheads="1"/>
          </p:cNvSpPr>
          <p:nvPr>
            <p:ph sz="quarter" idx="1"/>
          </p:nvPr>
        </p:nvSpPr>
        <p:spPr/>
        <p:txBody>
          <a:bodyPr>
            <a:normAutofit fontScale="92500" lnSpcReduction="10000"/>
          </a:bodyPr>
          <a:lstStyle/>
          <a:p>
            <a:r>
              <a:rPr lang="en-US" dirty="0" smtClean="0"/>
              <a:t>Development Phase </a:t>
            </a:r>
            <a:r>
              <a:rPr lang="en-US" sz="2200" dirty="0" smtClean="0"/>
              <a:t>(Short Lived/Labor Intensive)</a:t>
            </a:r>
            <a:endParaRPr lang="en-US" dirty="0" smtClean="0"/>
          </a:p>
          <a:p>
            <a:pPr lvl="1"/>
            <a:r>
              <a:rPr lang="en-US" dirty="0" smtClean="0"/>
              <a:t>Well-pad and Access Road Construction</a:t>
            </a:r>
          </a:p>
          <a:p>
            <a:pPr lvl="1"/>
            <a:r>
              <a:rPr lang="en-US" dirty="0" smtClean="0"/>
              <a:t>Pipeline Construction</a:t>
            </a:r>
          </a:p>
          <a:p>
            <a:pPr lvl="1"/>
            <a:r>
              <a:rPr lang="en-US" dirty="0" smtClean="0"/>
              <a:t>Drilling of the Well</a:t>
            </a:r>
          </a:p>
          <a:p>
            <a:pPr lvl="1"/>
            <a:r>
              <a:rPr lang="en-US" dirty="0" smtClean="0"/>
              <a:t>Fracturing of the Well</a:t>
            </a:r>
          </a:p>
          <a:p>
            <a:pPr lvl="1"/>
            <a:r>
              <a:rPr lang="en-US" dirty="0" smtClean="0"/>
              <a:t>Reclaiming Some Disturbance</a:t>
            </a:r>
          </a:p>
          <a:p>
            <a:r>
              <a:rPr lang="en-US" dirty="0" smtClean="0"/>
              <a:t>Production Phase </a:t>
            </a:r>
            <a:r>
              <a:rPr lang="en-US" sz="2200" dirty="0" smtClean="0"/>
              <a:t>(Long lived/Small &amp; Steady Labor Force)</a:t>
            </a:r>
            <a:endParaRPr lang="en-US" dirty="0" smtClean="0"/>
          </a:p>
          <a:p>
            <a:pPr lvl="1"/>
            <a:r>
              <a:rPr lang="en-US" dirty="0" smtClean="0"/>
              <a:t>Trucking Water and condensate from Well Site</a:t>
            </a:r>
          </a:p>
          <a:p>
            <a:pPr lvl="1"/>
            <a:r>
              <a:rPr lang="en-US" dirty="0" smtClean="0"/>
              <a:t> Monitoring Production </a:t>
            </a:r>
          </a:p>
          <a:p>
            <a:pPr lvl="1"/>
            <a:r>
              <a:rPr lang="en-US" dirty="0" smtClean="0"/>
              <a:t> Occasional Well Work-</a:t>
            </a:r>
            <a:r>
              <a:rPr lang="en-US" dirty="0" err="1" smtClean="0"/>
              <a:t>Overs</a:t>
            </a:r>
            <a:r>
              <a:rPr lang="en-US" dirty="0" smtClean="0"/>
              <a:t> (partially re-drill/re-</a:t>
            </a:r>
            <a:r>
              <a:rPr lang="en-US" dirty="0" err="1" smtClean="0"/>
              <a:t>frac</a:t>
            </a:r>
            <a:r>
              <a:rPr lang="en-US" dirty="0" smtClean="0"/>
              <a:t>)</a:t>
            </a:r>
          </a:p>
          <a:p>
            <a:r>
              <a:rPr lang="en-US" dirty="0" smtClean="0"/>
              <a:t>Reclamation Phase</a:t>
            </a:r>
          </a:p>
          <a:p>
            <a:pPr lvl="1"/>
            <a:r>
              <a:rPr lang="en-US" dirty="0" smtClean="0"/>
              <a:t>Dismantle and Reclaim well-sites </a:t>
            </a:r>
          </a:p>
          <a:p>
            <a:endParaRPr lang="en-US" dirty="0" smtClean="0"/>
          </a:p>
          <a:p>
            <a:endParaRPr lang="en-US" dirty="0"/>
          </a:p>
        </p:txBody>
      </p:sp>
      <p:sp>
        <p:nvSpPr>
          <p:cNvPr id="155652" name="Line 4"/>
          <p:cNvSpPr>
            <a:spLocks noChangeShapeType="1"/>
          </p:cNvSpPr>
          <p:nvPr/>
        </p:nvSpPr>
        <p:spPr bwMode="auto">
          <a:xfrm>
            <a:off x="381000" y="1447800"/>
            <a:ext cx="8382000" cy="0"/>
          </a:xfrm>
          <a:prstGeom prst="line">
            <a:avLst/>
          </a:prstGeom>
          <a:noFill/>
          <a:ln w="9525">
            <a:solidFill>
              <a:schemeClr val="tx1"/>
            </a:solidFill>
            <a:round/>
            <a:headEnd/>
            <a:tailEnd/>
          </a:ln>
          <a:effectLst/>
        </p:spPr>
        <p:txBody>
          <a:bodyPr/>
          <a:lstStyle/>
          <a:p>
            <a:endParaRPr lang="en-US"/>
          </a:p>
        </p:txBody>
      </p:sp>
      <p:sp>
        <p:nvSpPr>
          <p:cNvPr id="155656" name="Text Box 8"/>
          <p:cNvSpPr txBox="1">
            <a:spLocks noChangeArrowheads="1"/>
          </p:cNvSpPr>
          <p:nvPr/>
        </p:nvSpPr>
        <p:spPr bwMode="auto">
          <a:xfrm>
            <a:off x="4953000" y="2514600"/>
            <a:ext cx="2454275" cy="366713"/>
          </a:xfrm>
          <a:prstGeom prst="rect">
            <a:avLst/>
          </a:prstGeom>
          <a:noFill/>
          <a:ln w="9525">
            <a:noFill/>
            <a:miter lim="800000"/>
            <a:headEnd/>
            <a:tailEnd/>
          </a:ln>
          <a:effectLst/>
        </p:spPr>
        <p:txBody>
          <a:bodyPr>
            <a:spAutoFit/>
          </a:bodyPr>
          <a:lstStyle/>
          <a:p>
            <a:pPr eaLnBrk="1" hangingPunct="1"/>
            <a:endParaRPr lang="en-US" sz="1800">
              <a:solidFill>
                <a:schemeClr val="tx1"/>
              </a:solidFill>
              <a:cs typeface="Arial" charset="0"/>
            </a:endParaRPr>
          </a:p>
        </p:txBody>
      </p:sp>
      <p:sp>
        <p:nvSpPr>
          <p:cNvPr id="155657" name="Text Box 9"/>
          <p:cNvSpPr txBox="1">
            <a:spLocks noChangeArrowheads="1"/>
          </p:cNvSpPr>
          <p:nvPr/>
        </p:nvSpPr>
        <p:spPr bwMode="auto">
          <a:xfrm>
            <a:off x="5334000" y="6324600"/>
            <a:ext cx="1981200" cy="304800"/>
          </a:xfrm>
          <a:prstGeom prst="rect">
            <a:avLst/>
          </a:prstGeom>
          <a:noFill/>
          <a:ln w="9525">
            <a:noFill/>
            <a:miter lim="800000"/>
            <a:headEnd/>
            <a:tailEnd/>
          </a:ln>
          <a:effectLst/>
        </p:spPr>
        <p:txBody>
          <a:bodyPr>
            <a:spAutoFit/>
          </a:bodyPr>
          <a:lstStyle/>
          <a:p>
            <a:pPr eaLnBrk="1" hangingPunct="1"/>
            <a:r>
              <a:rPr lang="en-US" sz="1400">
                <a:solidFill>
                  <a:schemeClr val="tx1"/>
                </a:solidFill>
                <a:cs typeface="Arial" charset="0"/>
              </a:rPr>
              <a:t>Source: Jacquet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6096000"/>
            <a:ext cx="8915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74" name="Rectangle 2"/>
          <p:cNvSpPr>
            <a:spLocks noGrp="1" noChangeArrowheads="1"/>
          </p:cNvSpPr>
          <p:nvPr>
            <p:ph type="title"/>
          </p:nvPr>
        </p:nvSpPr>
        <p:spPr/>
        <p:txBody>
          <a:bodyPr>
            <a:normAutofit/>
          </a:bodyPr>
          <a:lstStyle/>
          <a:p>
            <a:r>
              <a:rPr lang="en-US" dirty="0" smtClean="0"/>
              <a:t>Jonah/Anticline Fields Direct Workforce</a:t>
            </a:r>
            <a:endParaRPr lang="en-US" dirty="0"/>
          </a:p>
        </p:txBody>
      </p:sp>
      <p:sp>
        <p:nvSpPr>
          <p:cNvPr id="9" name="Content Placeholder 8"/>
          <p:cNvSpPr>
            <a:spLocks noGrp="1"/>
          </p:cNvSpPr>
          <p:nvPr>
            <p:ph sz="quarter" idx="1"/>
          </p:nvPr>
        </p:nvSpPr>
        <p:spPr/>
        <p:txBody>
          <a:bodyPr/>
          <a:lstStyle/>
          <a:p>
            <a:endParaRPr lang="en-US"/>
          </a:p>
        </p:txBody>
      </p:sp>
      <p:pic>
        <p:nvPicPr>
          <p:cNvPr id="156675" name="Picture 3"/>
          <p:cNvPicPr>
            <a:picLocks noChangeAspect="1" noChangeArrowheads="1"/>
          </p:cNvPicPr>
          <p:nvPr/>
        </p:nvPicPr>
        <p:blipFill>
          <a:blip r:embed="rId3" cstate="print"/>
          <a:srcRect/>
          <a:stretch>
            <a:fillRect/>
          </a:stretch>
        </p:blipFill>
        <p:spPr bwMode="auto">
          <a:xfrm>
            <a:off x="381000" y="1600200"/>
            <a:ext cx="8305800" cy="4594225"/>
          </a:xfrm>
          <a:prstGeom prst="rect">
            <a:avLst/>
          </a:prstGeom>
          <a:noFill/>
          <a:ln w="9525">
            <a:noFill/>
            <a:miter lim="800000"/>
            <a:headEnd/>
            <a:tailEnd/>
          </a:ln>
        </p:spPr>
      </p:pic>
      <p:sp>
        <p:nvSpPr>
          <p:cNvPr id="156676" name="Line 4"/>
          <p:cNvSpPr>
            <a:spLocks noChangeShapeType="1"/>
          </p:cNvSpPr>
          <p:nvPr/>
        </p:nvSpPr>
        <p:spPr bwMode="auto">
          <a:xfrm>
            <a:off x="533400" y="1371600"/>
            <a:ext cx="7848600" cy="0"/>
          </a:xfrm>
          <a:prstGeom prst="line">
            <a:avLst/>
          </a:prstGeom>
          <a:noFill/>
          <a:ln w="9525">
            <a:solidFill>
              <a:schemeClr val="tx1"/>
            </a:solidFill>
            <a:round/>
            <a:headEnd/>
            <a:tailEnd/>
          </a:ln>
          <a:effectLst/>
        </p:spPr>
        <p:txBody>
          <a:bodyPr/>
          <a:lstStyle/>
          <a:p>
            <a:endParaRPr lang="en-US"/>
          </a:p>
        </p:txBody>
      </p:sp>
      <p:sp>
        <p:nvSpPr>
          <p:cNvPr id="156677" name="Text Box 5"/>
          <p:cNvSpPr txBox="1">
            <a:spLocks noChangeArrowheads="1"/>
          </p:cNvSpPr>
          <p:nvPr/>
        </p:nvSpPr>
        <p:spPr bwMode="auto">
          <a:xfrm>
            <a:off x="1371600" y="6096000"/>
            <a:ext cx="6569075" cy="304800"/>
          </a:xfrm>
          <a:prstGeom prst="rect">
            <a:avLst/>
          </a:prstGeom>
          <a:noFill/>
          <a:ln w="9525">
            <a:noFill/>
            <a:miter lim="800000"/>
            <a:headEnd/>
            <a:tailEnd/>
          </a:ln>
          <a:effectLst/>
        </p:spPr>
        <p:txBody>
          <a:bodyPr>
            <a:spAutoFit/>
          </a:bodyPr>
          <a:lstStyle/>
          <a:p>
            <a:pPr eaLnBrk="1" hangingPunct="1"/>
            <a:r>
              <a:rPr lang="en-US" sz="1400">
                <a:solidFill>
                  <a:schemeClr val="tx1"/>
                </a:solidFill>
                <a:cs typeface="Arial" charset="0"/>
              </a:rPr>
              <a:t>Graph: Ecosystem Research Group/Jacquet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Describe  natural gas within national energy context</a:t>
            </a:r>
          </a:p>
          <a:p>
            <a:endParaRPr lang="en-US" dirty="0" smtClean="0"/>
          </a:p>
          <a:p>
            <a:r>
              <a:rPr lang="en-US" dirty="0" smtClean="0"/>
              <a:t>Provide background on Marcellus Shale</a:t>
            </a:r>
          </a:p>
          <a:p>
            <a:endParaRPr lang="en-US" dirty="0" smtClean="0"/>
          </a:p>
          <a:p>
            <a:r>
              <a:rPr lang="en-US" dirty="0" smtClean="0"/>
              <a:t>Describe results of on-going research and outreach</a:t>
            </a:r>
          </a:p>
          <a:p>
            <a:endParaRPr lang="en-US" dirty="0" smtClean="0"/>
          </a:p>
          <a:p>
            <a:r>
              <a:rPr lang="en-US" dirty="0" smtClean="0"/>
              <a:t>Future work / data needs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147460" name="Rectangle 4"/>
          <p:cNvSpPr>
            <a:spLocks noGrp="1" noChangeArrowheads="1"/>
          </p:cNvSpPr>
          <p:nvPr>
            <p:ph type="title"/>
          </p:nvPr>
        </p:nvSpPr>
        <p:spPr/>
        <p:txBody>
          <a:bodyPr>
            <a:normAutofit/>
          </a:bodyPr>
          <a:lstStyle/>
          <a:p>
            <a:r>
              <a:rPr lang="en-US" sz="5400" dirty="0" smtClean="0"/>
              <a:t>5. Economic Impacts</a:t>
            </a:r>
            <a:endParaRPr lang="en-US" sz="5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Economic Impacts from Other States</a:t>
            </a:r>
            <a:endParaRPr lang="en-US" dirty="0"/>
          </a:p>
        </p:txBody>
      </p:sp>
      <p:sp>
        <p:nvSpPr>
          <p:cNvPr id="29699" name="Rectangle 3"/>
          <p:cNvSpPr>
            <a:spLocks noGrp="1" noChangeArrowheads="1"/>
          </p:cNvSpPr>
          <p:nvPr>
            <p:ph sz="half" idx="1"/>
          </p:nvPr>
        </p:nvSpPr>
        <p:spPr>
          <a:xfrm>
            <a:off x="301752" y="1371600"/>
            <a:ext cx="4422648" cy="4681728"/>
          </a:xfrm>
        </p:spPr>
        <p:txBody>
          <a:bodyPr>
            <a:normAutofit/>
          </a:bodyPr>
          <a:lstStyle/>
          <a:p>
            <a:r>
              <a:rPr lang="en-US" dirty="0" smtClean="0"/>
              <a:t>Texas (Barnett)</a:t>
            </a:r>
          </a:p>
          <a:p>
            <a:pPr lvl="1"/>
            <a:r>
              <a:rPr lang="en-US" dirty="0" smtClean="0"/>
              <a:t>Development started in 2001</a:t>
            </a:r>
          </a:p>
          <a:p>
            <a:pPr lvl="1"/>
            <a:r>
              <a:rPr lang="en-US" dirty="0" smtClean="0"/>
              <a:t>Predominantly urban area</a:t>
            </a:r>
          </a:p>
          <a:p>
            <a:pPr lvl="1"/>
            <a:r>
              <a:rPr lang="en-US" dirty="0" smtClean="0"/>
              <a:t>Impacts </a:t>
            </a:r>
            <a:r>
              <a:rPr lang="en-US" sz="1800" dirty="0" smtClean="0"/>
              <a:t>(Perryman Group)</a:t>
            </a:r>
            <a:endParaRPr lang="en-US" dirty="0" smtClean="0"/>
          </a:p>
          <a:p>
            <a:pPr lvl="2"/>
            <a:r>
              <a:rPr lang="en-US" dirty="0" smtClean="0"/>
              <a:t>$11 billion in annual output (9.3% of total regional output)</a:t>
            </a:r>
          </a:p>
          <a:p>
            <a:pPr lvl="2"/>
            <a:r>
              <a:rPr lang="en-US" dirty="0" smtClean="0"/>
              <a:t>111,131 jobs (10.4% of total employment)</a:t>
            </a:r>
          </a:p>
          <a:p>
            <a:pPr lvl="2"/>
            <a:r>
              <a:rPr lang="en-US" dirty="0" smtClean="0"/>
              <a:t>Provides some stability to Fort Worth area’s economy </a:t>
            </a:r>
          </a:p>
          <a:p>
            <a:pPr lvl="2"/>
            <a:endParaRPr lang="en-US" dirty="0" smtClean="0"/>
          </a:p>
          <a:p>
            <a:pPr lvl="1"/>
            <a:endParaRPr lang="en-US" dirty="0" smtClean="0"/>
          </a:p>
          <a:p>
            <a:pPr lvl="1"/>
            <a:endParaRPr lang="en-US" dirty="0"/>
          </a:p>
        </p:txBody>
      </p:sp>
      <p:pic>
        <p:nvPicPr>
          <p:cNvPr id="9" name="Content Placeholder 8" descr="250-barnett-shale-shaleblog.gif"/>
          <p:cNvPicPr>
            <a:picLocks noGrp="1" noChangeAspect="1"/>
          </p:cNvPicPr>
          <p:nvPr>
            <p:ph sz="half" idx="2"/>
          </p:nvPr>
        </p:nvPicPr>
        <p:blipFill>
          <a:blip r:embed="rId2" cstate="print"/>
          <a:stretch>
            <a:fillRect/>
          </a:stretch>
        </p:blipFill>
        <p:spPr>
          <a:xfrm>
            <a:off x="4819650" y="1600200"/>
            <a:ext cx="3810000" cy="3810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62000" y="152400"/>
            <a:ext cx="8382000" cy="1143000"/>
          </a:xfrm>
        </p:spPr>
        <p:txBody>
          <a:bodyPr/>
          <a:lstStyle/>
          <a:p>
            <a:pPr>
              <a:lnSpc>
                <a:spcPct val="90000"/>
              </a:lnSpc>
            </a:pPr>
            <a:r>
              <a:rPr lang="en-US" sz="3600" dirty="0"/>
              <a:t>Barnett -Which Industries Benefit?</a:t>
            </a:r>
            <a:br>
              <a:rPr lang="en-US" sz="3600" dirty="0"/>
            </a:br>
            <a:r>
              <a:rPr lang="en-US" sz="2800" b="0" dirty="0"/>
              <a:t>Share of Annual Impact on Business </a:t>
            </a:r>
            <a:r>
              <a:rPr lang="en-US" sz="2800" b="0" dirty="0" smtClean="0"/>
              <a:t>Activity, 2008</a:t>
            </a:r>
            <a:r>
              <a:rPr lang="en-US" sz="3200" b="0" dirty="0" smtClean="0"/>
              <a:t> </a:t>
            </a:r>
            <a:endParaRPr lang="en-US" sz="3200" b="0" dirty="0"/>
          </a:p>
        </p:txBody>
      </p:sp>
      <p:graphicFrame>
        <p:nvGraphicFramePr>
          <p:cNvPr id="125997" name="Group 45"/>
          <p:cNvGraphicFramePr>
            <a:graphicFrameLocks noGrp="1"/>
          </p:cNvGraphicFramePr>
          <p:nvPr>
            <p:ph type="tbl" idx="1"/>
          </p:nvPr>
        </p:nvGraphicFramePr>
        <p:xfrm>
          <a:off x="609600" y="1752600"/>
          <a:ext cx="8153400" cy="4052253"/>
        </p:xfrm>
        <a:graphic>
          <a:graphicData uri="http://schemas.openxmlformats.org/drawingml/2006/table">
            <a:tbl>
              <a:tblPr/>
              <a:tblGrid>
                <a:gridCol w="4572000"/>
                <a:gridCol w="1676400"/>
                <a:gridCol w="1905000"/>
              </a:tblGrid>
              <a:tr h="381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Business Sector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Personal income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Employment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4419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Crude Petroleum &amp; Natural 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Retail Trade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New Construction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Maintenance &amp; repair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Business 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9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Health 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Eating &amp; drinking places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Transportation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Economic Impacts from Other States</a:t>
            </a:r>
            <a:endParaRPr lang="en-US" dirty="0"/>
          </a:p>
        </p:txBody>
      </p:sp>
      <p:sp>
        <p:nvSpPr>
          <p:cNvPr id="202755" name="Rectangle 3"/>
          <p:cNvSpPr>
            <a:spLocks noGrp="1" noChangeArrowheads="1"/>
          </p:cNvSpPr>
          <p:nvPr>
            <p:ph sz="half" idx="1"/>
          </p:nvPr>
        </p:nvSpPr>
        <p:spPr>
          <a:xfrm>
            <a:off x="228600" y="1371600"/>
            <a:ext cx="4343400" cy="4953000"/>
          </a:xfrm>
        </p:spPr>
        <p:txBody>
          <a:bodyPr>
            <a:normAutofit lnSpcReduction="10000"/>
          </a:bodyPr>
          <a:lstStyle/>
          <a:p>
            <a:r>
              <a:rPr lang="en-US" dirty="0" smtClean="0"/>
              <a:t>Louisiana (Haynesville)</a:t>
            </a:r>
          </a:p>
          <a:p>
            <a:pPr lvl="1"/>
            <a:r>
              <a:rPr lang="en-US" dirty="0" smtClean="0"/>
              <a:t>Drilling began in 2006</a:t>
            </a:r>
          </a:p>
          <a:p>
            <a:pPr lvl="1"/>
            <a:r>
              <a:rPr lang="en-US" dirty="0" smtClean="0"/>
              <a:t>Impacts </a:t>
            </a:r>
            <a:r>
              <a:rPr lang="en-US" sz="1700" dirty="0" smtClean="0"/>
              <a:t>(Louisiana Dept of Natural Resources)</a:t>
            </a:r>
            <a:endParaRPr lang="en-US" dirty="0" smtClean="0"/>
          </a:p>
          <a:p>
            <a:pPr lvl="2"/>
            <a:r>
              <a:rPr lang="en-US" dirty="0" smtClean="0"/>
              <a:t>$4.5 billion in annual expenditures</a:t>
            </a:r>
          </a:p>
          <a:p>
            <a:pPr lvl="2"/>
            <a:r>
              <a:rPr lang="en-US" dirty="0" smtClean="0"/>
              <a:t>Nearly $3.9 billion in household earnings</a:t>
            </a:r>
          </a:p>
          <a:p>
            <a:pPr lvl="3"/>
            <a:r>
              <a:rPr lang="en-US" dirty="0" smtClean="0"/>
              <a:t>$3.1 billion in lease payments</a:t>
            </a:r>
          </a:p>
          <a:p>
            <a:pPr lvl="3"/>
            <a:r>
              <a:rPr lang="en-US" dirty="0" smtClean="0"/>
              <a:t>$94 million in royalty payments</a:t>
            </a:r>
          </a:p>
          <a:p>
            <a:pPr lvl="2"/>
            <a:r>
              <a:rPr lang="en-US" dirty="0" smtClean="0"/>
              <a:t>Increase of 32,742 jobs</a:t>
            </a:r>
          </a:p>
          <a:p>
            <a:pPr lvl="2"/>
            <a:r>
              <a:rPr lang="en-US" dirty="0" smtClean="0"/>
              <a:t>Provides some economic stability to the region</a:t>
            </a:r>
          </a:p>
          <a:p>
            <a:endParaRPr lang="en-US" dirty="0" smtClean="0"/>
          </a:p>
        </p:txBody>
      </p:sp>
      <p:pic>
        <p:nvPicPr>
          <p:cNvPr id="7" name="Content Placeholder 6" descr="haynesville-shale-map.gif"/>
          <p:cNvPicPr>
            <a:picLocks noGrp="1" noChangeAspect="1"/>
          </p:cNvPicPr>
          <p:nvPr>
            <p:ph sz="half" idx="2"/>
          </p:nvPr>
        </p:nvPicPr>
        <p:blipFill>
          <a:blip r:embed="rId3" cstate="print"/>
          <a:stretch>
            <a:fillRect/>
          </a:stretch>
        </p:blipFill>
        <p:spPr>
          <a:xfrm>
            <a:off x="4972050" y="1524000"/>
            <a:ext cx="3810000" cy="3810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Direct Economic Impacts: Local Economy</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Direct employment</a:t>
            </a:r>
          </a:p>
          <a:p>
            <a:pPr lvl="1"/>
            <a:r>
              <a:rPr lang="en-US" dirty="0" smtClean="0"/>
              <a:t>Drilling each Marcellus well requires:</a:t>
            </a:r>
          </a:p>
          <a:p>
            <a:pPr lvl="2"/>
            <a:r>
              <a:rPr lang="en-US" dirty="0" smtClean="0"/>
              <a:t>More than 410 individuals</a:t>
            </a:r>
          </a:p>
          <a:p>
            <a:pPr lvl="2"/>
            <a:r>
              <a:rPr lang="en-US" dirty="0" smtClean="0"/>
              <a:t>Almost 150 different occupations </a:t>
            </a:r>
          </a:p>
          <a:p>
            <a:pPr lvl="2"/>
            <a:r>
              <a:rPr lang="en-US" dirty="0" smtClean="0"/>
              <a:t>11.5 full time direct jobs</a:t>
            </a:r>
          </a:p>
          <a:p>
            <a:pPr lvl="1"/>
            <a:r>
              <a:rPr lang="en-US" dirty="0" smtClean="0"/>
              <a:t>Once drilled, each well generates 0.17 long-term full-time jobs</a:t>
            </a:r>
          </a:p>
          <a:p>
            <a:r>
              <a:rPr lang="en-US" dirty="0" smtClean="0"/>
              <a:t>Multiplier effects</a:t>
            </a:r>
          </a:p>
          <a:p>
            <a:endParaRPr lang="en-US" dirty="0" smtClean="0"/>
          </a:p>
          <a:p>
            <a:r>
              <a:rPr lang="en-US" dirty="0" smtClean="0"/>
              <a:t>Caveats: </a:t>
            </a:r>
          </a:p>
          <a:p>
            <a:pPr lvl="1"/>
            <a:r>
              <a:rPr lang="en-US" dirty="0" smtClean="0"/>
              <a:t>Who will take these jobs?</a:t>
            </a:r>
          </a:p>
          <a:p>
            <a:pPr lvl="1"/>
            <a:r>
              <a:rPr lang="en-US" dirty="0" smtClean="0"/>
              <a:t>What happens when drilling is complete?</a:t>
            </a:r>
          </a:p>
          <a:p>
            <a:endParaRPr lang="en-US" dirty="0"/>
          </a:p>
        </p:txBody>
      </p:sp>
      <p:sp>
        <p:nvSpPr>
          <p:cNvPr id="7" name="TextBox 6"/>
          <p:cNvSpPr txBox="1"/>
          <p:nvPr/>
        </p:nvSpPr>
        <p:spPr>
          <a:xfrm>
            <a:off x="1066800" y="6400800"/>
            <a:ext cx="6400800" cy="276999"/>
          </a:xfrm>
          <a:prstGeom prst="rect">
            <a:avLst/>
          </a:prstGeom>
          <a:noFill/>
        </p:spPr>
        <p:txBody>
          <a:bodyPr wrap="square" rtlCol="0">
            <a:spAutoFit/>
          </a:bodyPr>
          <a:lstStyle/>
          <a:p>
            <a:pPr algn="r"/>
            <a:r>
              <a:rPr lang="en-US" sz="1200" dirty="0" smtClean="0">
                <a:solidFill>
                  <a:schemeClr val="tx1"/>
                </a:solidFill>
              </a:rPr>
              <a:t>Source: MSETC/</a:t>
            </a:r>
            <a:r>
              <a:rPr lang="en-US" sz="1200" dirty="0" err="1" smtClean="0">
                <a:solidFill>
                  <a:schemeClr val="tx1"/>
                </a:solidFill>
              </a:rPr>
              <a:t>CPWDCWorkforce</a:t>
            </a:r>
            <a:r>
              <a:rPr lang="en-US" sz="1200" dirty="0" smtClean="0">
                <a:solidFill>
                  <a:schemeClr val="tx1"/>
                </a:solidFill>
              </a:rPr>
              <a:t> Needs Assessment 2009  </a:t>
            </a:r>
            <a:r>
              <a:rPr lang="en-US" sz="1200" u="sng" dirty="0" smtClean="0">
                <a:hlinkClick r:id="rId2"/>
              </a:rPr>
              <a:t>http://www.pct.edu/msetc/</a:t>
            </a:r>
            <a:endParaRPr lang="en-US" sz="12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Direct Economic Impacts: Royalties</a:t>
            </a:r>
            <a:endParaRPr lang="en-US" dirty="0"/>
          </a:p>
        </p:txBody>
      </p:sp>
      <p:sp>
        <p:nvSpPr>
          <p:cNvPr id="5" name="Content Placeholder 4"/>
          <p:cNvSpPr>
            <a:spLocks noGrp="1"/>
          </p:cNvSpPr>
          <p:nvPr>
            <p:ph sz="quarter" idx="1"/>
          </p:nvPr>
        </p:nvSpPr>
        <p:spPr/>
        <p:txBody>
          <a:bodyPr>
            <a:normAutofit/>
          </a:bodyPr>
          <a:lstStyle/>
          <a:p>
            <a:r>
              <a:rPr lang="en-US" dirty="0" smtClean="0"/>
              <a:t>Royalties</a:t>
            </a:r>
          </a:p>
          <a:p>
            <a:pPr lvl="1">
              <a:lnSpc>
                <a:spcPts val="3200"/>
              </a:lnSpc>
            </a:pPr>
            <a:r>
              <a:rPr lang="en-US" dirty="0" smtClean="0"/>
              <a:t>Example: $2.25 million over lifetime of well, assuming:</a:t>
            </a:r>
          </a:p>
          <a:p>
            <a:pPr lvl="2">
              <a:lnSpc>
                <a:spcPts val="3200"/>
              </a:lnSpc>
            </a:pPr>
            <a:r>
              <a:rPr lang="en-US" dirty="0" smtClean="0"/>
              <a:t>Production of ~4.5 </a:t>
            </a:r>
            <a:r>
              <a:rPr lang="en-US" dirty="0" err="1" smtClean="0"/>
              <a:t>bcf</a:t>
            </a:r>
            <a:endParaRPr lang="en-US" dirty="0" smtClean="0"/>
          </a:p>
          <a:p>
            <a:pPr lvl="2"/>
            <a:r>
              <a:rPr lang="en-US" dirty="0" smtClean="0"/>
              <a:t>Mineral right owner gets minimum 12.5% </a:t>
            </a:r>
          </a:p>
          <a:p>
            <a:pPr lvl="2"/>
            <a:r>
              <a:rPr lang="en-US" dirty="0" smtClean="0"/>
              <a:t>Gas sold for $4 </a:t>
            </a:r>
            <a:r>
              <a:rPr lang="en-US" dirty="0" err="1" smtClean="0"/>
              <a:t>mcf</a:t>
            </a:r>
            <a:endParaRPr lang="en-US" dirty="0" smtClean="0"/>
          </a:p>
          <a:p>
            <a:pPr lvl="1"/>
            <a:r>
              <a:rPr lang="en-US" dirty="0" smtClean="0"/>
              <a:t>Decreases significantly after 15-20 years</a:t>
            </a:r>
          </a:p>
          <a:p>
            <a:r>
              <a:rPr lang="en-US" dirty="0" smtClean="0"/>
              <a:t>Caveats:</a:t>
            </a:r>
          </a:p>
          <a:p>
            <a:pPr lvl="1"/>
            <a:r>
              <a:rPr lang="en-US" dirty="0" smtClean="0"/>
              <a:t>Will it be spent locally?</a:t>
            </a:r>
          </a:p>
          <a:p>
            <a:pPr lvl="1"/>
            <a:r>
              <a:rPr lang="en-US" dirty="0" smtClean="0"/>
              <a:t>How to manage ‘windfall’ income’?</a:t>
            </a:r>
          </a:p>
          <a:p>
            <a:endParaRPr lang="en-US" dirty="0" smtClean="0"/>
          </a:p>
          <a:p>
            <a:endParaRPr lang="en-US" dirty="0" smtClean="0"/>
          </a:p>
          <a:p>
            <a:endParaRPr lang="en-US" dirty="0"/>
          </a:p>
        </p:txBody>
      </p:sp>
      <p:sp>
        <p:nvSpPr>
          <p:cNvPr id="4" name="TextBox 3"/>
          <p:cNvSpPr txBox="1"/>
          <p:nvPr/>
        </p:nvSpPr>
        <p:spPr>
          <a:xfrm>
            <a:off x="1066800" y="6400800"/>
            <a:ext cx="6400800" cy="276999"/>
          </a:xfrm>
          <a:prstGeom prst="rect">
            <a:avLst/>
          </a:prstGeom>
          <a:noFill/>
        </p:spPr>
        <p:txBody>
          <a:bodyPr wrap="square" rtlCol="0">
            <a:spAutoFit/>
          </a:bodyPr>
          <a:lstStyle/>
          <a:p>
            <a:pPr algn="r"/>
            <a:r>
              <a:rPr lang="en-US" sz="1200" dirty="0" smtClean="0">
                <a:solidFill>
                  <a:schemeClr val="tx1"/>
                </a:solidFill>
              </a:rPr>
              <a:t>Source: MSETC/</a:t>
            </a:r>
            <a:r>
              <a:rPr lang="en-US" sz="1200" dirty="0" err="1" smtClean="0">
                <a:solidFill>
                  <a:schemeClr val="tx1"/>
                </a:solidFill>
              </a:rPr>
              <a:t>CPWDCWorkforce</a:t>
            </a:r>
            <a:r>
              <a:rPr lang="en-US" sz="1200" dirty="0" smtClean="0">
                <a:solidFill>
                  <a:schemeClr val="tx1"/>
                </a:solidFill>
              </a:rPr>
              <a:t> Needs Assessment 2009  </a:t>
            </a:r>
            <a:r>
              <a:rPr lang="en-US" sz="1200" u="sng" dirty="0" smtClean="0">
                <a:hlinkClick r:id="rId3"/>
              </a:rPr>
              <a:t>http://www.pct.edu/msetc/</a:t>
            </a:r>
            <a:endParaRPr lang="en-US" sz="12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etc/medialib/platform-7/ogj/articles/print-articles/volume-108/february-1#Par.3451.Image " descr="http://www.ogj.com/etc/medialib/platform-7/ogj/articles/print-articles/volume-108/february-1.Par.3451.Image.600.445.1.gif"/>
          <p:cNvPicPr>
            <a:picLocks noChangeAspect="1" noChangeArrowheads="1"/>
          </p:cNvPicPr>
          <p:nvPr/>
        </p:nvPicPr>
        <p:blipFill>
          <a:blip r:embed="rId3" cstate="print"/>
          <a:srcRect/>
          <a:stretch>
            <a:fillRect/>
          </a:stretch>
        </p:blipFill>
        <p:spPr bwMode="auto">
          <a:xfrm>
            <a:off x="1219200" y="1371600"/>
            <a:ext cx="6678202" cy="49530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Direct Economic Impacts: Lease Payments</a:t>
            </a:r>
            <a:endParaRPr lang="en-US" dirty="0"/>
          </a:p>
        </p:txBody>
      </p:sp>
      <p:sp>
        <p:nvSpPr>
          <p:cNvPr id="6" name="TextBox 5"/>
          <p:cNvSpPr txBox="1"/>
          <p:nvPr/>
        </p:nvSpPr>
        <p:spPr>
          <a:xfrm>
            <a:off x="4267200" y="6397823"/>
            <a:ext cx="4648200" cy="307777"/>
          </a:xfrm>
          <a:prstGeom prst="rect">
            <a:avLst/>
          </a:prstGeom>
          <a:noFill/>
        </p:spPr>
        <p:txBody>
          <a:bodyPr wrap="square" rtlCol="0">
            <a:spAutoFit/>
          </a:bodyPr>
          <a:lstStyle/>
          <a:p>
            <a:pPr algn="r"/>
            <a:r>
              <a:rPr lang="en-US" sz="1400" i="1" dirty="0" smtClean="0">
                <a:solidFill>
                  <a:schemeClr val="bg1"/>
                </a:solidFill>
              </a:rPr>
              <a:t>Source: Stephen Bull, Oil and Gas Journal</a:t>
            </a:r>
            <a:endParaRPr lang="en-US" sz="1400" i="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p:txBody>
          <a:bodyPr>
            <a:normAutofit fontScale="90000"/>
          </a:bodyPr>
          <a:lstStyle/>
          <a:p>
            <a:r>
              <a:rPr lang="en-US" sz="5400" dirty="0" smtClean="0"/>
              <a:t>6. Community Impacts Research Update</a:t>
            </a:r>
            <a:endParaRPr lang="en-US" sz="5900"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Projects and Questions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Research goals</a:t>
            </a:r>
          </a:p>
          <a:p>
            <a:pPr lvl="1"/>
            <a:r>
              <a:rPr lang="en-US" dirty="0" smtClean="0"/>
              <a:t>Establish ‘pre-boom’ conditions for longitudinal study</a:t>
            </a:r>
          </a:p>
          <a:p>
            <a:pPr lvl="1"/>
            <a:r>
              <a:rPr lang="en-US" dirty="0" smtClean="0"/>
              <a:t>Document early impacts</a:t>
            </a:r>
          </a:p>
          <a:p>
            <a:pPr lvl="1"/>
            <a:r>
              <a:rPr lang="en-US" dirty="0" smtClean="0"/>
              <a:t>Identify objects ‘at risk’ from development</a:t>
            </a:r>
          </a:p>
          <a:p>
            <a:pPr lvl="1"/>
            <a:r>
              <a:rPr lang="en-US" dirty="0" smtClean="0"/>
              <a:t>Understand context of risk perceptions (trust, extractive history)</a:t>
            </a:r>
          </a:p>
          <a:p>
            <a:pPr lvl="1"/>
            <a:r>
              <a:rPr lang="en-US" dirty="0" smtClean="0"/>
              <a:t>Identify individual and collective responses to risk</a:t>
            </a:r>
          </a:p>
          <a:p>
            <a:pPr lvl="1"/>
            <a:r>
              <a:rPr lang="en-US" dirty="0" smtClean="0"/>
              <a:t>Describe impacts on families, children</a:t>
            </a:r>
          </a:p>
          <a:p>
            <a:pPr lvl="1"/>
            <a:r>
              <a:rPr lang="en-US" dirty="0" smtClean="0"/>
              <a:t>Understand community resiliency</a:t>
            </a:r>
          </a:p>
          <a:p>
            <a:pPr lvl="1"/>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Projects/methods</a:t>
            </a:r>
          </a:p>
          <a:p>
            <a:pPr lvl="1"/>
            <a:r>
              <a:rPr lang="en-US" dirty="0" smtClean="0"/>
              <a:t>8 Case Study counties</a:t>
            </a:r>
          </a:p>
          <a:p>
            <a:pPr lvl="1"/>
            <a:r>
              <a:rPr lang="en-US" dirty="0" smtClean="0"/>
              <a:t>Household survey</a:t>
            </a:r>
          </a:p>
          <a:p>
            <a:pPr lvl="1"/>
            <a:r>
              <a:rPr lang="en-US" dirty="0" smtClean="0"/>
              <a:t>Task force interviews</a:t>
            </a:r>
          </a:p>
          <a:p>
            <a:pPr lvl="1"/>
            <a:r>
              <a:rPr lang="en-US" dirty="0" smtClean="0"/>
              <a:t>Family interviews </a:t>
            </a:r>
            <a:r>
              <a:rPr lang="en-US" sz="1800" i="1" dirty="0" smtClean="0"/>
              <a:t>(planned)</a:t>
            </a:r>
            <a:endParaRPr lang="en-US" i="1" dirty="0" smtClean="0"/>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‘Boomtowns’: Community Impacts Literature</a:t>
            </a:r>
            <a:endParaRPr lang="en-US" dirty="0"/>
          </a:p>
        </p:txBody>
      </p:sp>
      <p:sp>
        <p:nvSpPr>
          <p:cNvPr id="6" name="Content Placeholder 5"/>
          <p:cNvSpPr>
            <a:spLocks noGrp="1"/>
          </p:cNvSpPr>
          <p:nvPr>
            <p:ph sz="quarter" idx="1"/>
          </p:nvPr>
        </p:nvSpPr>
        <p:spPr/>
        <p:txBody>
          <a:bodyPr>
            <a:normAutofit/>
          </a:bodyPr>
          <a:lstStyle/>
          <a:p>
            <a:r>
              <a:rPr lang="en-US" dirty="0" smtClean="0"/>
              <a:t>Western energy development, largely in 1970s, 1980s</a:t>
            </a:r>
          </a:p>
          <a:p>
            <a:r>
              <a:rPr lang="en-US" dirty="0" smtClean="0"/>
              <a:t>‘Social disruption’: direct &amp; significant influence of rapid population growth and change</a:t>
            </a:r>
          </a:p>
          <a:p>
            <a:pPr lvl="1"/>
            <a:r>
              <a:rPr lang="en-US" dirty="0" smtClean="0"/>
              <a:t>Housing</a:t>
            </a:r>
          </a:p>
          <a:p>
            <a:pPr lvl="1"/>
            <a:r>
              <a:rPr lang="en-US" dirty="0" smtClean="0"/>
              <a:t>Public Services</a:t>
            </a:r>
          </a:p>
          <a:p>
            <a:pPr lvl="1"/>
            <a:r>
              <a:rPr lang="en-US" dirty="0" smtClean="0"/>
              <a:t>Culture, quality of life</a:t>
            </a:r>
          </a:p>
          <a:p>
            <a:pPr lvl="1"/>
            <a:r>
              <a:rPr lang="en-US" dirty="0" smtClean="0"/>
              <a:t>Social problems (crime, mental health)</a:t>
            </a:r>
          </a:p>
          <a:p>
            <a:pPr lvl="1"/>
            <a:r>
              <a:rPr lang="en-US" dirty="0" smtClean="0"/>
              <a:t>Conflict </a:t>
            </a:r>
          </a:p>
          <a:p>
            <a:pPr lvl="1"/>
            <a:r>
              <a:rPr lang="en-US" dirty="0" smtClean="0"/>
              <a:t>Disruption of family, community relationships</a:t>
            </a:r>
          </a:p>
          <a:p>
            <a:r>
              <a:rPr lang="en-US" dirty="0" smtClean="0"/>
              <a:t>But also adaptation, recovery over time</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dirty="0" smtClean="0"/>
              <a:t>We’re going to be together a while, so tell me:</a:t>
            </a:r>
          </a:p>
          <a:p>
            <a:pPr lvl="1"/>
            <a:r>
              <a:rPr lang="en-US" dirty="0" smtClean="0"/>
              <a:t>Name</a:t>
            </a:r>
          </a:p>
          <a:p>
            <a:pPr lvl="1"/>
            <a:r>
              <a:rPr lang="en-US" dirty="0" smtClean="0"/>
              <a:t>Home county</a:t>
            </a:r>
          </a:p>
          <a:p>
            <a:pPr lvl="1"/>
            <a:r>
              <a:rPr lang="en-US" dirty="0" smtClean="0"/>
              <a:t>Your top 2 data or information needs related to Marcellus</a:t>
            </a:r>
            <a:endParaRPr lang="en-US" dirty="0"/>
          </a:p>
        </p:txBody>
      </p:sp>
      <p:sp>
        <p:nvSpPr>
          <p:cNvPr id="2" name="Title 1"/>
          <p:cNvSpPr>
            <a:spLocks noGrp="1"/>
          </p:cNvSpPr>
          <p:nvPr>
            <p:ph type="title"/>
          </p:nvPr>
        </p:nvSpPr>
        <p:spPr/>
        <p:txBody>
          <a:bodyPr/>
          <a:lstStyle/>
          <a:p>
            <a:r>
              <a:rPr lang="en-US" dirty="0" smtClean="0"/>
              <a:t>1. Introductions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‘Boomtowns’: Community Impacts Literature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But….</a:t>
            </a:r>
          </a:p>
          <a:p>
            <a:pPr lvl="1"/>
            <a:r>
              <a:rPr lang="en-US" dirty="0" smtClean="0"/>
              <a:t>Experience of rapid growth depends on demographics, social position</a:t>
            </a:r>
          </a:p>
          <a:p>
            <a:pPr lvl="1"/>
            <a:r>
              <a:rPr lang="en-US" dirty="0" smtClean="0"/>
              <a:t>Unequal distribution of benefits/costs</a:t>
            </a:r>
          </a:p>
          <a:p>
            <a:r>
              <a:rPr lang="en-US" dirty="0" smtClean="0"/>
              <a:t>Unfolds in stages: </a:t>
            </a:r>
          </a:p>
          <a:p>
            <a:pPr lvl="1"/>
            <a:r>
              <a:rPr lang="en-US" dirty="0" smtClean="0"/>
              <a:t>Boom-Bust-Recovery</a:t>
            </a:r>
          </a:p>
          <a:p>
            <a:pPr lvl="1"/>
            <a:r>
              <a:rPr lang="en-US" dirty="0" smtClean="0"/>
              <a:t>Enthusiasm-Uncertainty-Panic-Adaptation </a:t>
            </a:r>
          </a:p>
          <a:p>
            <a:r>
              <a:rPr lang="en-US" dirty="0" smtClean="0"/>
              <a:t>Experiences, reactions, winners/losers different at each stage</a:t>
            </a:r>
          </a:p>
          <a:p>
            <a:pPr lvl="1"/>
            <a:r>
              <a:rPr lang="en-US" dirty="0" smtClean="0"/>
              <a:t>Important decisions made in early stages based on anticipation and expectations of impacts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Impacts in Early Stages of Marcellus</a:t>
            </a:r>
            <a:endParaRPr lang="en-US" dirty="0"/>
          </a:p>
        </p:txBody>
      </p:sp>
      <p:sp>
        <p:nvSpPr>
          <p:cNvPr id="3" name="Content Placeholder 2"/>
          <p:cNvSpPr>
            <a:spLocks noGrp="1"/>
          </p:cNvSpPr>
          <p:nvPr>
            <p:ph sz="quarter" idx="1"/>
          </p:nvPr>
        </p:nvSpPr>
        <p:spPr/>
        <p:txBody>
          <a:bodyPr>
            <a:normAutofit/>
          </a:bodyPr>
          <a:lstStyle/>
          <a:p>
            <a:r>
              <a:rPr lang="en-US" dirty="0" smtClean="0"/>
              <a:t>Case studies of counties in PA (7),  NY (1)</a:t>
            </a:r>
          </a:p>
          <a:p>
            <a:pPr lvl="1"/>
            <a:r>
              <a:rPr lang="en-US" dirty="0" smtClean="0"/>
              <a:t>Washington, PA</a:t>
            </a:r>
          </a:p>
          <a:p>
            <a:pPr lvl="1"/>
            <a:r>
              <a:rPr lang="en-US" dirty="0" smtClean="0"/>
              <a:t>Lycoming, PA</a:t>
            </a:r>
          </a:p>
          <a:p>
            <a:pPr lvl="1"/>
            <a:r>
              <a:rPr lang="en-US" dirty="0" smtClean="0"/>
              <a:t>Bradford, PA</a:t>
            </a:r>
          </a:p>
          <a:p>
            <a:pPr lvl="1"/>
            <a:r>
              <a:rPr lang="en-US" dirty="0" smtClean="0"/>
              <a:t>Steuben, NY</a:t>
            </a:r>
          </a:p>
          <a:p>
            <a:pPr lvl="1"/>
            <a:r>
              <a:rPr lang="en-US" i="1" dirty="0" smtClean="0">
                <a:solidFill>
                  <a:schemeClr val="accent3">
                    <a:lumMod val="75000"/>
                  </a:schemeClr>
                </a:solidFill>
              </a:rPr>
              <a:t>Greene, PA</a:t>
            </a:r>
          </a:p>
          <a:p>
            <a:pPr lvl="1"/>
            <a:r>
              <a:rPr lang="en-US" i="1" dirty="0" smtClean="0">
                <a:solidFill>
                  <a:schemeClr val="accent3">
                    <a:lumMod val="75000"/>
                  </a:schemeClr>
                </a:solidFill>
              </a:rPr>
              <a:t>Westmoreland, PA</a:t>
            </a:r>
          </a:p>
          <a:p>
            <a:pPr lvl="1"/>
            <a:r>
              <a:rPr lang="en-US" i="1" dirty="0" smtClean="0">
                <a:solidFill>
                  <a:schemeClr val="accent3">
                    <a:lumMod val="75000"/>
                  </a:schemeClr>
                </a:solidFill>
              </a:rPr>
              <a:t>Susquehanna, PA</a:t>
            </a:r>
          </a:p>
          <a:p>
            <a:pPr lvl="1"/>
            <a:r>
              <a:rPr lang="en-US" i="1" dirty="0" smtClean="0">
                <a:solidFill>
                  <a:schemeClr val="accent3">
                    <a:lumMod val="75000"/>
                  </a:schemeClr>
                </a:solidFill>
              </a:rPr>
              <a:t>Lackawanna, PA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Jobs, jobs, jobs (expected)</a:t>
            </a:r>
          </a:p>
          <a:p>
            <a:r>
              <a:rPr lang="en-US" dirty="0" smtClean="0"/>
              <a:t>Effects on other sectors</a:t>
            </a:r>
          </a:p>
          <a:p>
            <a:pPr lvl="1"/>
            <a:r>
              <a:rPr lang="en-US" dirty="0" smtClean="0"/>
              <a:t>Industry hiring away technical and regulatory expertise </a:t>
            </a:r>
          </a:p>
          <a:p>
            <a:pPr lvl="2"/>
            <a:r>
              <a:rPr lang="en-US" dirty="0" smtClean="0"/>
              <a:t>Gaps in local expertise and capacity</a:t>
            </a:r>
          </a:p>
          <a:p>
            <a:pPr lvl="2"/>
            <a:r>
              <a:rPr lang="en-US" dirty="0" smtClean="0"/>
              <a:t>Gaps in regulatory authorities</a:t>
            </a:r>
          </a:p>
          <a:p>
            <a:pPr lvl="1"/>
            <a:r>
              <a:rPr lang="en-US" dirty="0" smtClean="0"/>
              <a:t>Competition </a:t>
            </a:r>
          </a:p>
          <a:p>
            <a:pPr lvl="2"/>
            <a:r>
              <a:rPr lang="en-US" dirty="0" smtClean="0"/>
              <a:t>For workers in related industries (construction, heavy equipment, welding, etc.)</a:t>
            </a:r>
          </a:p>
          <a:p>
            <a:pPr lvl="2"/>
            <a:r>
              <a:rPr lang="en-US" dirty="0" smtClean="0"/>
              <a:t>For raw materials (road building)</a:t>
            </a:r>
          </a:p>
          <a:p>
            <a:pPr lvl="1"/>
            <a:r>
              <a:rPr lang="en-US" dirty="0" smtClean="0"/>
              <a:t>Workforce education challenges and opportunities</a:t>
            </a:r>
          </a:p>
          <a:p>
            <a:pPr lvl="2"/>
            <a:r>
              <a:rPr lang="en-US" dirty="0" smtClean="0"/>
              <a:t>Re-training current local workers</a:t>
            </a:r>
          </a:p>
          <a:p>
            <a:pPr lvl="2"/>
            <a:r>
              <a:rPr lang="en-US" dirty="0" smtClean="0"/>
              <a:t>Training future local workers</a:t>
            </a:r>
          </a:p>
          <a:p>
            <a:pPr lvl="1"/>
            <a:r>
              <a:rPr lang="en-US" dirty="0" smtClean="0"/>
              <a:t>Agriculture </a:t>
            </a:r>
          </a:p>
          <a:p>
            <a:pPr lvl="2"/>
            <a:r>
              <a:rPr lang="en-US" dirty="0" smtClean="0"/>
              <a:t>Save it or kill it?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Generation</a:t>
            </a:r>
            <a:endParaRPr lang="en-US" dirty="0"/>
          </a:p>
        </p:txBody>
      </p:sp>
      <p:sp>
        <p:nvSpPr>
          <p:cNvPr id="3" name="Content Placeholder 2"/>
          <p:cNvSpPr>
            <a:spLocks noGrp="1"/>
          </p:cNvSpPr>
          <p:nvPr>
            <p:ph sz="quarter" idx="1"/>
          </p:nvPr>
        </p:nvSpPr>
        <p:spPr/>
        <p:txBody>
          <a:bodyPr/>
          <a:lstStyle/>
          <a:p>
            <a:r>
              <a:rPr lang="en-US" dirty="0" smtClean="0"/>
              <a:t>Millions of dollars to date in lease payments</a:t>
            </a:r>
          </a:p>
          <a:p>
            <a:r>
              <a:rPr lang="en-US" dirty="0" smtClean="0"/>
              <a:t>Royalties will be spread over 20+ years</a:t>
            </a:r>
          </a:p>
          <a:p>
            <a:r>
              <a:rPr lang="en-US" dirty="0" smtClean="0"/>
              <a:t>Financial management</a:t>
            </a:r>
          </a:p>
          <a:p>
            <a:pPr lvl="1"/>
            <a:r>
              <a:rPr lang="en-US" dirty="0" smtClean="0"/>
              <a:t>Philanthropic giving to communities? Lasting impact?</a:t>
            </a:r>
          </a:p>
          <a:p>
            <a:pPr lvl="1"/>
            <a:r>
              <a:rPr lang="en-US" dirty="0" smtClean="0"/>
              <a:t>Family wealth transfer planning?</a:t>
            </a:r>
          </a:p>
          <a:p>
            <a:r>
              <a:rPr lang="en-US" dirty="0" smtClean="0"/>
              <a:t>Public entities with leases/wells</a:t>
            </a:r>
          </a:p>
          <a:p>
            <a:pPr lvl="1"/>
            <a:r>
              <a:rPr lang="en-US" dirty="0" smtClean="0"/>
              <a:t>Lasting impact rather than short term problem solving?</a:t>
            </a:r>
          </a:p>
          <a:p>
            <a:pPr lvl="1"/>
            <a:r>
              <a:rPr lang="en-US" dirty="0" smtClean="0"/>
              <a:t>DCNR and leasing</a:t>
            </a:r>
          </a:p>
          <a:p>
            <a:r>
              <a:rPr lang="en-US" dirty="0" smtClean="0"/>
              <a:t>Split estates in western PA</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Infrastructure &amp; Land Use</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Transportation and roads</a:t>
            </a:r>
          </a:p>
          <a:p>
            <a:pPr lvl="1"/>
            <a:r>
              <a:rPr lang="en-US" dirty="0" smtClean="0"/>
              <a:t>Heavy truck traffic on rural roads – public safety concerns</a:t>
            </a:r>
          </a:p>
          <a:p>
            <a:pPr lvl="1"/>
            <a:r>
              <a:rPr lang="en-US" dirty="0" smtClean="0"/>
              <a:t>Road damage and maintenance – experiences vary</a:t>
            </a:r>
          </a:p>
          <a:p>
            <a:r>
              <a:rPr lang="en-US" dirty="0" smtClean="0"/>
              <a:t>Land use planning</a:t>
            </a:r>
          </a:p>
          <a:p>
            <a:pPr lvl="1"/>
            <a:r>
              <a:rPr lang="en-US" dirty="0" smtClean="0"/>
              <a:t>Relatively little local control</a:t>
            </a:r>
          </a:p>
          <a:p>
            <a:pPr lvl="1"/>
            <a:r>
              <a:rPr lang="en-US" dirty="0" smtClean="0"/>
              <a:t>Communication with industry about </a:t>
            </a:r>
            <a:r>
              <a:rPr lang="en-US" dirty="0" err="1" smtClean="0"/>
              <a:t>siting</a:t>
            </a:r>
            <a:r>
              <a:rPr lang="en-US" dirty="0" smtClean="0"/>
              <a:t> roads, wells and pipelines to avoid identified areas</a:t>
            </a:r>
          </a:p>
          <a:p>
            <a:r>
              <a:rPr lang="en-US" dirty="0" smtClean="0"/>
              <a:t>Population growth</a:t>
            </a:r>
          </a:p>
          <a:p>
            <a:pPr lvl="1"/>
            <a:r>
              <a:rPr lang="en-US" dirty="0" smtClean="0"/>
              <a:t>Where? How much? What type of people? For how long?</a:t>
            </a:r>
          </a:p>
          <a:p>
            <a:pPr lvl="1"/>
            <a:r>
              <a:rPr lang="en-US" dirty="0" smtClean="0"/>
              <a:t>Associated with industry or with general economic growth?</a:t>
            </a:r>
          </a:p>
          <a:p>
            <a:r>
              <a:rPr lang="en-US" dirty="0" smtClean="0"/>
              <a:t>Housing</a:t>
            </a:r>
          </a:p>
          <a:p>
            <a:pPr lvl="1"/>
            <a:r>
              <a:rPr lang="en-US" dirty="0" smtClean="0"/>
              <a:t>How much do we need now and after the boom?</a:t>
            </a:r>
          </a:p>
          <a:p>
            <a:pPr lvl="1"/>
            <a:r>
              <a:rPr lang="en-US" dirty="0" smtClean="0"/>
              <a:t>Affordability?</a:t>
            </a:r>
          </a:p>
          <a:p>
            <a:pPr lvl="1"/>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Infrastructure</a:t>
            </a:r>
            <a:endParaRPr lang="en-US" dirty="0"/>
          </a:p>
        </p:txBody>
      </p:sp>
      <p:sp>
        <p:nvSpPr>
          <p:cNvPr id="3" name="Content Placeholder 2"/>
          <p:cNvSpPr>
            <a:spLocks noGrp="1"/>
          </p:cNvSpPr>
          <p:nvPr>
            <p:ph sz="quarter" idx="1"/>
          </p:nvPr>
        </p:nvSpPr>
        <p:spPr/>
        <p:txBody>
          <a:bodyPr/>
          <a:lstStyle/>
          <a:p>
            <a:r>
              <a:rPr lang="en-US" dirty="0" smtClean="0"/>
              <a:t>Indirect effects</a:t>
            </a:r>
          </a:p>
          <a:p>
            <a:pPr lvl="1"/>
            <a:r>
              <a:rPr lang="en-US" dirty="0" smtClean="0"/>
              <a:t>Some strain on social services</a:t>
            </a:r>
          </a:p>
          <a:p>
            <a:pPr lvl="2"/>
            <a:r>
              <a:rPr lang="en-US" dirty="0" smtClean="0"/>
              <a:t>Example: affordable housing</a:t>
            </a:r>
          </a:p>
          <a:p>
            <a:pPr lvl="1"/>
            <a:r>
              <a:rPr lang="en-US" dirty="0" smtClean="0"/>
              <a:t>Small increases in school populations</a:t>
            </a:r>
          </a:p>
          <a:p>
            <a:pPr lvl="2"/>
            <a:endParaRPr lang="en-US" dirty="0" smtClean="0"/>
          </a:p>
          <a:p>
            <a:r>
              <a:rPr lang="en-US" dirty="0" smtClean="0"/>
              <a:t>Direct effects</a:t>
            </a:r>
          </a:p>
          <a:p>
            <a:pPr lvl="1"/>
            <a:r>
              <a:rPr lang="en-US" dirty="0" smtClean="0"/>
              <a:t>Some increase in criminal justice issues</a:t>
            </a:r>
          </a:p>
          <a:p>
            <a:pPr lvl="2"/>
            <a:r>
              <a:rPr lang="en-US" dirty="0" smtClean="0"/>
              <a:t>Warrants from other states</a:t>
            </a:r>
          </a:p>
          <a:p>
            <a:pPr lvl="2"/>
            <a:r>
              <a:rPr lang="en-US" dirty="0" smtClean="0"/>
              <a:t>Substance abuse, disorderly conduct</a:t>
            </a:r>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Stratification and Inequality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Economic divisions</a:t>
            </a:r>
          </a:p>
          <a:p>
            <a:pPr lvl="1"/>
            <a:r>
              <a:rPr lang="en-US" dirty="0" smtClean="0"/>
              <a:t>Haves </a:t>
            </a:r>
            <a:r>
              <a:rPr lang="en-US" dirty="0" err="1" smtClean="0"/>
              <a:t>vs</a:t>
            </a:r>
            <a:r>
              <a:rPr lang="en-US" dirty="0" smtClean="0"/>
              <a:t> </a:t>
            </a:r>
            <a:r>
              <a:rPr lang="en-US" dirty="0" smtClean="0"/>
              <a:t>have-nots</a:t>
            </a:r>
            <a:endParaRPr lang="en-US" dirty="0" smtClean="0"/>
          </a:p>
          <a:p>
            <a:pPr lvl="1"/>
            <a:r>
              <a:rPr lang="en-US" dirty="0" smtClean="0"/>
              <a:t>Cost of living</a:t>
            </a:r>
          </a:p>
          <a:p>
            <a:r>
              <a:rPr lang="en-US" dirty="0" smtClean="0"/>
              <a:t>Social divisions </a:t>
            </a:r>
          </a:p>
          <a:p>
            <a:pPr lvl="1"/>
            <a:r>
              <a:rPr lang="en-US" dirty="0" smtClean="0"/>
              <a:t>Long-time </a:t>
            </a:r>
            <a:r>
              <a:rPr lang="en-US" dirty="0" err="1" smtClean="0"/>
              <a:t>vs</a:t>
            </a:r>
            <a:r>
              <a:rPr lang="en-US" dirty="0" smtClean="0"/>
              <a:t> new residents</a:t>
            </a:r>
          </a:p>
          <a:p>
            <a:pPr lvl="1"/>
            <a:r>
              <a:rPr lang="en-US" dirty="0" smtClean="0"/>
              <a:t>Rural </a:t>
            </a:r>
            <a:r>
              <a:rPr lang="en-US" dirty="0" err="1" smtClean="0"/>
              <a:t>vs</a:t>
            </a:r>
            <a:r>
              <a:rPr lang="en-US" dirty="0" smtClean="0"/>
              <a:t> urban</a:t>
            </a:r>
          </a:p>
          <a:p>
            <a:pPr lvl="1"/>
            <a:r>
              <a:rPr lang="en-US" dirty="0" smtClean="0"/>
              <a:t>North and west </a:t>
            </a:r>
            <a:r>
              <a:rPr lang="en-US" dirty="0" err="1" smtClean="0"/>
              <a:t>vs</a:t>
            </a:r>
            <a:r>
              <a:rPr lang="en-US" dirty="0" smtClean="0"/>
              <a:t> south and east</a:t>
            </a:r>
          </a:p>
          <a:p>
            <a:pPr lvl="1"/>
            <a:r>
              <a:rPr lang="en-US" dirty="0" smtClean="0"/>
              <a:t>Privileging of land-based livelihoods</a:t>
            </a:r>
          </a:p>
          <a:p>
            <a:r>
              <a:rPr lang="en-US" dirty="0" smtClean="0"/>
              <a:t>Seen in:</a:t>
            </a:r>
          </a:p>
          <a:p>
            <a:pPr lvl="1"/>
            <a:r>
              <a:rPr lang="en-US" dirty="0" smtClean="0"/>
              <a:t>Statewide discussion of severance tax</a:t>
            </a:r>
          </a:p>
          <a:p>
            <a:pPr lvl="1"/>
            <a:r>
              <a:rPr lang="en-US" dirty="0" smtClean="0"/>
              <a:t>Local discussions about water resources, public land, etc.</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 and Change</a:t>
            </a:r>
            <a:endParaRPr lang="en-US" dirty="0"/>
          </a:p>
        </p:txBody>
      </p:sp>
      <p:sp>
        <p:nvSpPr>
          <p:cNvPr id="3" name="Content Placeholder 2"/>
          <p:cNvSpPr>
            <a:spLocks noGrp="1"/>
          </p:cNvSpPr>
          <p:nvPr>
            <p:ph sz="quarter" idx="1"/>
          </p:nvPr>
        </p:nvSpPr>
        <p:spPr/>
        <p:txBody>
          <a:bodyPr/>
          <a:lstStyle/>
          <a:p>
            <a:r>
              <a:rPr lang="en-US" dirty="0" smtClean="0"/>
              <a:t>Diversity of workers and their families</a:t>
            </a:r>
          </a:p>
          <a:p>
            <a:pPr lvl="1"/>
            <a:r>
              <a:rPr lang="en-US" dirty="0" smtClean="0"/>
              <a:t>Racial</a:t>
            </a:r>
          </a:p>
          <a:p>
            <a:pPr lvl="1"/>
            <a:r>
              <a:rPr lang="en-US" dirty="0" smtClean="0"/>
              <a:t>Cultural</a:t>
            </a:r>
          </a:p>
          <a:p>
            <a:pPr lvl="1"/>
            <a:r>
              <a:rPr lang="en-US" dirty="0" smtClean="0"/>
              <a:t>Linguistic</a:t>
            </a:r>
          </a:p>
          <a:p>
            <a:r>
              <a:rPr lang="en-US" dirty="0" smtClean="0"/>
              <a:t>Issue for service providers, school districts, local government, nonprofits</a:t>
            </a:r>
          </a:p>
          <a:p>
            <a:endParaRPr lang="en-US" dirty="0" smtClean="0"/>
          </a:p>
          <a:p>
            <a:r>
              <a:rPr lang="en-US" dirty="0" smtClean="0"/>
              <a:t>How to track?</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Relations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Quality of life</a:t>
            </a:r>
          </a:p>
          <a:p>
            <a:pPr lvl="1"/>
            <a:r>
              <a:rPr lang="en-US" dirty="0" smtClean="0"/>
              <a:t>Residents choose to live in these places because of attachment to that place and its amenities</a:t>
            </a:r>
          </a:p>
          <a:p>
            <a:pPr lvl="2"/>
            <a:r>
              <a:rPr lang="en-US" dirty="0" smtClean="0"/>
              <a:t>What if those amenities change?</a:t>
            </a:r>
          </a:p>
          <a:p>
            <a:pPr lvl="2"/>
            <a:r>
              <a:rPr lang="en-US" dirty="0" smtClean="0"/>
              <a:t>What if newcomers change ‘feel’ of community?</a:t>
            </a:r>
          </a:p>
          <a:p>
            <a:r>
              <a:rPr lang="en-US" dirty="0" smtClean="0"/>
              <a:t>Conflict</a:t>
            </a:r>
          </a:p>
          <a:p>
            <a:pPr lvl="1"/>
            <a:r>
              <a:rPr lang="en-US" dirty="0" smtClean="0"/>
              <a:t>Neighbor conflict over leasing, drilling activities</a:t>
            </a:r>
          </a:p>
          <a:p>
            <a:pPr lvl="1"/>
            <a:r>
              <a:rPr lang="en-US" dirty="0" smtClean="0"/>
              <a:t>Community conflict over public leasing decisions, allocation of public resources</a:t>
            </a:r>
          </a:p>
          <a:p>
            <a:pPr lvl="1"/>
            <a:r>
              <a:rPr lang="en-US" dirty="0" smtClean="0"/>
              <a:t>Potential for conflict because of cultural differences </a:t>
            </a:r>
          </a:p>
          <a:p>
            <a:r>
              <a:rPr lang="en-US" dirty="0" smtClean="0"/>
              <a:t>Trust</a:t>
            </a:r>
          </a:p>
          <a:p>
            <a:pPr lvl="1"/>
            <a:r>
              <a:rPr lang="en-US" dirty="0" smtClean="0"/>
              <a:t>Very low in industry, state government, state regulators</a:t>
            </a:r>
          </a:p>
          <a:p>
            <a:pPr lvl="1"/>
            <a:r>
              <a:rPr lang="en-US" dirty="0" smtClean="0"/>
              <a:t>Concerns related to both competence/capacity and motives/integrity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Tracking Newspaper Coverage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Setting the Context for Marcellus</a:t>
            </a:r>
            <a:endParaRPr lang="en-US" dirty="0"/>
          </a:p>
        </p:txBody>
      </p:sp>
      <p:sp>
        <p:nvSpPr>
          <p:cNvPr id="4" name="Title 3"/>
          <p:cNvSpPr>
            <a:spLocks noGrp="1"/>
          </p:cNvSpPr>
          <p:nvPr>
            <p:ph type="title"/>
          </p:nvPr>
        </p:nvSpPr>
        <p:spPr/>
        <p:txBody>
          <a:bodyPr/>
          <a:lstStyle/>
          <a:p>
            <a:r>
              <a:rPr lang="en-US" dirty="0" smtClean="0"/>
              <a:t>2. Energy Sources and Use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Context: Newspaper Coverage</a:t>
            </a:r>
            <a:endParaRPr lang="en-US" dirty="0"/>
          </a:p>
        </p:txBody>
      </p:sp>
      <p:graphicFrame>
        <p:nvGraphicFramePr>
          <p:cNvPr id="4" name="Chart 3"/>
          <p:cNvGraphicFramePr>
            <a:graphicFrameLocks/>
          </p:cNvGraphicFramePr>
          <p:nvPr/>
        </p:nvGraphicFramePr>
        <p:xfrm>
          <a:off x="609600" y="1447800"/>
          <a:ext cx="7915275" cy="4924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Coverage</a:t>
            </a:r>
            <a:endParaRPr lang="en-US" dirty="0"/>
          </a:p>
        </p:txBody>
      </p:sp>
      <p:graphicFrame>
        <p:nvGraphicFramePr>
          <p:cNvPr id="3" name="Chart 2"/>
          <p:cNvGraphicFramePr>
            <a:graphicFrameLocks/>
          </p:cNvGraphicFramePr>
          <p:nvPr/>
        </p:nvGraphicFramePr>
        <p:xfrm>
          <a:off x="614362" y="1400174"/>
          <a:ext cx="7915275" cy="4848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Household Survey</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Household Surveys: Preliminary Results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Sample of 6000 households in 21 PA counties and 8 NY counties</a:t>
            </a:r>
          </a:p>
          <a:p>
            <a:r>
              <a:rPr lang="en-US" dirty="0" smtClean="0"/>
              <a:t>Conducted Oct. 2009 – March 2010</a:t>
            </a:r>
          </a:p>
          <a:p>
            <a:r>
              <a:rPr lang="en-US" dirty="0" smtClean="0"/>
              <a:t>1918 out of 5479 valid surveys returned (35%)</a:t>
            </a:r>
          </a:p>
          <a:p>
            <a:endParaRPr lang="en-US" dirty="0"/>
          </a:p>
        </p:txBody>
      </p:sp>
      <p:sp>
        <p:nvSpPr>
          <p:cNvPr id="5" name="Content Placeholder 4"/>
          <p:cNvSpPr>
            <a:spLocks noGrp="1"/>
          </p:cNvSpPr>
          <p:nvPr>
            <p:ph sz="half" idx="2"/>
          </p:nvPr>
        </p:nvSpPr>
        <p:spPr/>
        <p:txBody>
          <a:bodyPr>
            <a:normAutofit lnSpcReduction="10000"/>
          </a:bodyPr>
          <a:lstStyle/>
          <a:p>
            <a:r>
              <a:rPr lang="en-US" dirty="0" smtClean="0"/>
              <a:t>Question topics:</a:t>
            </a:r>
          </a:p>
          <a:p>
            <a:pPr lvl="1"/>
            <a:r>
              <a:rPr lang="en-US" dirty="0" smtClean="0"/>
              <a:t>Community satisfaction</a:t>
            </a:r>
          </a:p>
          <a:p>
            <a:pPr lvl="1"/>
            <a:r>
              <a:rPr lang="en-US" dirty="0" smtClean="0"/>
              <a:t>Social capital </a:t>
            </a:r>
          </a:p>
          <a:p>
            <a:pPr lvl="1"/>
            <a:r>
              <a:rPr lang="en-US" dirty="0" smtClean="0"/>
              <a:t>Community attachment</a:t>
            </a:r>
          </a:p>
          <a:p>
            <a:pPr lvl="1"/>
            <a:r>
              <a:rPr lang="en-US" dirty="0" smtClean="0"/>
              <a:t>Environmental attitudes</a:t>
            </a:r>
          </a:p>
          <a:p>
            <a:pPr lvl="1"/>
            <a:r>
              <a:rPr lang="en-US" dirty="0" smtClean="0"/>
              <a:t>MS knowledge, experience, leasing, employment</a:t>
            </a:r>
          </a:p>
          <a:p>
            <a:pPr lvl="1"/>
            <a:r>
              <a:rPr lang="en-US" dirty="0" smtClean="0"/>
              <a:t>Perceptions of risk re: MS</a:t>
            </a:r>
          </a:p>
          <a:p>
            <a:pPr lvl="1"/>
            <a:r>
              <a:rPr lang="en-US" dirty="0" smtClean="0"/>
              <a:t>Expectations for community impacts from MS</a:t>
            </a:r>
          </a:p>
          <a:p>
            <a:pPr lvl="1"/>
            <a:r>
              <a:rPr lang="en-US" dirty="0" smtClean="0"/>
              <a:t>Demographics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Household Survey: Marcellus Knowledge</a:t>
            </a:r>
            <a:endParaRPr lang="en-US" dirty="0"/>
          </a:p>
        </p:txBody>
      </p:sp>
      <p:graphicFrame>
        <p:nvGraphicFramePr>
          <p:cNvPr id="7" name="Content Placeholder 6"/>
          <p:cNvGraphicFramePr>
            <a:graphicFrameLocks noGrp="1"/>
          </p:cNvGraphicFramePr>
          <p:nvPr>
            <p:ph sz="quarter" idx="1"/>
          </p:nvPr>
        </p:nvGraphicFramePr>
        <p:xfrm>
          <a:off x="301625" y="1527175"/>
          <a:ext cx="8504240" cy="4338320"/>
        </p:xfrm>
        <a:graphic>
          <a:graphicData uri="http://schemas.openxmlformats.org/drawingml/2006/table">
            <a:tbl>
              <a:tblPr firstRow="1" bandRow="1">
                <a:tableStyleId>{5C22544A-7EE6-4342-B048-85BDC9FD1C3A}</a:tableStyleId>
              </a:tblPr>
              <a:tblGrid>
                <a:gridCol w="3051175"/>
                <a:gridCol w="1752600"/>
                <a:gridCol w="1574405"/>
                <a:gridCol w="2126060"/>
              </a:tblGrid>
              <a:tr h="370840">
                <a:tc>
                  <a:txBody>
                    <a:bodyPr/>
                    <a:lstStyle/>
                    <a:p>
                      <a:endParaRPr lang="en-US" dirty="0"/>
                    </a:p>
                  </a:txBody>
                  <a:tcPr/>
                </a:tc>
                <a:tc>
                  <a:txBody>
                    <a:bodyPr/>
                    <a:lstStyle/>
                    <a:p>
                      <a:pPr algn="ctr"/>
                      <a:r>
                        <a:rPr lang="en-US" sz="1400" dirty="0" smtClean="0"/>
                        <a:t>‘none’ or ‘very little’ knowledge</a:t>
                      </a:r>
                      <a:endParaRPr lang="en-US" sz="1400" dirty="0"/>
                    </a:p>
                  </a:txBody>
                  <a:tcPr/>
                </a:tc>
                <a:tc>
                  <a:txBody>
                    <a:bodyPr/>
                    <a:lstStyle/>
                    <a:p>
                      <a:pPr algn="ctr"/>
                      <a:r>
                        <a:rPr lang="en-US" sz="1400" dirty="0" smtClean="0"/>
                        <a:t>‘some but not much’ knowledge</a:t>
                      </a:r>
                      <a:endParaRPr lang="en-US" sz="1400" dirty="0"/>
                    </a:p>
                  </a:txBody>
                  <a:tcPr/>
                </a:tc>
                <a:tc>
                  <a:txBody>
                    <a:bodyPr/>
                    <a:lstStyle/>
                    <a:p>
                      <a:pPr algn="ctr"/>
                      <a:r>
                        <a:rPr lang="en-US" sz="1400" dirty="0" smtClean="0"/>
                        <a:t>‘a good bit’ or ‘a great deal’ of knowledge</a:t>
                      </a:r>
                      <a:endParaRPr lang="en-US" sz="1400" dirty="0"/>
                    </a:p>
                  </a:txBody>
                  <a:tcPr/>
                </a:tc>
              </a:tr>
              <a:tr h="370840">
                <a:tc>
                  <a:txBody>
                    <a:bodyPr/>
                    <a:lstStyle/>
                    <a:p>
                      <a:r>
                        <a:rPr lang="en-US" dirty="0" smtClean="0"/>
                        <a:t>Environmental impacts</a:t>
                      </a:r>
                      <a:endParaRPr lang="en-US" dirty="0"/>
                    </a:p>
                  </a:txBody>
                  <a:tcPr/>
                </a:tc>
                <a:tc>
                  <a:txBody>
                    <a:bodyPr/>
                    <a:lstStyle/>
                    <a:p>
                      <a:pPr algn="ctr"/>
                      <a:r>
                        <a:rPr lang="en-US" dirty="0" smtClean="0"/>
                        <a:t>38%</a:t>
                      </a:r>
                      <a:endParaRPr lang="en-US" dirty="0"/>
                    </a:p>
                  </a:txBody>
                  <a:tcPr/>
                </a:tc>
                <a:tc>
                  <a:txBody>
                    <a:bodyPr/>
                    <a:lstStyle/>
                    <a:p>
                      <a:pPr algn="ctr"/>
                      <a:r>
                        <a:rPr lang="en-US" dirty="0" smtClean="0"/>
                        <a:t>31%</a:t>
                      </a:r>
                      <a:endParaRPr lang="en-US" dirty="0"/>
                    </a:p>
                  </a:txBody>
                  <a:tcPr/>
                </a:tc>
                <a:tc>
                  <a:txBody>
                    <a:bodyPr/>
                    <a:lstStyle/>
                    <a:p>
                      <a:pPr algn="ctr"/>
                      <a:r>
                        <a:rPr lang="en-US" dirty="0" smtClean="0"/>
                        <a:t>34%</a:t>
                      </a:r>
                      <a:endParaRPr lang="en-US" dirty="0"/>
                    </a:p>
                  </a:txBody>
                  <a:tcPr/>
                </a:tc>
              </a:tr>
              <a:tr h="370840">
                <a:tc>
                  <a:txBody>
                    <a:bodyPr/>
                    <a:lstStyle/>
                    <a:p>
                      <a:r>
                        <a:rPr lang="en-US" dirty="0" smtClean="0"/>
                        <a:t>Impacts</a:t>
                      </a:r>
                      <a:r>
                        <a:rPr lang="en-US" baseline="0" dirty="0" smtClean="0"/>
                        <a:t> on water</a:t>
                      </a:r>
                      <a:endParaRPr lang="en-US" dirty="0"/>
                    </a:p>
                  </a:txBody>
                  <a:tcPr/>
                </a:tc>
                <a:tc>
                  <a:txBody>
                    <a:bodyPr/>
                    <a:lstStyle/>
                    <a:p>
                      <a:pPr algn="ctr"/>
                      <a:r>
                        <a:rPr lang="en-US" dirty="0" smtClean="0"/>
                        <a:t>41%</a:t>
                      </a:r>
                      <a:endParaRPr lang="en-US" dirty="0"/>
                    </a:p>
                  </a:txBody>
                  <a:tcPr/>
                </a:tc>
                <a:tc>
                  <a:txBody>
                    <a:bodyPr/>
                    <a:lstStyle/>
                    <a:p>
                      <a:pPr algn="ctr"/>
                      <a:r>
                        <a:rPr lang="en-US" dirty="0" smtClean="0"/>
                        <a:t>27%</a:t>
                      </a:r>
                      <a:endParaRPr lang="en-US" dirty="0"/>
                    </a:p>
                  </a:txBody>
                  <a:tcPr/>
                </a:tc>
                <a:tc>
                  <a:txBody>
                    <a:bodyPr/>
                    <a:lstStyle/>
                    <a:p>
                      <a:pPr algn="ctr"/>
                      <a:r>
                        <a:rPr lang="en-US" dirty="0" smtClean="0"/>
                        <a:t>32%</a:t>
                      </a:r>
                      <a:endParaRPr lang="en-US" dirty="0"/>
                    </a:p>
                  </a:txBody>
                  <a:tcPr/>
                </a:tc>
              </a:tr>
              <a:tr h="370840">
                <a:tc>
                  <a:txBody>
                    <a:bodyPr/>
                    <a:lstStyle/>
                    <a:p>
                      <a:r>
                        <a:rPr lang="en-US" dirty="0" smtClean="0"/>
                        <a:t>Economic impacts</a:t>
                      </a:r>
                      <a:endParaRPr lang="en-US" dirty="0"/>
                    </a:p>
                  </a:txBody>
                  <a:tcPr/>
                </a:tc>
                <a:tc>
                  <a:txBody>
                    <a:bodyPr/>
                    <a:lstStyle/>
                    <a:p>
                      <a:pPr algn="ctr"/>
                      <a:r>
                        <a:rPr lang="en-US" dirty="0" smtClean="0"/>
                        <a:t>43%</a:t>
                      </a:r>
                      <a:endParaRPr lang="en-US" dirty="0"/>
                    </a:p>
                  </a:txBody>
                  <a:tcPr/>
                </a:tc>
                <a:tc>
                  <a:txBody>
                    <a:bodyPr/>
                    <a:lstStyle/>
                    <a:p>
                      <a:pPr algn="ctr"/>
                      <a:r>
                        <a:rPr lang="en-US" dirty="0" smtClean="0"/>
                        <a:t>29%</a:t>
                      </a:r>
                      <a:endParaRPr lang="en-US" dirty="0"/>
                    </a:p>
                  </a:txBody>
                  <a:tcPr/>
                </a:tc>
                <a:tc>
                  <a:txBody>
                    <a:bodyPr/>
                    <a:lstStyle/>
                    <a:p>
                      <a:pPr algn="ctr"/>
                      <a:r>
                        <a:rPr lang="en-US" dirty="0" smtClean="0"/>
                        <a:t>28%</a:t>
                      </a:r>
                      <a:endParaRPr lang="en-US" dirty="0"/>
                    </a:p>
                  </a:txBody>
                  <a:tcPr/>
                </a:tc>
              </a:tr>
              <a:tr h="370840">
                <a:tc>
                  <a:txBody>
                    <a:bodyPr/>
                    <a:lstStyle/>
                    <a:p>
                      <a:r>
                        <a:rPr lang="en-US" dirty="0" smtClean="0"/>
                        <a:t>Social impacts</a:t>
                      </a:r>
                      <a:endParaRPr lang="en-US" dirty="0"/>
                    </a:p>
                  </a:txBody>
                  <a:tcPr/>
                </a:tc>
                <a:tc>
                  <a:txBody>
                    <a:bodyPr/>
                    <a:lstStyle/>
                    <a:p>
                      <a:pPr algn="ctr"/>
                      <a:r>
                        <a:rPr lang="en-US" dirty="0" smtClean="0"/>
                        <a:t>45%</a:t>
                      </a:r>
                      <a:endParaRPr lang="en-US" dirty="0"/>
                    </a:p>
                  </a:txBody>
                  <a:tcPr/>
                </a:tc>
                <a:tc>
                  <a:txBody>
                    <a:bodyPr/>
                    <a:lstStyle/>
                    <a:p>
                      <a:pPr algn="ctr"/>
                      <a:r>
                        <a:rPr lang="en-US" dirty="0" smtClean="0"/>
                        <a:t>31%</a:t>
                      </a:r>
                      <a:endParaRPr lang="en-US" dirty="0"/>
                    </a:p>
                  </a:txBody>
                  <a:tcPr/>
                </a:tc>
                <a:tc>
                  <a:txBody>
                    <a:bodyPr/>
                    <a:lstStyle/>
                    <a:p>
                      <a:pPr algn="ctr"/>
                      <a:r>
                        <a:rPr lang="en-US" dirty="0" smtClean="0"/>
                        <a:t>24%</a:t>
                      </a:r>
                      <a:endParaRPr lang="en-US" dirty="0"/>
                    </a:p>
                  </a:txBody>
                  <a:tcPr/>
                </a:tc>
              </a:tr>
              <a:tr h="370840">
                <a:tc>
                  <a:txBody>
                    <a:bodyPr/>
                    <a:lstStyle/>
                    <a:p>
                      <a:r>
                        <a:rPr lang="en-US" dirty="0" smtClean="0"/>
                        <a:t>Gas drilling practices</a:t>
                      </a:r>
                      <a:endParaRPr lang="en-US" dirty="0"/>
                    </a:p>
                  </a:txBody>
                  <a:tcPr/>
                </a:tc>
                <a:tc>
                  <a:txBody>
                    <a:bodyPr/>
                    <a:lstStyle/>
                    <a:p>
                      <a:pPr algn="ctr"/>
                      <a:r>
                        <a:rPr lang="en-US" dirty="0" smtClean="0"/>
                        <a:t>59%</a:t>
                      </a:r>
                      <a:endParaRPr lang="en-US" dirty="0"/>
                    </a:p>
                  </a:txBody>
                  <a:tcPr/>
                </a:tc>
                <a:tc>
                  <a:txBody>
                    <a:bodyPr/>
                    <a:lstStyle/>
                    <a:p>
                      <a:pPr algn="ctr"/>
                      <a:r>
                        <a:rPr lang="en-US" dirty="0" smtClean="0"/>
                        <a:t>24%</a:t>
                      </a:r>
                      <a:endParaRPr lang="en-US" dirty="0"/>
                    </a:p>
                  </a:txBody>
                  <a:tcPr/>
                </a:tc>
                <a:tc>
                  <a:txBody>
                    <a:bodyPr/>
                    <a:lstStyle/>
                    <a:p>
                      <a:pPr algn="ctr"/>
                      <a:r>
                        <a:rPr lang="en-US" dirty="0" smtClean="0"/>
                        <a:t>17%</a:t>
                      </a:r>
                      <a:endParaRPr lang="en-US" dirty="0"/>
                    </a:p>
                  </a:txBody>
                  <a:tcPr/>
                </a:tc>
              </a:tr>
              <a:tr h="370840">
                <a:tc>
                  <a:txBody>
                    <a:bodyPr/>
                    <a:lstStyle/>
                    <a:p>
                      <a:r>
                        <a:rPr lang="en-US" dirty="0" smtClean="0"/>
                        <a:t>Leasing</a:t>
                      </a:r>
                      <a:endParaRPr lang="en-US" dirty="0"/>
                    </a:p>
                  </a:txBody>
                  <a:tcPr/>
                </a:tc>
                <a:tc>
                  <a:txBody>
                    <a:bodyPr/>
                    <a:lstStyle/>
                    <a:p>
                      <a:pPr algn="ctr"/>
                      <a:r>
                        <a:rPr lang="en-US" dirty="0" smtClean="0"/>
                        <a:t>63%</a:t>
                      </a:r>
                      <a:endParaRPr lang="en-US" dirty="0"/>
                    </a:p>
                  </a:txBody>
                  <a:tcPr/>
                </a:tc>
                <a:tc>
                  <a:txBody>
                    <a:bodyPr/>
                    <a:lstStyle/>
                    <a:p>
                      <a:pPr algn="ctr"/>
                      <a:r>
                        <a:rPr lang="en-US" dirty="0" smtClean="0"/>
                        <a:t>23%</a:t>
                      </a:r>
                      <a:endParaRPr lang="en-US" dirty="0"/>
                    </a:p>
                  </a:txBody>
                  <a:tcPr/>
                </a:tc>
                <a:tc>
                  <a:txBody>
                    <a:bodyPr/>
                    <a:lstStyle/>
                    <a:p>
                      <a:pPr algn="ctr"/>
                      <a:r>
                        <a:rPr lang="en-US" dirty="0" smtClean="0"/>
                        <a:t>15%</a:t>
                      </a:r>
                      <a:endParaRPr lang="en-US" dirty="0"/>
                    </a:p>
                  </a:txBody>
                  <a:tcPr/>
                </a:tc>
              </a:tr>
              <a:tr h="370840">
                <a:tc>
                  <a:txBody>
                    <a:bodyPr/>
                    <a:lstStyle/>
                    <a:p>
                      <a:r>
                        <a:rPr lang="en-US" dirty="0" smtClean="0"/>
                        <a:t>Impacts on local </a:t>
                      </a:r>
                      <a:r>
                        <a:rPr lang="en-US" dirty="0" err="1" smtClean="0"/>
                        <a:t>govt</a:t>
                      </a:r>
                      <a:endParaRPr lang="en-US" dirty="0"/>
                    </a:p>
                  </a:txBody>
                  <a:tcPr/>
                </a:tc>
                <a:tc>
                  <a:txBody>
                    <a:bodyPr/>
                    <a:lstStyle/>
                    <a:p>
                      <a:pPr algn="ctr"/>
                      <a:r>
                        <a:rPr lang="en-US" dirty="0" smtClean="0"/>
                        <a:t>65%</a:t>
                      </a:r>
                      <a:endParaRPr lang="en-US" dirty="0"/>
                    </a:p>
                  </a:txBody>
                  <a:tcPr/>
                </a:tc>
                <a:tc>
                  <a:txBody>
                    <a:bodyPr/>
                    <a:lstStyle/>
                    <a:p>
                      <a:pPr algn="ctr"/>
                      <a:r>
                        <a:rPr lang="en-US" dirty="0" smtClean="0"/>
                        <a:t>24%</a:t>
                      </a:r>
                      <a:endParaRPr lang="en-US" dirty="0"/>
                    </a:p>
                  </a:txBody>
                  <a:tcPr/>
                </a:tc>
                <a:tc>
                  <a:txBody>
                    <a:bodyPr/>
                    <a:lstStyle/>
                    <a:p>
                      <a:pPr algn="ctr"/>
                      <a:r>
                        <a:rPr lang="en-US" dirty="0" smtClean="0"/>
                        <a:t>12%</a:t>
                      </a:r>
                      <a:endParaRPr lang="en-US" dirty="0"/>
                    </a:p>
                  </a:txBody>
                  <a:tcPr/>
                </a:tc>
              </a:tr>
              <a:tr h="370840">
                <a:tc>
                  <a:txBody>
                    <a:bodyPr/>
                    <a:lstStyle/>
                    <a:p>
                      <a:r>
                        <a:rPr lang="en-US" dirty="0" smtClean="0"/>
                        <a:t>Gas-related</a:t>
                      </a:r>
                      <a:r>
                        <a:rPr lang="en-US" baseline="0" dirty="0" smtClean="0"/>
                        <a:t> j</a:t>
                      </a:r>
                      <a:r>
                        <a:rPr lang="en-US" dirty="0" smtClean="0"/>
                        <a:t>obs or job-training </a:t>
                      </a:r>
                      <a:r>
                        <a:rPr lang="en-US" dirty="0" err="1" smtClean="0"/>
                        <a:t>opps</a:t>
                      </a:r>
                      <a:endParaRPr lang="en-US" dirty="0"/>
                    </a:p>
                  </a:txBody>
                  <a:tcPr/>
                </a:tc>
                <a:tc>
                  <a:txBody>
                    <a:bodyPr/>
                    <a:lstStyle/>
                    <a:p>
                      <a:pPr algn="ctr"/>
                      <a:r>
                        <a:rPr lang="en-US" dirty="0" smtClean="0"/>
                        <a:t>68%</a:t>
                      </a:r>
                      <a:endParaRPr lang="en-US" dirty="0"/>
                    </a:p>
                  </a:txBody>
                  <a:tcPr/>
                </a:tc>
                <a:tc>
                  <a:txBody>
                    <a:bodyPr/>
                    <a:lstStyle/>
                    <a:p>
                      <a:pPr algn="ctr"/>
                      <a:r>
                        <a:rPr lang="en-US" dirty="0" smtClean="0"/>
                        <a:t>22%</a:t>
                      </a:r>
                      <a:endParaRPr lang="en-US" dirty="0"/>
                    </a:p>
                  </a:txBody>
                  <a:tcPr/>
                </a:tc>
                <a:tc>
                  <a:txBody>
                    <a:bodyPr/>
                    <a:lstStyle/>
                    <a:p>
                      <a:pPr algn="ctr"/>
                      <a:r>
                        <a:rPr lang="en-US" dirty="0" smtClean="0"/>
                        <a:t>10%</a:t>
                      </a:r>
                      <a:endParaRPr lang="en-US" dirty="0"/>
                    </a:p>
                  </a:txBody>
                  <a:tcPr/>
                </a:tc>
              </a:tr>
              <a:tr h="370840">
                <a:tc>
                  <a:txBody>
                    <a:bodyPr/>
                    <a:lstStyle/>
                    <a:p>
                      <a:r>
                        <a:rPr lang="en-US" dirty="0" err="1" smtClean="0"/>
                        <a:t>Govt</a:t>
                      </a:r>
                      <a:r>
                        <a:rPr lang="en-US" baseline="0" dirty="0" smtClean="0"/>
                        <a:t> regulations</a:t>
                      </a:r>
                      <a:endParaRPr lang="en-US" dirty="0"/>
                    </a:p>
                  </a:txBody>
                  <a:tcPr/>
                </a:tc>
                <a:tc>
                  <a:txBody>
                    <a:bodyPr/>
                    <a:lstStyle/>
                    <a:p>
                      <a:pPr algn="ctr"/>
                      <a:r>
                        <a:rPr lang="en-US" dirty="0" smtClean="0"/>
                        <a:t>71%</a:t>
                      </a:r>
                      <a:endParaRPr lang="en-US" dirty="0"/>
                    </a:p>
                  </a:txBody>
                  <a:tcPr/>
                </a:tc>
                <a:tc>
                  <a:txBody>
                    <a:bodyPr/>
                    <a:lstStyle/>
                    <a:p>
                      <a:pPr algn="ctr"/>
                      <a:r>
                        <a:rPr lang="en-US" dirty="0" smtClean="0"/>
                        <a:t>19%</a:t>
                      </a:r>
                      <a:endParaRPr lang="en-US" dirty="0"/>
                    </a:p>
                  </a:txBody>
                  <a:tcPr/>
                </a:tc>
                <a:tc>
                  <a:txBody>
                    <a:bodyPr/>
                    <a:lstStyle/>
                    <a:p>
                      <a:pPr algn="ctr"/>
                      <a:r>
                        <a:rPr lang="en-US" dirty="0" smtClean="0"/>
                        <a:t>10%</a:t>
                      </a:r>
                      <a:endParaRPr lang="en-US" dirty="0"/>
                    </a:p>
                  </a:txBody>
                  <a:tcPr/>
                </a:tc>
              </a:tr>
            </a:tbl>
          </a:graphicData>
        </a:graphic>
      </p:graphicFrame>
      <p:sp>
        <p:nvSpPr>
          <p:cNvPr id="8" name="TextBox 7"/>
          <p:cNvSpPr txBox="1"/>
          <p:nvPr/>
        </p:nvSpPr>
        <p:spPr>
          <a:xfrm>
            <a:off x="1066800" y="5943600"/>
            <a:ext cx="6258445" cy="369332"/>
          </a:xfrm>
          <a:prstGeom prst="rect">
            <a:avLst/>
          </a:prstGeom>
          <a:noFill/>
        </p:spPr>
        <p:txBody>
          <a:bodyPr wrap="none" rtlCol="0">
            <a:spAutoFit/>
          </a:bodyPr>
          <a:lstStyle/>
          <a:p>
            <a:r>
              <a:rPr lang="en-US" i="1" dirty="0" smtClean="0"/>
              <a:t>39% were aware of wells or pipelines within 10 mi of home</a:t>
            </a:r>
            <a:endParaRPr lang="en-US"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Household Survey: Information</a:t>
            </a:r>
            <a:endParaRPr lang="en-US" dirty="0"/>
          </a:p>
        </p:txBody>
      </p:sp>
      <p:graphicFrame>
        <p:nvGraphicFramePr>
          <p:cNvPr id="9" name="Content Placeholder 8"/>
          <p:cNvGraphicFramePr>
            <a:graphicFrameLocks noGrp="1"/>
          </p:cNvGraphicFramePr>
          <p:nvPr>
            <p:ph sz="quarter" idx="1"/>
          </p:nvPr>
        </p:nvGraphicFramePr>
        <p:xfrm>
          <a:off x="301625" y="1527175"/>
          <a:ext cx="8504240" cy="2966720"/>
        </p:xfrm>
        <a:graphic>
          <a:graphicData uri="http://schemas.openxmlformats.org/drawingml/2006/table">
            <a:tbl>
              <a:tblPr firstRow="1" bandRow="1">
                <a:tableStyleId>{5C22544A-7EE6-4342-B048-85BDC9FD1C3A}</a:tableStyleId>
              </a:tblPr>
              <a:tblGrid>
                <a:gridCol w="5829046"/>
                <a:gridCol w="2675194"/>
              </a:tblGrid>
              <a:tr h="370840">
                <a:tc>
                  <a:txBody>
                    <a:bodyPr/>
                    <a:lstStyle/>
                    <a:p>
                      <a:r>
                        <a:rPr lang="en-US" dirty="0" smtClean="0"/>
                        <a:t>Contribution to knowledge from:</a:t>
                      </a:r>
                      <a:endParaRPr lang="en-US" dirty="0"/>
                    </a:p>
                  </a:txBody>
                  <a:tcPr marL="188837" marR="188837"/>
                </a:tc>
                <a:tc>
                  <a:txBody>
                    <a:bodyPr/>
                    <a:lstStyle/>
                    <a:p>
                      <a:pPr algn="ctr"/>
                      <a:r>
                        <a:rPr lang="en-US" dirty="0" smtClean="0"/>
                        <a:t>At least ‘some’</a:t>
                      </a:r>
                      <a:endParaRPr lang="en-US" dirty="0"/>
                    </a:p>
                  </a:txBody>
                  <a:tcPr marL="188837" marR="188837"/>
                </a:tc>
              </a:tr>
              <a:tr h="370840">
                <a:tc>
                  <a:txBody>
                    <a:bodyPr/>
                    <a:lstStyle/>
                    <a:p>
                      <a:r>
                        <a:rPr lang="en-US" dirty="0" smtClean="0"/>
                        <a:t>Media </a:t>
                      </a:r>
                      <a:endParaRPr lang="en-US" dirty="0"/>
                    </a:p>
                  </a:txBody>
                  <a:tcPr marL="188837" marR="188837"/>
                </a:tc>
                <a:tc>
                  <a:txBody>
                    <a:bodyPr/>
                    <a:lstStyle/>
                    <a:p>
                      <a:pPr algn="ctr"/>
                      <a:r>
                        <a:rPr lang="en-US" dirty="0" smtClean="0"/>
                        <a:t>61.6%</a:t>
                      </a:r>
                      <a:endParaRPr lang="en-US" dirty="0"/>
                    </a:p>
                  </a:txBody>
                  <a:tcPr marL="188837" marR="188837"/>
                </a:tc>
              </a:tr>
              <a:tr h="370840">
                <a:tc>
                  <a:txBody>
                    <a:bodyPr/>
                    <a:lstStyle/>
                    <a:p>
                      <a:r>
                        <a:rPr lang="en-US" dirty="0" smtClean="0"/>
                        <a:t>Neighbors, friends, relatives</a:t>
                      </a:r>
                      <a:endParaRPr lang="en-US" dirty="0"/>
                    </a:p>
                  </a:txBody>
                  <a:tcPr marL="188837" marR="188837"/>
                </a:tc>
                <a:tc>
                  <a:txBody>
                    <a:bodyPr/>
                    <a:lstStyle/>
                    <a:p>
                      <a:pPr algn="ctr"/>
                      <a:r>
                        <a:rPr lang="en-US" dirty="0" smtClean="0"/>
                        <a:t>47.0%</a:t>
                      </a:r>
                      <a:endParaRPr lang="en-US" dirty="0"/>
                    </a:p>
                  </a:txBody>
                  <a:tcPr marL="188837" marR="188837"/>
                </a:tc>
              </a:tr>
              <a:tr h="370840">
                <a:tc>
                  <a:txBody>
                    <a:bodyPr/>
                    <a:lstStyle/>
                    <a:p>
                      <a:r>
                        <a:rPr lang="en-US" dirty="0" smtClean="0"/>
                        <a:t>Internet</a:t>
                      </a:r>
                      <a:endParaRPr lang="en-US" dirty="0"/>
                    </a:p>
                  </a:txBody>
                  <a:tcPr marL="188837" marR="188837"/>
                </a:tc>
                <a:tc>
                  <a:txBody>
                    <a:bodyPr/>
                    <a:lstStyle/>
                    <a:p>
                      <a:pPr algn="ctr"/>
                      <a:r>
                        <a:rPr lang="en-US" dirty="0" smtClean="0"/>
                        <a:t>30.1%</a:t>
                      </a:r>
                      <a:endParaRPr lang="en-US" dirty="0"/>
                    </a:p>
                  </a:txBody>
                  <a:tcPr marL="188837" marR="188837"/>
                </a:tc>
              </a:tr>
              <a:tr h="370840">
                <a:tc>
                  <a:txBody>
                    <a:bodyPr/>
                    <a:lstStyle/>
                    <a:p>
                      <a:r>
                        <a:rPr lang="en-US" dirty="0" smtClean="0"/>
                        <a:t>Natural gas industry</a:t>
                      </a:r>
                      <a:endParaRPr lang="en-US" dirty="0"/>
                    </a:p>
                  </a:txBody>
                  <a:tcPr marL="188837" marR="188837"/>
                </a:tc>
                <a:tc>
                  <a:txBody>
                    <a:bodyPr/>
                    <a:lstStyle/>
                    <a:p>
                      <a:pPr algn="ctr"/>
                      <a:r>
                        <a:rPr lang="en-US" dirty="0" smtClean="0"/>
                        <a:t>22.8%</a:t>
                      </a:r>
                      <a:endParaRPr lang="en-US" dirty="0"/>
                    </a:p>
                  </a:txBody>
                  <a:tcPr marL="188837" marR="188837"/>
                </a:tc>
              </a:tr>
              <a:tr h="370840">
                <a:tc>
                  <a:txBody>
                    <a:bodyPr/>
                    <a:lstStyle/>
                    <a:p>
                      <a:r>
                        <a:rPr lang="en-US" dirty="0" smtClean="0"/>
                        <a:t>Landowner</a:t>
                      </a:r>
                      <a:r>
                        <a:rPr lang="en-US" baseline="0" dirty="0" smtClean="0"/>
                        <a:t> groups</a:t>
                      </a:r>
                      <a:endParaRPr lang="en-US" dirty="0"/>
                    </a:p>
                  </a:txBody>
                  <a:tcPr marL="188837" marR="188837"/>
                </a:tc>
                <a:tc>
                  <a:txBody>
                    <a:bodyPr/>
                    <a:lstStyle/>
                    <a:p>
                      <a:pPr algn="ctr"/>
                      <a:r>
                        <a:rPr lang="en-US" dirty="0" smtClean="0"/>
                        <a:t>21.5%</a:t>
                      </a:r>
                      <a:endParaRPr lang="en-US" dirty="0"/>
                    </a:p>
                  </a:txBody>
                  <a:tcPr marL="188837" marR="188837"/>
                </a:tc>
              </a:tr>
              <a:tr h="370840">
                <a:tc>
                  <a:txBody>
                    <a:bodyPr/>
                    <a:lstStyle/>
                    <a:p>
                      <a:r>
                        <a:rPr lang="en-US" dirty="0" smtClean="0"/>
                        <a:t>Environmental</a:t>
                      </a:r>
                      <a:r>
                        <a:rPr lang="en-US" baseline="0" dirty="0" smtClean="0"/>
                        <a:t> regulatory agencies</a:t>
                      </a:r>
                      <a:endParaRPr lang="en-US" dirty="0"/>
                    </a:p>
                  </a:txBody>
                  <a:tcPr marL="188837" marR="188837"/>
                </a:tc>
                <a:tc>
                  <a:txBody>
                    <a:bodyPr/>
                    <a:lstStyle/>
                    <a:p>
                      <a:pPr algn="ctr"/>
                      <a:r>
                        <a:rPr lang="en-US" dirty="0" smtClean="0"/>
                        <a:t>20.3%</a:t>
                      </a:r>
                      <a:endParaRPr lang="en-US" dirty="0"/>
                    </a:p>
                  </a:txBody>
                  <a:tcPr marL="188837" marR="188837"/>
                </a:tc>
              </a:tr>
              <a:tr h="370840">
                <a:tc>
                  <a:txBody>
                    <a:bodyPr/>
                    <a:lstStyle/>
                    <a:p>
                      <a:r>
                        <a:rPr lang="en-US" dirty="0" smtClean="0"/>
                        <a:t>Extension</a:t>
                      </a:r>
                      <a:endParaRPr lang="en-US" dirty="0"/>
                    </a:p>
                  </a:txBody>
                  <a:tcPr marL="188837" marR="188837"/>
                </a:tc>
                <a:tc>
                  <a:txBody>
                    <a:bodyPr/>
                    <a:lstStyle/>
                    <a:p>
                      <a:pPr algn="ctr"/>
                      <a:r>
                        <a:rPr lang="en-US" dirty="0" smtClean="0"/>
                        <a:t>19.1%</a:t>
                      </a:r>
                      <a:endParaRPr lang="en-US" dirty="0"/>
                    </a:p>
                  </a:txBody>
                  <a:tcPr marL="188837" marR="188837"/>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Household Survey: Expectations</a:t>
            </a:r>
            <a:endParaRPr lang="en-US" dirty="0"/>
          </a:p>
        </p:txBody>
      </p:sp>
      <p:graphicFrame>
        <p:nvGraphicFramePr>
          <p:cNvPr id="4" name="Content Placeholder 3"/>
          <p:cNvGraphicFramePr>
            <a:graphicFrameLocks noGrp="1"/>
          </p:cNvGraphicFramePr>
          <p:nvPr>
            <p:ph sz="quarter" idx="1"/>
          </p:nvPr>
        </p:nvGraphicFramePr>
        <p:xfrm>
          <a:off x="301625" y="1527175"/>
          <a:ext cx="8504240" cy="4719320"/>
        </p:xfrm>
        <a:graphic>
          <a:graphicData uri="http://schemas.openxmlformats.org/drawingml/2006/table">
            <a:tbl>
              <a:tblPr firstRow="1" bandRow="1">
                <a:tableStyleId>{5C22544A-7EE6-4342-B048-85BDC9FD1C3A}</a:tableStyleId>
              </a:tblPr>
              <a:tblGrid>
                <a:gridCol w="3736975"/>
                <a:gridCol w="1219200"/>
                <a:gridCol w="1295400"/>
                <a:gridCol w="1143000"/>
                <a:gridCol w="1109665"/>
              </a:tblGrid>
              <a:tr h="370840">
                <a:tc>
                  <a:txBody>
                    <a:bodyPr/>
                    <a:lstStyle/>
                    <a:p>
                      <a:endParaRPr lang="en-US" sz="1800" dirty="0"/>
                    </a:p>
                  </a:txBody>
                  <a:tcPr/>
                </a:tc>
                <a:tc>
                  <a:txBody>
                    <a:bodyPr/>
                    <a:lstStyle/>
                    <a:p>
                      <a:pPr algn="ctr"/>
                      <a:r>
                        <a:rPr lang="en-US" sz="1800" dirty="0" smtClean="0"/>
                        <a:t>Get better</a:t>
                      </a:r>
                      <a:endParaRPr lang="en-US" sz="1800" dirty="0"/>
                    </a:p>
                  </a:txBody>
                  <a:tcPr/>
                </a:tc>
                <a:tc>
                  <a:txBody>
                    <a:bodyPr/>
                    <a:lstStyle/>
                    <a:p>
                      <a:pPr algn="ctr"/>
                      <a:r>
                        <a:rPr lang="en-US" sz="1800" dirty="0" smtClean="0"/>
                        <a:t>Stay</a:t>
                      </a:r>
                      <a:r>
                        <a:rPr lang="en-US" sz="1800" baseline="0" dirty="0" smtClean="0"/>
                        <a:t> same</a:t>
                      </a:r>
                      <a:endParaRPr lang="en-US" sz="1800" dirty="0"/>
                    </a:p>
                  </a:txBody>
                  <a:tcPr/>
                </a:tc>
                <a:tc>
                  <a:txBody>
                    <a:bodyPr/>
                    <a:lstStyle/>
                    <a:p>
                      <a:pPr algn="ctr"/>
                      <a:r>
                        <a:rPr lang="en-US" sz="1800" dirty="0" smtClean="0"/>
                        <a:t>Get worse</a:t>
                      </a:r>
                      <a:endParaRPr lang="en-US" sz="1800" dirty="0"/>
                    </a:p>
                  </a:txBody>
                  <a:tcPr/>
                </a:tc>
                <a:tc>
                  <a:txBody>
                    <a:bodyPr/>
                    <a:lstStyle/>
                    <a:p>
                      <a:pPr algn="ctr"/>
                      <a:r>
                        <a:rPr lang="en-US" sz="1800" dirty="0" smtClean="0"/>
                        <a:t>Don’t know</a:t>
                      </a:r>
                      <a:endParaRPr lang="en-US" sz="1800" dirty="0"/>
                    </a:p>
                  </a:txBody>
                  <a:tcPr/>
                </a:tc>
              </a:tr>
              <a:tr h="370840">
                <a:tc>
                  <a:txBody>
                    <a:bodyPr/>
                    <a:lstStyle/>
                    <a:p>
                      <a:r>
                        <a:rPr lang="en-US" sz="1800" dirty="0" smtClean="0"/>
                        <a:t>Good jobs</a:t>
                      </a:r>
                      <a:endParaRPr lang="en-US" sz="1800" dirty="0"/>
                    </a:p>
                  </a:txBody>
                  <a:tcPr/>
                </a:tc>
                <a:tc>
                  <a:txBody>
                    <a:bodyPr/>
                    <a:lstStyle/>
                    <a:p>
                      <a:pPr algn="ctr"/>
                      <a:r>
                        <a:rPr lang="en-US" sz="1800" dirty="0" smtClean="0"/>
                        <a:t>42%</a:t>
                      </a:r>
                      <a:endParaRPr lang="en-US" sz="1800" dirty="0"/>
                    </a:p>
                  </a:txBody>
                  <a:tcPr/>
                </a:tc>
                <a:tc>
                  <a:txBody>
                    <a:bodyPr/>
                    <a:lstStyle/>
                    <a:p>
                      <a:pPr algn="ctr"/>
                      <a:r>
                        <a:rPr lang="en-US" sz="1800" dirty="0" smtClean="0"/>
                        <a:t>34%</a:t>
                      </a:r>
                      <a:endParaRPr lang="en-US" sz="1800" dirty="0"/>
                    </a:p>
                  </a:txBody>
                  <a:tcPr/>
                </a:tc>
                <a:tc>
                  <a:txBody>
                    <a:bodyPr/>
                    <a:lstStyle/>
                    <a:p>
                      <a:pPr algn="ctr"/>
                      <a:r>
                        <a:rPr lang="en-US" sz="1800" dirty="0" smtClean="0"/>
                        <a:t>2%</a:t>
                      </a:r>
                      <a:endParaRPr lang="en-US" sz="1800" dirty="0"/>
                    </a:p>
                  </a:txBody>
                  <a:tcPr/>
                </a:tc>
                <a:tc>
                  <a:txBody>
                    <a:bodyPr/>
                    <a:lstStyle/>
                    <a:p>
                      <a:pPr algn="ctr"/>
                      <a:r>
                        <a:rPr lang="en-US" sz="1800" dirty="0" smtClean="0"/>
                        <a:t>23%</a:t>
                      </a:r>
                      <a:endParaRPr lang="en-US" sz="1800" dirty="0"/>
                    </a:p>
                  </a:txBody>
                  <a:tcPr/>
                </a:tc>
              </a:tr>
              <a:tr h="370840">
                <a:tc>
                  <a:txBody>
                    <a:bodyPr/>
                    <a:lstStyle/>
                    <a:p>
                      <a:r>
                        <a:rPr lang="en-US" sz="1800" dirty="0" smtClean="0"/>
                        <a:t>Job</a:t>
                      </a:r>
                      <a:r>
                        <a:rPr lang="en-US" sz="1800" baseline="0" dirty="0" smtClean="0"/>
                        <a:t> training</a:t>
                      </a:r>
                      <a:endParaRPr lang="en-US" sz="1800" dirty="0"/>
                    </a:p>
                  </a:txBody>
                  <a:tcPr/>
                </a:tc>
                <a:tc>
                  <a:txBody>
                    <a:bodyPr/>
                    <a:lstStyle/>
                    <a:p>
                      <a:pPr algn="ctr"/>
                      <a:r>
                        <a:rPr lang="en-US" sz="1800" dirty="0" smtClean="0"/>
                        <a:t>30%</a:t>
                      </a:r>
                      <a:endParaRPr lang="en-US" sz="1800" dirty="0"/>
                    </a:p>
                  </a:txBody>
                  <a:tcPr/>
                </a:tc>
                <a:tc>
                  <a:txBody>
                    <a:bodyPr/>
                    <a:lstStyle/>
                    <a:p>
                      <a:pPr algn="ctr"/>
                      <a:r>
                        <a:rPr lang="en-US" sz="1800" dirty="0" smtClean="0"/>
                        <a:t>43%</a:t>
                      </a:r>
                      <a:endParaRPr lang="en-US" sz="1800" dirty="0"/>
                    </a:p>
                  </a:txBody>
                  <a:tcPr/>
                </a:tc>
                <a:tc>
                  <a:txBody>
                    <a:bodyPr/>
                    <a:lstStyle/>
                    <a:p>
                      <a:pPr algn="ctr"/>
                      <a:r>
                        <a:rPr lang="en-US" sz="1800" dirty="0" smtClean="0"/>
                        <a:t>4%</a:t>
                      </a:r>
                      <a:endParaRPr lang="en-US" sz="1800" dirty="0"/>
                    </a:p>
                  </a:txBody>
                  <a:tcPr/>
                </a:tc>
                <a:tc>
                  <a:txBody>
                    <a:bodyPr/>
                    <a:lstStyle/>
                    <a:p>
                      <a:pPr algn="ctr"/>
                      <a:r>
                        <a:rPr lang="en-US" sz="1800" dirty="0" smtClean="0"/>
                        <a:t>23%</a:t>
                      </a:r>
                      <a:endParaRPr lang="en-US" sz="1800" dirty="0"/>
                    </a:p>
                  </a:txBody>
                  <a:tcPr/>
                </a:tc>
              </a:tr>
              <a:tr h="370840">
                <a:tc>
                  <a:txBody>
                    <a:bodyPr/>
                    <a:lstStyle/>
                    <a:p>
                      <a:r>
                        <a:rPr lang="en-US" sz="1800" dirty="0" smtClean="0"/>
                        <a:t>Roads/streets</a:t>
                      </a:r>
                      <a:endParaRPr lang="en-US" sz="1800" dirty="0"/>
                    </a:p>
                  </a:txBody>
                  <a:tcPr/>
                </a:tc>
                <a:tc>
                  <a:txBody>
                    <a:bodyPr/>
                    <a:lstStyle/>
                    <a:p>
                      <a:pPr algn="ctr"/>
                      <a:r>
                        <a:rPr lang="en-US" sz="1800" dirty="0" smtClean="0"/>
                        <a:t>10%</a:t>
                      </a:r>
                      <a:endParaRPr lang="en-US" sz="1800" dirty="0"/>
                    </a:p>
                  </a:txBody>
                  <a:tcPr/>
                </a:tc>
                <a:tc>
                  <a:txBody>
                    <a:bodyPr/>
                    <a:lstStyle/>
                    <a:p>
                      <a:pPr algn="ctr"/>
                      <a:r>
                        <a:rPr lang="en-US" sz="1800" dirty="0" smtClean="0"/>
                        <a:t>42%</a:t>
                      </a:r>
                      <a:endParaRPr lang="en-US" sz="1800" dirty="0"/>
                    </a:p>
                  </a:txBody>
                  <a:tcPr/>
                </a:tc>
                <a:tc>
                  <a:txBody>
                    <a:bodyPr/>
                    <a:lstStyle/>
                    <a:p>
                      <a:pPr algn="ctr"/>
                      <a:r>
                        <a:rPr lang="en-US" sz="1800" dirty="0" smtClean="0"/>
                        <a:t>31%</a:t>
                      </a:r>
                      <a:endParaRPr lang="en-US" sz="1800" dirty="0"/>
                    </a:p>
                  </a:txBody>
                  <a:tcPr/>
                </a:tc>
                <a:tc>
                  <a:txBody>
                    <a:bodyPr/>
                    <a:lstStyle/>
                    <a:p>
                      <a:pPr algn="ctr"/>
                      <a:r>
                        <a:rPr lang="en-US" sz="1800" dirty="0" smtClean="0"/>
                        <a:t>17%</a:t>
                      </a:r>
                      <a:endParaRPr lang="en-US" sz="1800" dirty="0"/>
                    </a:p>
                  </a:txBody>
                  <a:tcPr/>
                </a:tc>
              </a:tr>
              <a:tr h="370840">
                <a:tc>
                  <a:txBody>
                    <a:bodyPr/>
                    <a:lstStyle/>
                    <a:p>
                      <a:r>
                        <a:rPr lang="en-US" sz="1800" baseline="0" dirty="0" smtClean="0"/>
                        <a:t>Affordable housing</a:t>
                      </a:r>
                      <a:endParaRPr lang="en-US" sz="1800" dirty="0"/>
                    </a:p>
                  </a:txBody>
                  <a:tcPr/>
                </a:tc>
                <a:tc>
                  <a:txBody>
                    <a:bodyPr/>
                    <a:lstStyle/>
                    <a:p>
                      <a:pPr algn="ctr"/>
                      <a:r>
                        <a:rPr lang="en-US" sz="1800" dirty="0" smtClean="0"/>
                        <a:t>9%</a:t>
                      </a:r>
                      <a:endParaRPr lang="en-US" sz="1800" dirty="0"/>
                    </a:p>
                  </a:txBody>
                  <a:tcPr/>
                </a:tc>
                <a:tc>
                  <a:txBody>
                    <a:bodyPr/>
                    <a:lstStyle/>
                    <a:p>
                      <a:pPr algn="ctr"/>
                      <a:r>
                        <a:rPr lang="en-US" sz="1800" dirty="0" smtClean="0"/>
                        <a:t>51%</a:t>
                      </a:r>
                      <a:endParaRPr lang="en-US" sz="1800" dirty="0"/>
                    </a:p>
                  </a:txBody>
                  <a:tcPr/>
                </a:tc>
                <a:tc>
                  <a:txBody>
                    <a:bodyPr/>
                    <a:lstStyle/>
                    <a:p>
                      <a:pPr algn="ctr"/>
                      <a:r>
                        <a:rPr lang="en-US" sz="1800" dirty="0" smtClean="0"/>
                        <a:t>20%</a:t>
                      </a:r>
                      <a:endParaRPr lang="en-US" sz="1800" dirty="0"/>
                    </a:p>
                  </a:txBody>
                  <a:tcPr/>
                </a:tc>
                <a:tc>
                  <a:txBody>
                    <a:bodyPr/>
                    <a:lstStyle/>
                    <a:p>
                      <a:pPr algn="ctr"/>
                      <a:r>
                        <a:rPr lang="en-US" sz="1800" dirty="0" smtClean="0"/>
                        <a:t>20%</a:t>
                      </a:r>
                      <a:endParaRPr lang="en-US" sz="1800" dirty="0"/>
                    </a:p>
                  </a:txBody>
                  <a:tcPr/>
                </a:tc>
              </a:tr>
              <a:tr h="370840">
                <a:tc>
                  <a:txBody>
                    <a:bodyPr/>
                    <a:lstStyle/>
                    <a:p>
                      <a:r>
                        <a:rPr lang="en-US" sz="1800" dirty="0" smtClean="0"/>
                        <a:t>Recreation </a:t>
                      </a:r>
                      <a:endParaRPr lang="en-US" sz="1800" dirty="0"/>
                    </a:p>
                  </a:txBody>
                  <a:tcPr/>
                </a:tc>
                <a:tc>
                  <a:txBody>
                    <a:bodyPr/>
                    <a:lstStyle/>
                    <a:p>
                      <a:pPr algn="ctr"/>
                      <a:r>
                        <a:rPr lang="en-US" sz="1800" dirty="0" smtClean="0"/>
                        <a:t>5%</a:t>
                      </a:r>
                      <a:endParaRPr lang="en-US" sz="1800" dirty="0"/>
                    </a:p>
                  </a:txBody>
                  <a:tcPr/>
                </a:tc>
                <a:tc>
                  <a:txBody>
                    <a:bodyPr/>
                    <a:lstStyle/>
                    <a:p>
                      <a:pPr algn="ctr"/>
                      <a:r>
                        <a:rPr lang="en-US" sz="1800" dirty="0" smtClean="0"/>
                        <a:t>58%</a:t>
                      </a:r>
                      <a:endParaRPr lang="en-US" sz="1800" dirty="0"/>
                    </a:p>
                  </a:txBody>
                  <a:tcPr/>
                </a:tc>
                <a:tc>
                  <a:txBody>
                    <a:bodyPr/>
                    <a:lstStyle/>
                    <a:p>
                      <a:pPr algn="ctr"/>
                      <a:r>
                        <a:rPr lang="en-US" sz="1800" dirty="0" smtClean="0"/>
                        <a:t>16%</a:t>
                      </a:r>
                      <a:endParaRPr lang="en-US" sz="1800" dirty="0"/>
                    </a:p>
                  </a:txBody>
                  <a:tcPr/>
                </a:tc>
                <a:tc>
                  <a:txBody>
                    <a:bodyPr/>
                    <a:lstStyle/>
                    <a:p>
                      <a:pPr algn="ctr"/>
                      <a:r>
                        <a:rPr lang="en-US" sz="1800" dirty="0" smtClean="0"/>
                        <a:t>22%</a:t>
                      </a:r>
                      <a:endParaRPr lang="en-US" sz="1800" dirty="0"/>
                    </a:p>
                  </a:txBody>
                  <a:tcPr/>
                </a:tc>
              </a:tr>
              <a:tr h="370840">
                <a:tc>
                  <a:txBody>
                    <a:bodyPr/>
                    <a:lstStyle/>
                    <a:p>
                      <a:r>
                        <a:rPr lang="en-US" sz="1800" dirty="0" smtClean="0"/>
                        <a:t>Neighborliness</a:t>
                      </a:r>
                      <a:endParaRPr lang="en-US" sz="1800" dirty="0"/>
                    </a:p>
                  </a:txBody>
                  <a:tcPr/>
                </a:tc>
                <a:tc>
                  <a:txBody>
                    <a:bodyPr/>
                    <a:lstStyle/>
                    <a:p>
                      <a:pPr algn="ctr"/>
                      <a:r>
                        <a:rPr lang="en-US" sz="1800" dirty="0" smtClean="0"/>
                        <a:t>4%</a:t>
                      </a:r>
                      <a:endParaRPr lang="en-US" sz="1800" dirty="0"/>
                    </a:p>
                  </a:txBody>
                  <a:tcPr/>
                </a:tc>
                <a:tc>
                  <a:txBody>
                    <a:bodyPr/>
                    <a:lstStyle/>
                    <a:p>
                      <a:pPr algn="ctr"/>
                      <a:r>
                        <a:rPr lang="en-US" sz="1800" dirty="0" smtClean="0"/>
                        <a:t>65%</a:t>
                      </a:r>
                      <a:endParaRPr lang="en-US" sz="1800" dirty="0"/>
                    </a:p>
                  </a:txBody>
                  <a:tcPr/>
                </a:tc>
                <a:tc>
                  <a:txBody>
                    <a:bodyPr/>
                    <a:lstStyle/>
                    <a:p>
                      <a:pPr algn="ctr"/>
                      <a:r>
                        <a:rPr lang="en-US" sz="1800" dirty="0" smtClean="0"/>
                        <a:t>10%</a:t>
                      </a:r>
                      <a:endParaRPr lang="en-US" sz="1800" dirty="0"/>
                    </a:p>
                  </a:txBody>
                  <a:tcPr/>
                </a:tc>
                <a:tc>
                  <a:txBody>
                    <a:bodyPr/>
                    <a:lstStyle/>
                    <a:p>
                      <a:pPr algn="ctr"/>
                      <a:r>
                        <a:rPr lang="en-US" sz="1800" dirty="0" smtClean="0"/>
                        <a:t>21%</a:t>
                      </a:r>
                      <a:endParaRPr lang="en-US" sz="1800" dirty="0"/>
                    </a:p>
                  </a:txBody>
                  <a:tcPr/>
                </a:tc>
              </a:tr>
              <a:tr h="370840">
                <a:tc>
                  <a:txBody>
                    <a:bodyPr/>
                    <a:lstStyle/>
                    <a:p>
                      <a:r>
                        <a:rPr lang="en-US" sz="1800" dirty="0" smtClean="0"/>
                        <a:t>Natural environment</a:t>
                      </a:r>
                      <a:endParaRPr lang="en-US" sz="1800" dirty="0"/>
                    </a:p>
                  </a:txBody>
                  <a:tcPr/>
                </a:tc>
                <a:tc>
                  <a:txBody>
                    <a:bodyPr/>
                    <a:lstStyle/>
                    <a:p>
                      <a:pPr algn="ctr"/>
                      <a:r>
                        <a:rPr lang="en-US" sz="1800" dirty="0" smtClean="0"/>
                        <a:t>4%</a:t>
                      </a:r>
                      <a:endParaRPr lang="en-US" sz="1800" dirty="0"/>
                    </a:p>
                  </a:txBody>
                  <a:tcPr/>
                </a:tc>
                <a:tc>
                  <a:txBody>
                    <a:bodyPr/>
                    <a:lstStyle/>
                    <a:p>
                      <a:pPr algn="ctr"/>
                      <a:r>
                        <a:rPr lang="en-US" sz="1800" dirty="0" smtClean="0"/>
                        <a:t>30%</a:t>
                      </a:r>
                      <a:endParaRPr lang="en-US" sz="1800" dirty="0"/>
                    </a:p>
                  </a:txBody>
                  <a:tcPr/>
                </a:tc>
                <a:tc>
                  <a:txBody>
                    <a:bodyPr/>
                    <a:lstStyle/>
                    <a:p>
                      <a:pPr algn="ctr"/>
                      <a:r>
                        <a:rPr lang="en-US" sz="1800" dirty="0" smtClean="0"/>
                        <a:t>48%</a:t>
                      </a:r>
                      <a:endParaRPr lang="en-US" sz="1800" dirty="0"/>
                    </a:p>
                  </a:txBody>
                  <a:tcPr/>
                </a:tc>
                <a:tc>
                  <a:txBody>
                    <a:bodyPr/>
                    <a:lstStyle/>
                    <a:p>
                      <a:pPr algn="ctr"/>
                      <a:r>
                        <a:rPr lang="en-US" sz="1800" dirty="0" smtClean="0"/>
                        <a:t>18%</a:t>
                      </a:r>
                      <a:endParaRPr lang="en-US" sz="1800" dirty="0"/>
                    </a:p>
                  </a:txBody>
                  <a:tcPr/>
                </a:tc>
              </a:tr>
              <a:tr h="370840">
                <a:tc>
                  <a:txBody>
                    <a:bodyPr/>
                    <a:lstStyle/>
                    <a:p>
                      <a:r>
                        <a:rPr lang="en-US" sz="1800" dirty="0" smtClean="0"/>
                        <a:t>Drinking water</a:t>
                      </a:r>
                      <a:endParaRPr lang="en-US" sz="1800" dirty="0"/>
                    </a:p>
                  </a:txBody>
                  <a:tcPr/>
                </a:tc>
                <a:tc>
                  <a:txBody>
                    <a:bodyPr/>
                    <a:lstStyle/>
                    <a:p>
                      <a:pPr algn="ctr"/>
                      <a:r>
                        <a:rPr lang="en-US" sz="1800" dirty="0" smtClean="0"/>
                        <a:t>3%</a:t>
                      </a:r>
                      <a:endParaRPr lang="en-US" sz="1800" dirty="0"/>
                    </a:p>
                  </a:txBody>
                  <a:tcPr/>
                </a:tc>
                <a:tc>
                  <a:txBody>
                    <a:bodyPr/>
                    <a:lstStyle/>
                    <a:p>
                      <a:pPr algn="ctr"/>
                      <a:r>
                        <a:rPr lang="en-US" sz="1800" dirty="0" smtClean="0"/>
                        <a:t>33%</a:t>
                      </a:r>
                      <a:endParaRPr lang="en-US" sz="1800" dirty="0"/>
                    </a:p>
                  </a:txBody>
                  <a:tcPr/>
                </a:tc>
                <a:tc>
                  <a:txBody>
                    <a:bodyPr/>
                    <a:lstStyle/>
                    <a:p>
                      <a:pPr algn="ctr"/>
                      <a:r>
                        <a:rPr lang="en-US" sz="1800" dirty="0" smtClean="0"/>
                        <a:t>41%</a:t>
                      </a:r>
                      <a:endParaRPr lang="en-US" sz="1800" dirty="0"/>
                    </a:p>
                  </a:txBody>
                  <a:tcPr/>
                </a:tc>
                <a:tc>
                  <a:txBody>
                    <a:bodyPr/>
                    <a:lstStyle/>
                    <a:p>
                      <a:pPr algn="ctr"/>
                      <a:r>
                        <a:rPr lang="en-US" sz="1800" dirty="0" smtClean="0"/>
                        <a:t>23%</a:t>
                      </a:r>
                      <a:endParaRPr lang="en-US" sz="1800" dirty="0"/>
                    </a:p>
                  </a:txBody>
                  <a:tcPr/>
                </a:tc>
              </a:tr>
              <a:tr h="370840">
                <a:tc>
                  <a:txBody>
                    <a:bodyPr/>
                    <a:lstStyle/>
                    <a:p>
                      <a:r>
                        <a:rPr lang="en-US" sz="1800" dirty="0" smtClean="0"/>
                        <a:t>Crime/violence</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t>3%</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t>52%</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t>23%</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t>21%</a:t>
                      </a:r>
                      <a:endParaRPr lang="en-US" sz="1800" dirty="0"/>
                    </a:p>
                  </a:txBody>
                  <a:tcPr>
                    <a:lnB w="12700" cap="flat" cmpd="sng" algn="ctr">
                      <a:solidFill>
                        <a:schemeClr val="tx1"/>
                      </a:solidFill>
                      <a:prstDash val="solid"/>
                      <a:round/>
                      <a:headEnd type="none" w="med" len="med"/>
                      <a:tailEnd type="none" w="med" len="med"/>
                    </a:lnB>
                  </a:tcPr>
                </a:tc>
              </a:tr>
              <a:tr h="370840">
                <a:tc>
                  <a:txBody>
                    <a:bodyPr/>
                    <a:lstStyle/>
                    <a:p>
                      <a:r>
                        <a:rPr lang="en-US" sz="1800" dirty="0" smtClean="0"/>
                        <a:t>Overall quality of life</a:t>
                      </a:r>
                      <a:endParaRPr lang="en-US" sz="1800" dirty="0"/>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t>14%</a:t>
                      </a:r>
                      <a:endParaRPr lang="en-US" sz="1800" dirty="0"/>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t>48%</a:t>
                      </a:r>
                      <a:endParaRPr lang="en-US" sz="1800" dirty="0"/>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t>19%</a:t>
                      </a:r>
                      <a:endParaRPr lang="en-US" sz="1800" dirty="0"/>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a:lnT w="12700" cap="flat" cmpd="sng" algn="ctr">
                      <a:solidFill>
                        <a:schemeClr val="tx1"/>
                      </a:solidFill>
                      <a:prstDash val="solid"/>
                      <a:round/>
                      <a:headEnd type="none" w="med" len="med"/>
                      <a:tailEnd type="none" w="med" len="med"/>
                    </a:lnT>
                  </a:tcPr>
                </a:tc>
              </a:tr>
              <a:tr h="370840">
                <a:tc>
                  <a:txBody>
                    <a:bodyPr/>
                    <a:lstStyle/>
                    <a:p>
                      <a:r>
                        <a:rPr lang="en-US" sz="1800" dirty="0" smtClean="0"/>
                        <a:t>Overall cost of living</a:t>
                      </a:r>
                      <a:endParaRPr lang="en-US" sz="1800" dirty="0"/>
                    </a:p>
                  </a:txBody>
                  <a:tcPr/>
                </a:tc>
                <a:tc>
                  <a:txBody>
                    <a:bodyPr/>
                    <a:lstStyle/>
                    <a:p>
                      <a:pPr algn="ctr"/>
                      <a:r>
                        <a:rPr lang="en-US" sz="1800" dirty="0" smtClean="0"/>
                        <a:t>9%</a:t>
                      </a:r>
                      <a:endParaRPr lang="en-US" sz="1800" dirty="0"/>
                    </a:p>
                  </a:txBody>
                  <a:tcPr/>
                </a:tc>
                <a:tc>
                  <a:txBody>
                    <a:bodyPr/>
                    <a:lstStyle/>
                    <a:p>
                      <a:pPr algn="ctr"/>
                      <a:r>
                        <a:rPr lang="en-US" sz="1800" dirty="0" smtClean="0"/>
                        <a:t>42%</a:t>
                      </a:r>
                      <a:endParaRPr lang="en-US" sz="1800" dirty="0"/>
                    </a:p>
                  </a:txBody>
                  <a:tcPr/>
                </a:tc>
                <a:tc>
                  <a:txBody>
                    <a:bodyPr/>
                    <a:lstStyle/>
                    <a:p>
                      <a:pPr algn="ctr"/>
                      <a:r>
                        <a:rPr lang="en-US" sz="1800" dirty="0" smtClean="0"/>
                        <a:t>28%</a:t>
                      </a:r>
                      <a:endParaRPr lang="en-US" sz="1800" dirty="0"/>
                    </a:p>
                  </a:txBody>
                  <a:tcPr/>
                </a:tc>
                <a:tc>
                  <a:txBody>
                    <a:bodyPr/>
                    <a:lstStyle/>
                    <a:p>
                      <a:pPr algn="ctr"/>
                      <a:r>
                        <a:rPr lang="en-US" sz="1800" dirty="0" smtClean="0"/>
                        <a:t>21%</a:t>
                      </a:r>
                      <a:endParaRPr lang="en-US" sz="1800" dirty="0"/>
                    </a:p>
                  </a:txBody>
                  <a:tcPr/>
                </a:tc>
              </a:tr>
            </a:tbl>
          </a:graphicData>
        </a:graphic>
      </p:graphicFrame>
      <p:sp>
        <p:nvSpPr>
          <p:cNvPr id="5" name="Rectangle 4"/>
          <p:cNvSpPr/>
          <p:nvPr/>
        </p:nvSpPr>
        <p:spPr>
          <a:xfrm>
            <a:off x="4191000" y="2209800"/>
            <a:ext cx="838200" cy="685800"/>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05600" y="4419600"/>
            <a:ext cx="838200" cy="1066800"/>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2971800"/>
            <a:ext cx="838200" cy="685800"/>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Survey: Leasing Experience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44% (825) own land in Marcellus region</a:t>
            </a:r>
          </a:p>
          <a:p>
            <a:endParaRPr lang="en-US" dirty="0" smtClean="0"/>
          </a:p>
          <a:p>
            <a:r>
              <a:rPr lang="en-US" dirty="0" smtClean="0"/>
              <a:t>20% (382) own mineral rights</a:t>
            </a:r>
          </a:p>
          <a:p>
            <a:endParaRPr lang="en-US" dirty="0" smtClean="0"/>
          </a:p>
          <a:p>
            <a:r>
              <a:rPr lang="en-US" dirty="0" smtClean="0"/>
              <a:t>10% (183) have signed a lease</a:t>
            </a:r>
          </a:p>
          <a:p>
            <a:endParaRPr lang="en-US" dirty="0" smtClean="0"/>
          </a:p>
          <a:p>
            <a:r>
              <a:rPr lang="en-US" dirty="0" smtClean="0"/>
              <a:t>1% (26) have had drilling or pipeline on land they own</a:t>
            </a:r>
          </a:p>
          <a:p>
            <a:endParaRPr lang="en-US" dirty="0"/>
          </a:p>
        </p:txBody>
      </p:sp>
      <p:graphicFrame>
        <p:nvGraphicFramePr>
          <p:cNvPr id="5" name="Content Placeholder 4"/>
          <p:cNvGraphicFramePr>
            <a:graphicFrameLocks noGrp="1"/>
          </p:cNvGraphicFramePr>
          <p:nvPr>
            <p:ph sz="half" idx="2"/>
          </p:nvPr>
        </p:nvGraphicFramePr>
        <p:xfrm>
          <a:off x="4800600" y="1371600"/>
          <a:ext cx="4038600" cy="2392680"/>
        </p:xfrm>
        <a:graphic>
          <a:graphicData uri="http://schemas.openxmlformats.org/drawingml/2006/table">
            <a:tbl>
              <a:tblPr firstRow="1" bandRow="1">
                <a:tableStyleId>{5C22544A-7EE6-4342-B048-85BDC9FD1C3A}</a:tableStyleId>
              </a:tblPr>
              <a:tblGrid>
                <a:gridCol w="3048000"/>
                <a:gridCol w="990600"/>
              </a:tblGrid>
              <a:tr h="370840">
                <a:tc>
                  <a:txBody>
                    <a:bodyPr/>
                    <a:lstStyle/>
                    <a:p>
                      <a:r>
                        <a:rPr lang="en-US" dirty="0" smtClean="0"/>
                        <a:t>Consider signing?</a:t>
                      </a:r>
                      <a:endParaRPr lang="en-US" dirty="0"/>
                    </a:p>
                  </a:txBody>
                  <a:tcPr/>
                </a:tc>
                <a:tc>
                  <a:txBody>
                    <a:bodyPr/>
                    <a:lstStyle/>
                    <a:p>
                      <a:endParaRPr lang="en-US" dirty="0"/>
                    </a:p>
                  </a:txBody>
                  <a:tcPr/>
                </a:tc>
              </a:tr>
              <a:tr h="370840">
                <a:tc>
                  <a:txBody>
                    <a:bodyPr/>
                    <a:lstStyle/>
                    <a:p>
                      <a:r>
                        <a:rPr lang="en-US" dirty="0" smtClean="0"/>
                        <a:t>Yes, I have already signed a lease</a:t>
                      </a:r>
                      <a:endParaRPr lang="en-US" dirty="0"/>
                    </a:p>
                  </a:txBody>
                  <a:tcPr/>
                </a:tc>
                <a:tc>
                  <a:txBody>
                    <a:bodyPr/>
                    <a:lstStyle/>
                    <a:p>
                      <a:pPr algn="ctr"/>
                      <a:r>
                        <a:rPr lang="en-US" dirty="0" smtClean="0"/>
                        <a:t>10%</a:t>
                      </a:r>
                      <a:endParaRPr lang="en-US" dirty="0"/>
                    </a:p>
                  </a:txBody>
                  <a:tcPr/>
                </a:tc>
              </a:tr>
              <a:tr h="370840">
                <a:tc>
                  <a:txBody>
                    <a:bodyPr/>
                    <a:lstStyle/>
                    <a:p>
                      <a:r>
                        <a:rPr lang="en-US" dirty="0" smtClean="0"/>
                        <a:t>Yes, I have not signed,</a:t>
                      </a:r>
                      <a:r>
                        <a:rPr lang="en-US" baseline="0" dirty="0" smtClean="0"/>
                        <a:t> but would consider it</a:t>
                      </a:r>
                      <a:endParaRPr lang="en-US" dirty="0"/>
                    </a:p>
                  </a:txBody>
                  <a:tcPr/>
                </a:tc>
                <a:tc>
                  <a:txBody>
                    <a:bodyPr/>
                    <a:lstStyle/>
                    <a:p>
                      <a:pPr algn="ctr"/>
                      <a:r>
                        <a:rPr lang="en-US" dirty="0" smtClean="0"/>
                        <a:t>24%</a:t>
                      </a:r>
                    </a:p>
                  </a:txBody>
                  <a:tcPr/>
                </a:tc>
              </a:tr>
              <a:tr h="370840">
                <a:tc>
                  <a:txBody>
                    <a:bodyPr/>
                    <a:lstStyle/>
                    <a:p>
                      <a:r>
                        <a:rPr lang="en-US" dirty="0" smtClean="0"/>
                        <a:t>No, I would</a:t>
                      </a:r>
                      <a:r>
                        <a:rPr lang="en-US" baseline="0" dirty="0" smtClean="0"/>
                        <a:t> not consider it</a:t>
                      </a:r>
                      <a:endParaRPr lang="en-US" dirty="0"/>
                    </a:p>
                  </a:txBody>
                  <a:tcPr/>
                </a:tc>
                <a:tc>
                  <a:txBody>
                    <a:bodyPr/>
                    <a:lstStyle/>
                    <a:p>
                      <a:pPr algn="ctr"/>
                      <a:r>
                        <a:rPr lang="en-US" dirty="0" smtClean="0"/>
                        <a:t>27%</a:t>
                      </a:r>
                      <a:endParaRPr lang="en-US" dirty="0"/>
                    </a:p>
                  </a:txBody>
                  <a:tcPr/>
                </a:tc>
              </a:tr>
              <a:tr h="370840">
                <a:tc>
                  <a:txBody>
                    <a:bodyPr/>
                    <a:lstStyle/>
                    <a:p>
                      <a:r>
                        <a:rPr lang="en-US" dirty="0" smtClean="0"/>
                        <a:t>Don’t know</a:t>
                      </a:r>
                      <a:endParaRPr lang="en-US" dirty="0"/>
                    </a:p>
                  </a:txBody>
                  <a:tcPr/>
                </a:tc>
                <a:tc>
                  <a:txBody>
                    <a:bodyPr/>
                    <a:lstStyle/>
                    <a:p>
                      <a:pPr algn="ctr"/>
                      <a:r>
                        <a:rPr lang="en-US" dirty="0" smtClean="0"/>
                        <a:t>40%</a:t>
                      </a:r>
                      <a:endParaRPr lang="en-US" dirty="0"/>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Survey: Leasing Experience</a:t>
            </a:r>
            <a:endParaRPr lang="en-US" dirty="0"/>
          </a:p>
        </p:txBody>
      </p:sp>
      <p:sp>
        <p:nvSpPr>
          <p:cNvPr id="3" name="Content Placeholder 2"/>
          <p:cNvSpPr>
            <a:spLocks noGrp="1"/>
          </p:cNvSpPr>
          <p:nvPr>
            <p:ph sz="half" idx="1"/>
          </p:nvPr>
        </p:nvSpPr>
        <p:spPr/>
        <p:txBody>
          <a:bodyPr>
            <a:normAutofit/>
          </a:bodyPr>
          <a:lstStyle/>
          <a:p>
            <a:r>
              <a:rPr lang="en-US" dirty="0" smtClean="0"/>
              <a:t>Of those who had signed a lease (183):</a:t>
            </a:r>
          </a:p>
          <a:p>
            <a:pPr lvl="1"/>
            <a:r>
              <a:rPr lang="en-US" dirty="0" smtClean="0"/>
              <a:t>49% satisfied, 26% dissatisfied with terms</a:t>
            </a:r>
          </a:p>
          <a:p>
            <a:pPr lvl="1"/>
            <a:r>
              <a:rPr lang="en-US" dirty="0" smtClean="0"/>
              <a:t>45% had not received royalty or lease payments</a:t>
            </a:r>
          </a:p>
          <a:p>
            <a:pPr lvl="1"/>
            <a:r>
              <a:rPr lang="en-US" dirty="0" smtClean="0"/>
              <a:t>Of those who had received payments, 71% were satisfied</a:t>
            </a:r>
          </a:p>
          <a:p>
            <a:endParaRPr lang="en-US" dirty="0" smtClean="0"/>
          </a:p>
          <a:p>
            <a:pPr lvl="1"/>
            <a:endParaRPr lang="en-US" dirty="0"/>
          </a:p>
        </p:txBody>
      </p:sp>
      <p:sp>
        <p:nvSpPr>
          <p:cNvPr id="6" name="Content Placeholder 5"/>
          <p:cNvSpPr>
            <a:spLocks noGrp="1"/>
          </p:cNvSpPr>
          <p:nvPr>
            <p:ph sz="half" idx="2"/>
          </p:nvPr>
        </p:nvSpPr>
        <p:spPr/>
        <p:txBody>
          <a:bodyPr>
            <a:normAutofit/>
          </a:bodyPr>
          <a:lstStyle/>
          <a:p>
            <a:r>
              <a:rPr lang="en-US" dirty="0" smtClean="0"/>
              <a:t>Of those who have had drilling or pipe laying on their property (26):</a:t>
            </a:r>
          </a:p>
          <a:p>
            <a:pPr lvl="1"/>
            <a:r>
              <a:rPr lang="en-US" dirty="0" smtClean="0"/>
              <a:t>68% were satisfied, 32% dissatisfied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Survey: Institutional Trust</a:t>
            </a:r>
            <a:endParaRPr lang="en-US" dirty="0"/>
          </a:p>
        </p:txBody>
      </p:sp>
      <p:graphicFrame>
        <p:nvGraphicFramePr>
          <p:cNvPr id="16" name="Content Placeholder 15"/>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Sources and Use in the US</a:t>
            </a:r>
            <a:endParaRPr lang="en-US" dirty="0"/>
          </a:p>
        </p:txBody>
      </p:sp>
      <p:sp>
        <p:nvSpPr>
          <p:cNvPr id="7" name="Text Placeholder 6"/>
          <p:cNvSpPr>
            <a:spLocks noGrp="1"/>
          </p:cNvSpPr>
          <p:nvPr>
            <p:ph type="body" idx="2"/>
          </p:nvPr>
        </p:nvSpPr>
        <p:spPr/>
        <p:txBody>
          <a:bodyPr/>
          <a:lstStyle/>
          <a:p>
            <a:r>
              <a:rPr lang="en-US" dirty="0" smtClean="0"/>
              <a:t>Natural gas provides about ¼ of energy sources</a:t>
            </a:r>
          </a:p>
          <a:p>
            <a:r>
              <a:rPr lang="en-US" dirty="0" smtClean="0"/>
              <a:t>Primarily used for residential, industrial sectors</a:t>
            </a:r>
            <a:endParaRPr lang="en-US" dirty="0"/>
          </a:p>
        </p:txBody>
      </p:sp>
      <p:pic>
        <p:nvPicPr>
          <p:cNvPr id="6" name="Content Placeholder 5" descr="energy_consumption_by_source_and_sector-large.gif"/>
          <p:cNvPicPr>
            <a:picLocks noGrp="1" noChangeAspect="1"/>
          </p:cNvPicPr>
          <p:nvPr>
            <p:ph sz="quarter" idx="1"/>
          </p:nvPr>
        </p:nvPicPr>
        <p:blipFill>
          <a:blip r:embed="rId2" cstate="print"/>
          <a:stretch>
            <a:fillRect/>
          </a:stretch>
        </p:blipFill>
        <p:spPr>
          <a:xfrm>
            <a:off x="3238500" y="685800"/>
            <a:ext cx="5410200" cy="5410200"/>
          </a:xfrm>
        </p:spPr>
      </p:pic>
      <p:sp>
        <p:nvSpPr>
          <p:cNvPr id="8" name="TextBox 7"/>
          <p:cNvSpPr txBox="1"/>
          <p:nvPr/>
        </p:nvSpPr>
        <p:spPr>
          <a:xfrm>
            <a:off x="381000" y="6400800"/>
            <a:ext cx="3429000" cy="276999"/>
          </a:xfrm>
          <a:prstGeom prst="rect">
            <a:avLst/>
          </a:prstGeom>
          <a:noFill/>
        </p:spPr>
        <p:txBody>
          <a:bodyPr wrap="square" rtlCol="0">
            <a:spAutoFit/>
          </a:bodyPr>
          <a:lstStyle/>
          <a:p>
            <a:r>
              <a:rPr lang="en-US" sz="1200" i="1" dirty="0" smtClean="0">
                <a:solidFill>
                  <a:schemeClr val="bg1"/>
                </a:solidFill>
              </a:rPr>
              <a:t>Source: Energy Information Administration </a:t>
            </a:r>
            <a:endParaRPr lang="en-US" sz="1200" i="1"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Survey: Attitudes</a:t>
            </a:r>
            <a:endParaRPr lang="en-US" dirty="0"/>
          </a:p>
        </p:txBody>
      </p:sp>
      <p:graphicFrame>
        <p:nvGraphicFramePr>
          <p:cNvPr id="8" name="Content Placeholder 7"/>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04800" y="1524000"/>
            <a:ext cx="6553200" cy="11430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667000"/>
            <a:ext cx="7315200" cy="10668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419600"/>
            <a:ext cx="8153400" cy="7620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Survey: Attitudes</a:t>
            </a:r>
            <a:endParaRPr lang="en-US" dirty="0"/>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Wish List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Tracking of:</a:t>
            </a:r>
          </a:p>
          <a:p>
            <a:pPr lvl="1"/>
            <a:r>
              <a:rPr lang="en-US" dirty="0" smtClean="0"/>
              <a:t>Population growth and change</a:t>
            </a:r>
          </a:p>
          <a:p>
            <a:pPr lvl="1"/>
            <a:r>
              <a:rPr lang="en-US" dirty="0" smtClean="0"/>
              <a:t>Demographic characteristics of new residents</a:t>
            </a:r>
          </a:p>
          <a:p>
            <a:pPr lvl="1"/>
            <a:r>
              <a:rPr lang="en-US" dirty="0" smtClean="0"/>
              <a:t>Workers (permanent, temporary)</a:t>
            </a:r>
          </a:p>
          <a:p>
            <a:pPr lvl="1"/>
            <a:r>
              <a:rPr lang="en-US" dirty="0" smtClean="0"/>
              <a:t>Income change</a:t>
            </a:r>
          </a:p>
          <a:p>
            <a:pPr lvl="1"/>
            <a:r>
              <a:rPr lang="en-US" dirty="0" smtClean="0"/>
              <a:t>Housing</a:t>
            </a:r>
          </a:p>
          <a:p>
            <a:pPr lvl="1"/>
            <a:r>
              <a:rPr lang="en-US" dirty="0" smtClean="0"/>
              <a:t>Land use change</a:t>
            </a:r>
          </a:p>
          <a:p>
            <a:pPr lvl="1"/>
            <a:r>
              <a:rPr lang="en-US" dirty="0" smtClean="0"/>
              <a:t>Changes in community interactions (volunteering, cross-cultural interaction)</a:t>
            </a:r>
          </a:p>
          <a:p>
            <a:pPr lvl="1"/>
            <a:r>
              <a:rPr lang="en-US" dirty="0" smtClean="0"/>
              <a:t>Opinion polling (especially in reaction to major events)</a:t>
            </a:r>
          </a:p>
          <a:p>
            <a:pPr lvl="1"/>
            <a:r>
              <a:rPr lang="en-US" dirty="0" smtClean="0"/>
              <a:t>Companies, businesses</a:t>
            </a:r>
          </a:p>
          <a:p>
            <a:pPr lvl="1"/>
            <a:r>
              <a:rPr lang="en-US" dirty="0" smtClean="0"/>
              <a:t>And …..</a:t>
            </a:r>
          </a:p>
          <a:p>
            <a:pPr lvl="1"/>
            <a:endParaRPr lang="en-US" dirty="0" smtClean="0"/>
          </a:p>
          <a:p>
            <a:pPr lvl="1"/>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3276600"/>
          </a:xfrm>
        </p:spPr>
        <p:txBody>
          <a:bodyPr>
            <a:normAutofit fontScale="85000" lnSpcReduction="20000"/>
          </a:bodyPr>
          <a:lstStyle/>
          <a:p>
            <a:r>
              <a:rPr lang="en-US" dirty="0" smtClean="0"/>
              <a:t>Research presented here comes from multiple projects, with colleagues from Penn State, Cornell, and Wilkes Universities:</a:t>
            </a:r>
          </a:p>
          <a:p>
            <a:endParaRPr lang="en-US" dirty="0" smtClean="0"/>
          </a:p>
          <a:p>
            <a:r>
              <a:rPr lang="en-US" dirty="0" smtClean="0"/>
              <a:t>Matt Filteau</a:t>
            </a:r>
          </a:p>
          <a:p>
            <a:r>
              <a:rPr lang="en-US" dirty="0" smtClean="0"/>
              <a:t>Tim </a:t>
            </a:r>
            <a:r>
              <a:rPr lang="en-US" dirty="0" err="1" smtClean="0"/>
              <a:t>kelsey</a:t>
            </a:r>
            <a:endParaRPr lang="en-US" dirty="0" smtClean="0"/>
          </a:p>
          <a:p>
            <a:r>
              <a:rPr lang="en-US" dirty="0" smtClean="0"/>
              <a:t>Diane Mclaughlin</a:t>
            </a:r>
          </a:p>
          <a:p>
            <a:r>
              <a:rPr lang="en-US" dirty="0" smtClean="0"/>
              <a:t>Rich Stedman</a:t>
            </a:r>
          </a:p>
          <a:p>
            <a:r>
              <a:rPr lang="en-US" dirty="0" smtClean="0"/>
              <a:t>Stephan Goetz</a:t>
            </a:r>
          </a:p>
          <a:p>
            <a:r>
              <a:rPr lang="en-US" dirty="0" smtClean="0"/>
              <a:t>Bunny </a:t>
            </a:r>
            <a:r>
              <a:rPr lang="en-US" dirty="0" err="1" smtClean="0"/>
              <a:t>willits</a:t>
            </a:r>
            <a:endParaRPr lang="en-US" dirty="0" smtClean="0"/>
          </a:p>
          <a:p>
            <a:r>
              <a:rPr lang="en-US" dirty="0" smtClean="0"/>
              <a:t>Whitney prose</a:t>
            </a:r>
          </a:p>
          <a:p>
            <a:r>
              <a:rPr lang="en-US" dirty="0" smtClean="0"/>
              <a:t>Jeffrey </a:t>
            </a:r>
            <a:r>
              <a:rPr lang="en-US" dirty="0" err="1" smtClean="0"/>
              <a:t>jacquet</a:t>
            </a:r>
            <a:endParaRPr lang="en-US" dirty="0" smtClean="0"/>
          </a:p>
          <a:p>
            <a:r>
              <a:rPr lang="en-US" dirty="0" smtClean="0"/>
              <a:t>Ted alter</a:t>
            </a:r>
          </a:p>
          <a:p>
            <a:r>
              <a:rPr lang="en-US" dirty="0" smtClean="0"/>
              <a:t>Teri </a:t>
            </a:r>
            <a:r>
              <a:rPr lang="en-US" dirty="0" err="1" smtClean="0"/>
              <a:t>ooms</a:t>
            </a:r>
            <a:endParaRPr lang="en-US" dirty="0" smtClean="0"/>
          </a:p>
        </p:txBody>
      </p:sp>
      <p:sp>
        <p:nvSpPr>
          <p:cNvPr id="4" name="Title 3"/>
          <p:cNvSpPr>
            <a:spLocks noGrp="1"/>
          </p:cNvSpPr>
          <p:nvPr>
            <p:ph type="title"/>
          </p:nvPr>
        </p:nvSpPr>
        <p:spPr/>
        <p:txBody>
          <a:bodyPr/>
          <a:lstStyle/>
          <a:p>
            <a:r>
              <a:rPr lang="en-US" dirty="0" smtClean="0"/>
              <a:t>Acknowledgements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534400" cy="758952"/>
          </a:xfrm>
        </p:spPr>
        <p:txBody>
          <a:bodyPr>
            <a:normAutofit fontScale="90000"/>
          </a:bodyPr>
          <a:lstStyle/>
          <a:p>
            <a:r>
              <a:rPr lang="en-US" dirty="0" smtClean="0"/>
              <a:t>Marcellus Shale – Route 54 near Washingtonville, PA</a:t>
            </a:r>
            <a:endParaRPr lang="en-US" dirty="0"/>
          </a:p>
        </p:txBody>
      </p:sp>
      <p:pic>
        <p:nvPicPr>
          <p:cNvPr id="12290" name="Content Placeholder 3" descr="Marcellus01.jpg"/>
          <p:cNvPicPr>
            <a:picLocks noGrp="1" noChangeAspect="1"/>
          </p:cNvPicPr>
          <p:nvPr>
            <p:ph idx="1"/>
          </p:nvPr>
        </p:nvPicPr>
        <p:blipFill>
          <a:blip r:embed="rId3" cstate="print"/>
          <a:stretch>
            <a:fillRect/>
          </a:stretch>
        </p:blipFill>
        <p:spPr>
          <a:xfrm>
            <a:off x="1066800" y="1524000"/>
            <a:ext cx="7056321" cy="5078413"/>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0"/>
          <p:cNvPicPr>
            <a:picLocks noGrp="1" noChangeAspect="1" noChangeArrowheads="1"/>
          </p:cNvPicPr>
          <p:nvPr>
            <p:ph idx="1"/>
          </p:nvPr>
        </p:nvPicPr>
        <p:blipFill>
          <a:blip r:embed="rId3" cstate="print"/>
          <a:srcRect t="10912"/>
          <a:stretch>
            <a:fillRect/>
          </a:stretch>
        </p:blipFill>
        <p:spPr>
          <a:xfrm>
            <a:off x="457200" y="1524000"/>
            <a:ext cx="8153400" cy="4976988"/>
          </a:xfrm>
        </p:spPr>
      </p:pic>
      <p:sp>
        <p:nvSpPr>
          <p:cNvPr id="6" name="Rectangle 5"/>
          <p:cNvSpPr/>
          <p:nvPr/>
        </p:nvSpPr>
        <p:spPr>
          <a:xfrm>
            <a:off x="4343400" y="6443246"/>
            <a:ext cx="4572000" cy="338554"/>
          </a:xfrm>
          <a:prstGeom prst="rect">
            <a:avLst/>
          </a:prstGeom>
        </p:spPr>
        <p:txBody>
          <a:bodyPr>
            <a:spAutoFit/>
          </a:bodyPr>
          <a:lstStyle/>
          <a:p>
            <a:pPr algn="r"/>
            <a:r>
              <a:rPr lang="en-US" sz="1600" b="1" dirty="0" smtClean="0">
                <a:solidFill>
                  <a:schemeClr val="bg1"/>
                </a:solidFill>
              </a:rPr>
              <a:t>Source: Chief Oil and Gas</a:t>
            </a:r>
            <a:endParaRPr lang="en-US" sz="1600" b="1" dirty="0">
              <a:solidFill>
                <a:schemeClr val="bg1"/>
              </a:solidFill>
            </a:endParaRPr>
          </a:p>
        </p:txBody>
      </p:sp>
      <p:sp>
        <p:nvSpPr>
          <p:cNvPr id="13314" name="Title 1"/>
          <p:cNvSpPr>
            <a:spLocks noGrp="1"/>
          </p:cNvSpPr>
          <p:nvPr>
            <p:ph type="title"/>
          </p:nvPr>
        </p:nvSpPr>
        <p:spPr>
          <a:xfrm>
            <a:off x="457200" y="155448"/>
            <a:ext cx="8229600" cy="1063752"/>
          </a:xfrm>
        </p:spPr>
        <p:txBody>
          <a:bodyPr anchor="ctr">
            <a:normAutofit/>
          </a:bodyPr>
          <a:lstStyle/>
          <a:p>
            <a:pPr eaLnBrk="1" hangingPunct="1"/>
            <a:r>
              <a:rPr lang="en-US" sz="4000" dirty="0" smtClean="0"/>
              <a:t>Vertical vs. Horizontal Drilling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ctr"/>
          <a:lstStyle/>
          <a:p>
            <a:pPr eaLnBrk="1" hangingPunct="1"/>
            <a:r>
              <a:rPr lang="en-US" smtClean="0"/>
              <a:t>Well Site</a:t>
            </a:r>
          </a:p>
        </p:txBody>
      </p:sp>
      <p:sp>
        <p:nvSpPr>
          <p:cNvPr id="15363" name="Rectangle 3"/>
          <p:cNvSpPr>
            <a:spLocks noGrp="1" noChangeArrowheads="1"/>
          </p:cNvSpPr>
          <p:nvPr>
            <p:ph idx="1"/>
          </p:nvPr>
        </p:nvSpPr>
        <p:spPr/>
        <p:txBody>
          <a:bodyPr/>
          <a:lstStyle/>
          <a:p>
            <a:pPr lvl="1" eaLnBrk="1" hangingPunct="1">
              <a:buFont typeface="Wingdings" pitchFamily="2" charset="2"/>
              <a:buNone/>
            </a:pPr>
            <a:endParaRPr lang="en-US" smtClean="0"/>
          </a:p>
          <a:p>
            <a:pPr lvl="1" eaLnBrk="1" hangingPunct="1"/>
            <a:endParaRPr lang="en-US" smtClean="0"/>
          </a:p>
        </p:txBody>
      </p:sp>
      <p:pic>
        <p:nvPicPr>
          <p:cNvPr id="15364" name="Picture 2" descr="I:\1_Matouchek_by-swampfox.JPG"/>
          <p:cNvPicPr>
            <a:picLocks noChangeAspect="1" noChangeArrowheads="1"/>
          </p:cNvPicPr>
          <p:nvPr/>
        </p:nvPicPr>
        <p:blipFill>
          <a:blip r:embed="rId3" cstate="print"/>
          <a:srcRect/>
          <a:stretch>
            <a:fillRect/>
          </a:stretch>
        </p:blipFill>
        <p:spPr bwMode="auto">
          <a:xfrm>
            <a:off x="533400" y="1523999"/>
            <a:ext cx="8001000" cy="51735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Can be Multiple Wells per Pad</a:t>
            </a:r>
            <a:endParaRPr lang="en-US" dirty="0"/>
          </a:p>
        </p:txBody>
      </p:sp>
      <p:pic>
        <p:nvPicPr>
          <p:cNvPr id="16386" name="Picture Placeholder 4" descr="DSC06126.JPG"/>
          <p:cNvPicPr>
            <a:picLocks noGrp="1" noChangeAspect="1"/>
          </p:cNvPicPr>
          <p:nvPr>
            <p:ph idx="1"/>
          </p:nvPr>
        </p:nvPicPr>
        <p:blipFill>
          <a:blip r:embed="rId3" cstate="print"/>
          <a:stretch>
            <a:fillRect/>
          </a:stretch>
        </p:blipFill>
        <p:spPr>
          <a:xfrm>
            <a:off x="762000" y="1447800"/>
            <a:ext cx="7803201" cy="50292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Heavy Equipment Intense</a:t>
            </a:r>
            <a:endParaRPr lang="en-US" dirty="0"/>
          </a:p>
        </p:txBody>
      </p:sp>
      <p:pic>
        <p:nvPicPr>
          <p:cNvPr id="18434" name="Picture Placeholder 4" descr="DSC05892.JPG"/>
          <p:cNvPicPr>
            <a:picLocks noGrp="1" noChangeAspect="1" noChangeArrowheads="1"/>
          </p:cNvPicPr>
          <p:nvPr>
            <p:ph idx="1"/>
          </p:nvPr>
        </p:nvPicPr>
        <p:blipFill>
          <a:blip r:embed="rId3" cstate="print"/>
          <a:stretch>
            <a:fillRect/>
          </a:stretch>
        </p:blipFill>
        <p:spPr>
          <a:xfrm>
            <a:off x="990600" y="1371600"/>
            <a:ext cx="7543800" cy="574813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Fracing – water trucks</a:t>
            </a:r>
            <a:endParaRPr lang="en-US" dirty="0"/>
          </a:p>
        </p:txBody>
      </p:sp>
      <p:sp>
        <p:nvSpPr>
          <p:cNvPr id="8" name="Content Placeholder 7"/>
          <p:cNvSpPr>
            <a:spLocks noGrp="1"/>
          </p:cNvSpPr>
          <p:nvPr>
            <p:ph sz="quarter" idx="1"/>
          </p:nvPr>
        </p:nvSpPr>
        <p:spPr/>
        <p:txBody>
          <a:bodyPr/>
          <a:lstStyle/>
          <a:p>
            <a:endParaRPr lang="en-US"/>
          </a:p>
        </p:txBody>
      </p:sp>
      <p:sp>
        <p:nvSpPr>
          <p:cNvPr id="6" name="Rectangle 5"/>
          <p:cNvSpPr/>
          <p:nvPr/>
        </p:nvSpPr>
        <p:spPr>
          <a:xfrm>
            <a:off x="228600" y="6096000"/>
            <a:ext cx="8915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tuna Tour 02 02 09 (66).JPG"/>
          <p:cNvPicPr>
            <a:picLocks noChangeAspect="1"/>
          </p:cNvPicPr>
          <p:nvPr/>
        </p:nvPicPr>
        <p:blipFill>
          <a:blip r:embed="rId3" cstate="print"/>
          <a:srcRect/>
          <a:stretch>
            <a:fillRect/>
          </a:stretch>
        </p:blipFill>
        <p:spPr>
          <a:xfrm>
            <a:off x="304800" y="1524000"/>
            <a:ext cx="8458200"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US" dirty="0"/>
          </a:p>
        </p:txBody>
      </p:sp>
      <p:sp>
        <p:nvSpPr>
          <p:cNvPr id="5" name="Text Placeholder 4"/>
          <p:cNvSpPr>
            <a:spLocks noGrp="1"/>
          </p:cNvSpPr>
          <p:nvPr>
            <p:ph type="body" idx="2"/>
          </p:nvPr>
        </p:nvSpPr>
        <p:spPr/>
        <p:txBody>
          <a:bodyPr>
            <a:normAutofit fontScale="85000" lnSpcReduction="20000"/>
          </a:bodyPr>
          <a:lstStyle/>
          <a:p>
            <a:r>
              <a:rPr lang="en-US" dirty="0" smtClean="0"/>
              <a:t>Natural gas is used to produce steel, glass, paper, clothing, brick, and electricity.</a:t>
            </a:r>
          </a:p>
          <a:p>
            <a:r>
              <a:rPr lang="en-US" dirty="0" smtClean="0"/>
              <a:t>It is raw material for products such as paints, fertilizer, plastics, antifreeze, dyes, photographic film, medicines, and explosives. </a:t>
            </a:r>
          </a:p>
          <a:p>
            <a:r>
              <a:rPr lang="en-US" dirty="0" smtClean="0"/>
              <a:t>Slightly more than half of the homes in the United States use natural gas as their main heating fuel. </a:t>
            </a:r>
          </a:p>
          <a:p>
            <a:r>
              <a:rPr lang="en-US" dirty="0" smtClean="0"/>
              <a:t>Natural gas is also used in homes to fuel stoves, water heaters, clothes dryers, and other household appliances. </a:t>
            </a:r>
          </a:p>
          <a:p>
            <a:endParaRPr lang="en-US" dirty="0"/>
          </a:p>
        </p:txBody>
      </p:sp>
      <p:pic>
        <p:nvPicPr>
          <p:cNvPr id="4" name="Content Placeholder 3" descr="natural_gas_use-large.gif"/>
          <p:cNvPicPr>
            <a:picLocks noGrp="1" noChangeAspect="1"/>
          </p:cNvPicPr>
          <p:nvPr>
            <p:ph sz="quarter" idx="1"/>
          </p:nvPr>
        </p:nvPicPr>
        <p:blipFill>
          <a:blip r:embed="rId2" cstate="print"/>
          <a:stretch>
            <a:fillRect/>
          </a:stretch>
        </p:blipFill>
        <p:spPr>
          <a:xfrm>
            <a:off x="3973867" y="685800"/>
            <a:ext cx="3939466" cy="5410200"/>
          </a:xfrm>
        </p:spPr>
      </p:pic>
      <p:sp>
        <p:nvSpPr>
          <p:cNvPr id="6" name="TextBox 5"/>
          <p:cNvSpPr txBox="1"/>
          <p:nvPr/>
        </p:nvSpPr>
        <p:spPr>
          <a:xfrm>
            <a:off x="381000" y="6400800"/>
            <a:ext cx="3429000" cy="276999"/>
          </a:xfrm>
          <a:prstGeom prst="rect">
            <a:avLst/>
          </a:prstGeom>
          <a:noFill/>
        </p:spPr>
        <p:txBody>
          <a:bodyPr wrap="square" rtlCol="0">
            <a:spAutoFit/>
          </a:bodyPr>
          <a:lstStyle/>
          <a:p>
            <a:r>
              <a:rPr lang="en-US" sz="1200" i="1" dirty="0" smtClean="0">
                <a:solidFill>
                  <a:schemeClr val="bg1"/>
                </a:solidFill>
              </a:rPr>
              <a:t>Source: Energy Information Administration </a:t>
            </a:r>
            <a:endParaRPr lang="en-US" sz="1200" i="1"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Larger Well Sites Needed</a:t>
            </a:r>
            <a:endParaRPr lang="en-US" dirty="0"/>
          </a:p>
        </p:txBody>
      </p:sp>
      <p:sp>
        <p:nvSpPr>
          <p:cNvPr id="6" name="Text Placeholder 5"/>
          <p:cNvSpPr>
            <a:spLocks noGrp="1"/>
          </p:cNvSpPr>
          <p:nvPr>
            <p:ph type="body" idx="2"/>
          </p:nvPr>
        </p:nvSpPr>
        <p:spPr/>
        <p:txBody>
          <a:bodyPr/>
          <a:lstStyle/>
          <a:p>
            <a:r>
              <a:rPr lang="en-US" dirty="0" smtClean="0"/>
              <a:t>Typically about 5 acres</a:t>
            </a:r>
          </a:p>
          <a:p>
            <a:r>
              <a:rPr lang="en-US" dirty="0" smtClean="0"/>
              <a:t>But can have multiple horizontal wells on same site</a:t>
            </a:r>
          </a:p>
          <a:p>
            <a:r>
              <a:rPr lang="en-US" dirty="0" smtClean="0"/>
              <a:t>Less surface disturbance than vertical wells</a:t>
            </a:r>
            <a:endParaRPr lang="en-US" dirty="0"/>
          </a:p>
        </p:txBody>
      </p:sp>
      <p:pic>
        <p:nvPicPr>
          <p:cNvPr id="14338" name="Picture Placeholder 7" descr="DSC03735.JPG"/>
          <p:cNvPicPr>
            <a:picLocks noGrp="1" noChangeAspect="1" noChangeArrowheads="1"/>
          </p:cNvPicPr>
          <p:nvPr>
            <p:ph sz="quarter" idx="1"/>
          </p:nvPr>
        </p:nvPicPr>
        <p:blipFill>
          <a:blip r:embed="rId3" cstate="print"/>
          <a:stretch>
            <a:fillRect/>
          </a:stretch>
        </p:blipFill>
        <p:spPr>
          <a:xfrm>
            <a:off x="3124200" y="1386246"/>
            <a:ext cx="6088078" cy="4328754"/>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nchor="ctr"/>
          <a:lstStyle/>
          <a:p>
            <a:pPr eaLnBrk="1" hangingPunct="1"/>
            <a:r>
              <a:rPr lang="en-US" smtClean="0"/>
              <a:t>Start of Site Restoration</a:t>
            </a:r>
          </a:p>
        </p:txBody>
      </p:sp>
      <p:pic>
        <p:nvPicPr>
          <p:cNvPr id="24579" name="Picture 2" descr="I:\DSC06702.JPG"/>
          <p:cNvPicPr>
            <a:picLocks noGrp="1" noChangeAspect="1" noChangeArrowheads="1"/>
          </p:cNvPicPr>
          <p:nvPr>
            <p:ph idx="1"/>
          </p:nvPr>
        </p:nvPicPr>
        <p:blipFill>
          <a:blip r:embed="rId3" cstate="print"/>
          <a:stretch>
            <a:fillRect/>
          </a:stretch>
        </p:blipFill>
        <p:spPr>
          <a:xfrm>
            <a:off x="609600" y="1676400"/>
            <a:ext cx="7847860"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chor="ctr"/>
          <a:lstStyle/>
          <a:p>
            <a:pPr eaLnBrk="1" hangingPunct="1"/>
            <a:r>
              <a:rPr lang="en-US" smtClean="0"/>
              <a:t>Four Weeks Later</a:t>
            </a:r>
          </a:p>
        </p:txBody>
      </p:sp>
      <p:pic>
        <p:nvPicPr>
          <p:cNvPr id="25603" name="Picture 2" descr="I:\Bobst Pics 7.08\DSC_9276.JPG"/>
          <p:cNvPicPr>
            <a:picLocks noGrp="1" noChangeAspect="1" noChangeArrowheads="1"/>
          </p:cNvPicPr>
          <p:nvPr>
            <p:ph idx="1"/>
          </p:nvPr>
        </p:nvPicPr>
        <p:blipFill>
          <a:blip r:embed="rId3" cstate="print"/>
          <a:stretch>
            <a:fillRect/>
          </a:stretch>
        </p:blipFill>
        <p:spPr>
          <a:xfrm>
            <a:off x="571500" y="1600200"/>
            <a:ext cx="8014978" cy="5029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ale-map-small.jpg"/>
          <p:cNvPicPr>
            <a:picLocks noGrp="1" noChangeAspect="1"/>
          </p:cNvPicPr>
          <p:nvPr>
            <p:ph sz="quarter" idx="4294967295"/>
          </p:nvPr>
        </p:nvPicPr>
        <p:blipFill>
          <a:blip r:embed="rId3" cstate="print"/>
          <a:stretch>
            <a:fillRect/>
          </a:stretch>
        </p:blipFill>
        <p:spPr>
          <a:xfrm>
            <a:off x="7938" y="228600"/>
            <a:ext cx="9136062" cy="64770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Proximity of Population to Natural Gas Production</a:t>
            </a:r>
            <a:endParaRPr lang="en-US" sz="2800" dirty="0"/>
          </a:p>
        </p:txBody>
      </p:sp>
      <p:pic>
        <p:nvPicPr>
          <p:cNvPr id="4" name="Content Placeholder 3" descr="usa-population-map.jpg"/>
          <p:cNvPicPr>
            <a:picLocks noGrp="1" noChangeAspect="1"/>
          </p:cNvPicPr>
          <p:nvPr>
            <p:ph sz="quarter" idx="1"/>
          </p:nvPr>
        </p:nvPicPr>
        <p:blipFill>
          <a:blip r:embed="rId2" cstate="print"/>
          <a:stretch>
            <a:fillRect/>
          </a:stretch>
        </p:blipFill>
        <p:spPr>
          <a:xfrm>
            <a:off x="1366963" y="1527174"/>
            <a:ext cx="6574876" cy="4873626"/>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Pipeline Infrastructure</a:t>
            </a:r>
            <a:endParaRPr lang="en-US" dirty="0"/>
          </a:p>
        </p:txBody>
      </p:sp>
      <p:pic>
        <p:nvPicPr>
          <p:cNvPr id="7" name="Content Placeholder 6" descr="natural-gas-pipeline-map.gif"/>
          <p:cNvPicPr>
            <a:picLocks noGrp="1" noChangeAspect="1"/>
          </p:cNvPicPr>
          <p:nvPr>
            <p:ph sz="quarter" idx="1"/>
          </p:nvPr>
        </p:nvPicPr>
        <p:blipFill>
          <a:blip r:embed="rId2" cstate="print"/>
          <a:stretch>
            <a:fillRect/>
          </a:stretch>
        </p:blipFill>
        <p:spPr>
          <a:xfrm>
            <a:off x="914400" y="1527173"/>
            <a:ext cx="7581698" cy="5051364"/>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Pipeline Infrastructure</a:t>
            </a:r>
            <a:endParaRPr lang="en-US" dirty="0"/>
          </a:p>
        </p:txBody>
      </p:sp>
      <p:pic>
        <p:nvPicPr>
          <p:cNvPr id="22530" name="Picture 2" descr="C:\Documents and Settings\tbm1\Desktop\Gas Leasing '06\Millineum Pics\DSC06756.JPG"/>
          <p:cNvPicPr>
            <a:picLocks noGrp="1" noChangeAspect="1" noChangeArrowheads="1"/>
          </p:cNvPicPr>
          <p:nvPr>
            <p:ph idx="1"/>
          </p:nvPr>
        </p:nvPicPr>
        <p:blipFill>
          <a:blip r:embed="rId3" cstate="print"/>
          <a:stretch>
            <a:fillRect/>
          </a:stretch>
        </p:blipFill>
        <p:spPr>
          <a:xfrm>
            <a:off x="764025" y="1527175"/>
            <a:ext cx="7579437" cy="4572000"/>
          </a:xfrm>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eaLnBrk="1" fontAlgn="auto" hangingPunct="1">
              <a:spcBef>
                <a:spcPts val="0"/>
              </a:spcBef>
              <a:spcAft>
                <a:spcPts val="0"/>
              </a:spcAft>
              <a:defRPr/>
            </a:pPr>
            <a:fld id="{B456A1D9-E131-4357-9304-099B9103734C}" type="slidenum">
              <a:rPr lang="en-US" sz="1200">
                <a:solidFill>
                  <a:schemeClr val="tx1">
                    <a:tint val="75000"/>
                  </a:schemeClr>
                </a:solidFill>
                <a:latin typeface="+mn-lt"/>
              </a:rPr>
              <a:pPr algn="r" eaLnBrk="1" fontAlgn="auto" hangingPunct="1">
                <a:spcBef>
                  <a:spcPts val="0"/>
                </a:spcBef>
                <a:spcAft>
                  <a:spcPts val="0"/>
                </a:spcAft>
                <a:defRPr/>
              </a:pPr>
              <a:t>66</a:t>
            </a:fld>
            <a:endParaRPr lang="en-US" sz="1200">
              <a:solidFill>
                <a:schemeClr val="tx1">
                  <a:tint val="75000"/>
                </a:schemeClr>
              </a:solidFill>
              <a:latin typeface="+mn-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r>
              <a:rPr lang="en-US" dirty="0" smtClean="0"/>
              <a:t>Most natural gas consumed in US is produced in US</a:t>
            </a:r>
          </a:p>
          <a:p>
            <a:r>
              <a:rPr lang="en-US" dirty="0" smtClean="0"/>
              <a:t>Largest source of foreign natural gas is piped in from Canada (11.5% of consumption)</a:t>
            </a:r>
          </a:p>
          <a:p>
            <a:r>
              <a:rPr lang="en-US" dirty="0" smtClean="0"/>
              <a:t>Largest foreign source of LNG is Trinidad and Tobago (1.5% of consumption)</a:t>
            </a:r>
            <a:endParaRPr lang="en-US" dirty="0"/>
          </a:p>
        </p:txBody>
      </p:sp>
      <p:pic>
        <p:nvPicPr>
          <p:cNvPr id="5" name="Content Placeholder 4" descr="natural_gas_consumption_production_net_imports-large.gif"/>
          <p:cNvPicPr>
            <a:picLocks noGrp="1" noChangeAspect="1"/>
          </p:cNvPicPr>
          <p:nvPr>
            <p:ph sz="quarter" idx="1"/>
          </p:nvPr>
        </p:nvPicPr>
        <p:blipFill>
          <a:blip r:embed="rId3" cstate="print"/>
          <a:stretch>
            <a:fillRect/>
          </a:stretch>
        </p:blipFill>
        <p:spPr>
          <a:xfrm>
            <a:off x="3435006" y="685800"/>
            <a:ext cx="5017187" cy="5410200"/>
          </a:xfrm>
        </p:spPr>
      </p:pic>
      <p:sp>
        <p:nvSpPr>
          <p:cNvPr id="6" name="TextBox 5"/>
          <p:cNvSpPr txBox="1"/>
          <p:nvPr/>
        </p:nvSpPr>
        <p:spPr>
          <a:xfrm>
            <a:off x="381000" y="6400800"/>
            <a:ext cx="3429000" cy="276999"/>
          </a:xfrm>
          <a:prstGeom prst="rect">
            <a:avLst/>
          </a:prstGeom>
          <a:noFill/>
        </p:spPr>
        <p:txBody>
          <a:bodyPr wrap="square" rtlCol="0">
            <a:spAutoFit/>
          </a:bodyPr>
          <a:lstStyle/>
          <a:p>
            <a:r>
              <a:rPr lang="en-US" sz="1200" i="1" dirty="0" smtClean="0">
                <a:solidFill>
                  <a:schemeClr val="bg1"/>
                </a:solidFill>
              </a:rPr>
              <a:t>Source: Energy Information Administration </a:t>
            </a:r>
            <a:endParaRPr lang="en-US" sz="1200" i="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3. Why Care </a:t>
            </a:r>
            <a:br>
              <a:rPr lang="en-US" dirty="0" smtClean="0"/>
            </a:br>
            <a:r>
              <a:rPr lang="en-US" dirty="0" smtClean="0"/>
              <a:t>About Marcellus Shale?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Care About Marcellus Shale?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Scale of this is </a:t>
            </a:r>
            <a:r>
              <a:rPr lang="en-US" b="1" dirty="0" smtClean="0"/>
              <a:t>BIG</a:t>
            </a:r>
          </a:p>
          <a:p>
            <a:r>
              <a:rPr lang="en-US" dirty="0" smtClean="0"/>
              <a:t>It is happening now, and is accelerating</a:t>
            </a:r>
          </a:p>
          <a:p>
            <a:endParaRPr lang="en-US" dirty="0" smtClean="0"/>
          </a:p>
          <a:p>
            <a:r>
              <a:rPr lang="en-US" dirty="0" smtClean="0"/>
              <a:t>Resource-based economic development; when it’s gone, it’s gone</a:t>
            </a:r>
          </a:p>
          <a:p>
            <a:endParaRPr lang="en-US" dirty="0" smtClean="0"/>
          </a:p>
          <a:p>
            <a:r>
              <a:rPr lang="en-US" dirty="0" smtClean="0"/>
              <a:t>Will be significant impacts</a:t>
            </a:r>
          </a:p>
          <a:p>
            <a:pPr lvl="1"/>
            <a:r>
              <a:rPr lang="en-US" dirty="0" smtClean="0"/>
              <a:t>economic – if can keep dollars local</a:t>
            </a:r>
          </a:p>
          <a:p>
            <a:pPr lvl="1"/>
            <a:r>
              <a:rPr lang="en-US" dirty="0" smtClean="0"/>
              <a:t>social impact – but for whom? How distributed?</a:t>
            </a:r>
          </a:p>
          <a:p>
            <a:pPr lvl="1"/>
            <a:r>
              <a:rPr lang="en-US" dirty="0" smtClean="0"/>
              <a:t>environmental impact – but where? For whom?</a:t>
            </a:r>
          </a:p>
          <a:p>
            <a:endParaRPr lang="en-US" dirty="0" smtClean="0"/>
          </a:p>
          <a:p>
            <a:r>
              <a:rPr lang="en-US" dirty="0" smtClean="0"/>
              <a:t>There will be “winners” and “losers” – people, species, communities, ecosystems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1625</TotalTime>
  <Words>3462</Words>
  <Application>Microsoft Office PowerPoint</Application>
  <PresentationFormat>On-screen Show (4:3)</PresentationFormat>
  <Paragraphs>596</Paragraphs>
  <Slides>66</Slides>
  <Notes>24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Civic</vt:lpstr>
      <vt:lpstr>Community Impacts of Marcellus Shale Development: A Research Update</vt:lpstr>
      <vt:lpstr>Objectives</vt:lpstr>
      <vt:lpstr>1. Introductions </vt:lpstr>
      <vt:lpstr>2. Energy Sources and Use</vt:lpstr>
      <vt:lpstr>Energy Sources and Use in the US</vt:lpstr>
      <vt:lpstr>Natural Gas</vt:lpstr>
      <vt:lpstr>Slide 7</vt:lpstr>
      <vt:lpstr>3. Why Care  About Marcellus Shale?</vt:lpstr>
      <vt:lpstr>Why Care About Marcellus Shale?</vt:lpstr>
      <vt:lpstr>4. Background  on Marcellus Shale</vt:lpstr>
      <vt:lpstr>Background on Marcellus Shale</vt:lpstr>
      <vt:lpstr>Acceleration of Activity</vt:lpstr>
      <vt:lpstr>Where is the Interest?</vt:lpstr>
      <vt:lpstr>Wells Drilled 2008</vt:lpstr>
      <vt:lpstr>Wells Drilled 2009</vt:lpstr>
      <vt:lpstr>Wells Drilled 2010 to Date</vt:lpstr>
      <vt:lpstr>Slide 17</vt:lpstr>
      <vt:lpstr>Three Phases of Natural Gas Development</vt:lpstr>
      <vt:lpstr>Jonah/Anticline Fields Direct Workforce</vt:lpstr>
      <vt:lpstr>5. Economic Impacts</vt:lpstr>
      <vt:lpstr>Economic Impacts from Other States</vt:lpstr>
      <vt:lpstr>Barnett -Which Industries Benefit? Share of Annual Impact on Business Activity, 2008 </vt:lpstr>
      <vt:lpstr>Economic Impacts from Other States</vt:lpstr>
      <vt:lpstr>Direct Economic Impacts: Local Economy</vt:lpstr>
      <vt:lpstr>Direct Economic Impacts: Royalties</vt:lpstr>
      <vt:lpstr>Direct Economic Impacts: Lease Payments</vt:lpstr>
      <vt:lpstr>6. Community Impacts Research Update</vt:lpstr>
      <vt:lpstr>Research Projects and Questions</vt:lpstr>
      <vt:lpstr>‘Boomtowns’: Community Impacts Literature</vt:lpstr>
      <vt:lpstr>‘Boomtowns’: Community Impacts Literature</vt:lpstr>
      <vt:lpstr>Community Impacts in Early Stages of Marcellus</vt:lpstr>
      <vt:lpstr>Economic Impacts</vt:lpstr>
      <vt:lpstr>Wealth Generation</vt:lpstr>
      <vt:lpstr>Physical Infrastructure &amp; Land Use</vt:lpstr>
      <vt:lpstr>Social Infrastructure</vt:lpstr>
      <vt:lpstr>Social Stratification and Inequality</vt:lpstr>
      <vt:lpstr>Population Growth and Change</vt:lpstr>
      <vt:lpstr>Community Relations</vt:lpstr>
      <vt:lpstr>Tracking Newspaper Coverage</vt:lpstr>
      <vt:lpstr>Community Context: Newspaper Coverage</vt:lpstr>
      <vt:lpstr>Newspaper Coverage</vt:lpstr>
      <vt:lpstr>Household Survey</vt:lpstr>
      <vt:lpstr>Household Surveys: Preliminary Results</vt:lpstr>
      <vt:lpstr>Household Survey: Marcellus Knowledge</vt:lpstr>
      <vt:lpstr>Household Survey: Information</vt:lpstr>
      <vt:lpstr>Household Survey: Expectations</vt:lpstr>
      <vt:lpstr>Household Survey: Leasing Experience</vt:lpstr>
      <vt:lpstr>Household Survey: Leasing Experience</vt:lpstr>
      <vt:lpstr>Household Survey: Institutional Trust</vt:lpstr>
      <vt:lpstr>Household Survey: Attitudes</vt:lpstr>
      <vt:lpstr>Household Survey: Attitudes</vt:lpstr>
      <vt:lpstr>Data Wish List</vt:lpstr>
      <vt:lpstr>Acknowledgements</vt:lpstr>
      <vt:lpstr>Marcellus Shale – Route 54 near Washingtonville, PA</vt:lpstr>
      <vt:lpstr>Vertical vs. Horizontal Drilling</vt:lpstr>
      <vt:lpstr>Well Site</vt:lpstr>
      <vt:lpstr>Can be Multiple Wells per Pad</vt:lpstr>
      <vt:lpstr>Heavy Equipment Intense</vt:lpstr>
      <vt:lpstr>Fracing – water trucks</vt:lpstr>
      <vt:lpstr>Larger Well Sites Needed</vt:lpstr>
      <vt:lpstr>Start of Site Restoration</vt:lpstr>
      <vt:lpstr>Four Weeks Later</vt:lpstr>
      <vt:lpstr>Slide 63</vt:lpstr>
      <vt:lpstr>Proximity of Population to Natural Gas Production</vt:lpstr>
      <vt:lpstr>Pipeline Infrastructure</vt:lpstr>
      <vt:lpstr>Pipeline Infrastructure</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Impacts of Marcellus Shale Development</dc:title>
  <dc:creator>Kathy Brasier</dc:creator>
  <cp:lastModifiedBy>Kathy Brasier</cp:lastModifiedBy>
  <cp:revision>157</cp:revision>
  <dcterms:created xsi:type="dcterms:W3CDTF">2010-04-09T02:06:12Z</dcterms:created>
  <dcterms:modified xsi:type="dcterms:W3CDTF">2010-09-01T20:33:07Z</dcterms:modified>
</cp:coreProperties>
</file>